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57" r:id="rId6"/>
    <p:sldId id="258" r:id="rId7"/>
    <p:sldId id="264"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350" y="-9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a:p>
        </p:txBody>
      </p:sp>
      <p:sp>
        <p:nvSpPr>
          <p:cNvPr id="4" name="Espace réservé de la date 3"/>
          <p:cNvSpPr>
            <a:spLocks noGrp="1"/>
          </p:cNvSpPr>
          <p:nvPr>
            <p:ph type="dt" sz="half" idx="10"/>
          </p:nvPr>
        </p:nvSpPr>
        <p:spPr/>
        <p:txBody>
          <a:bodyPr/>
          <a:lstStyle/>
          <a:p>
            <a:fld id="{8A74F1A3-CB78-4AF5-9025-C290170051AC}" type="datetimeFigureOut">
              <a:rPr lang="en-US" smtClean="0"/>
              <a:t>11/13/2014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A9738A7-525C-413A-90F4-5B8B2309CDBE}" type="slidenum">
              <a:rPr lang="en-US" smtClean="0"/>
              <a:t>‹N°›</a:t>
            </a:fld>
            <a:endParaRPr lang="en-US"/>
          </a:p>
        </p:txBody>
      </p:sp>
    </p:spTree>
    <p:extLst>
      <p:ext uri="{BB962C8B-B14F-4D97-AF65-F5344CB8AC3E}">
        <p14:creationId xmlns:p14="http://schemas.microsoft.com/office/powerpoint/2010/main" val="428657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8A74F1A3-CB78-4AF5-9025-C290170051AC}" type="datetimeFigureOut">
              <a:rPr lang="en-US" smtClean="0"/>
              <a:t>11/13/2014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A9738A7-525C-413A-90F4-5B8B2309CDBE}" type="slidenum">
              <a:rPr lang="en-US" smtClean="0"/>
              <a:t>‹N°›</a:t>
            </a:fld>
            <a:endParaRPr lang="en-US"/>
          </a:p>
        </p:txBody>
      </p:sp>
    </p:spTree>
    <p:extLst>
      <p:ext uri="{BB962C8B-B14F-4D97-AF65-F5344CB8AC3E}">
        <p14:creationId xmlns:p14="http://schemas.microsoft.com/office/powerpoint/2010/main" val="496403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8A74F1A3-CB78-4AF5-9025-C290170051AC}" type="datetimeFigureOut">
              <a:rPr lang="en-US" smtClean="0"/>
              <a:t>11/13/2014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A9738A7-525C-413A-90F4-5B8B2309CDBE}" type="slidenum">
              <a:rPr lang="en-US" smtClean="0"/>
              <a:t>‹N°›</a:t>
            </a:fld>
            <a:endParaRPr lang="en-US"/>
          </a:p>
        </p:txBody>
      </p:sp>
    </p:spTree>
    <p:extLst>
      <p:ext uri="{BB962C8B-B14F-4D97-AF65-F5344CB8AC3E}">
        <p14:creationId xmlns:p14="http://schemas.microsoft.com/office/powerpoint/2010/main" val="422447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8A74F1A3-CB78-4AF5-9025-C290170051AC}" type="datetimeFigureOut">
              <a:rPr lang="en-US" smtClean="0"/>
              <a:t>11/13/2014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A9738A7-525C-413A-90F4-5B8B2309CDBE}" type="slidenum">
              <a:rPr lang="en-US" smtClean="0"/>
              <a:t>‹N°›</a:t>
            </a:fld>
            <a:endParaRPr lang="en-US"/>
          </a:p>
        </p:txBody>
      </p:sp>
    </p:spTree>
    <p:extLst>
      <p:ext uri="{BB962C8B-B14F-4D97-AF65-F5344CB8AC3E}">
        <p14:creationId xmlns:p14="http://schemas.microsoft.com/office/powerpoint/2010/main" val="1072438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A74F1A3-CB78-4AF5-9025-C290170051AC}" type="datetimeFigureOut">
              <a:rPr lang="en-US" smtClean="0"/>
              <a:t>11/13/2014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A9738A7-525C-413A-90F4-5B8B2309CDBE}" type="slidenum">
              <a:rPr lang="en-US" smtClean="0"/>
              <a:t>‹N°›</a:t>
            </a:fld>
            <a:endParaRPr lang="en-US"/>
          </a:p>
        </p:txBody>
      </p:sp>
    </p:spTree>
    <p:extLst>
      <p:ext uri="{BB962C8B-B14F-4D97-AF65-F5344CB8AC3E}">
        <p14:creationId xmlns:p14="http://schemas.microsoft.com/office/powerpoint/2010/main" val="480733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8A74F1A3-CB78-4AF5-9025-C290170051AC}" type="datetimeFigureOut">
              <a:rPr lang="en-US" smtClean="0"/>
              <a:t>11/13/2014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5A9738A7-525C-413A-90F4-5B8B2309CDBE}" type="slidenum">
              <a:rPr lang="en-US" smtClean="0"/>
              <a:t>‹N°›</a:t>
            </a:fld>
            <a:endParaRPr lang="en-US"/>
          </a:p>
        </p:txBody>
      </p:sp>
    </p:spTree>
    <p:extLst>
      <p:ext uri="{BB962C8B-B14F-4D97-AF65-F5344CB8AC3E}">
        <p14:creationId xmlns:p14="http://schemas.microsoft.com/office/powerpoint/2010/main" val="642738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8A74F1A3-CB78-4AF5-9025-C290170051AC}" type="datetimeFigureOut">
              <a:rPr lang="en-US" smtClean="0"/>
              <a:t>11/13/2014</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5A9738A7-525C-413A-90F4-5B8B2309CDBE}" type="slidenum">
              <a:rPr lang="en-US" smtClean="0"/>
              <a:t>‹N°›</a:t>
            </a:fld>
            <a:endParaRPr lang="en-US"/>
          </a:p>
        </p:txBody>
      </p:sp>
    </p:spTree>
    <p:extLst>
      <p:ext uri="{BB962C8B-B14F-4D97-AF65-F5344CB8AC3E}">
        <p14:creationId xmlns:p14="http://schemas.microsoft.com/office/powerpoint/2010/main" val="3227097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e la date 2"/>
          <p:cNvSpPr>
            <a:spLocks noGrp="1"/>
          </p:cNvSpPr>
          <p:nvPr>
            <p:ph type="dt" sz="half" idx="10"/>
          </p:nvPr>
        </p:nvSpPr>
        <p:spPr/>
        <p:txBody>
          <a:bodyPr/>
          <a:lstStyle/>
          <a:p>
            <a:fld id="{8A74F1A3-CB78-4AF5-9025-C290170051AC}" type="datetimeFigureOut">
              <a:rPr lang="en-US" smtClean="0"/>
              <a:t>11/13/2014</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5A9738A7-525C-413A-90F4-5B8B2309CDBE}" type="slidenum">
              <a:rPr lang="en-US" smtClean="0"/>
              <a:t>‹N°›</a:t>
            </a:fld>
            <a:endParaRPr lang="en-US"/>
          </a:p>
        </p:txBody>
      </p:sp>
    </p:spTree>
    <p:extLst>
      <p:ext uri="{BB962C8B-B14F-4D97-AF65-F5344CB8AC3E}">
        <p14:creationId xmlns:p14="http://schemas.microsoft.com/office/powerpoint/2010/main" val="3826281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A74F1A3-CB78-4AF5-9025-C290170051AC}" type="datetimeFigureOut">
              <a:rPr lang="en-US" smtClean="0"/>
              <a:t>11/13/2014</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5A9738A7-525C-413A-90F4-5B8B2309CDBE}" type="slidenum">
              <a:rPr lang="en-US" smtClean="0"/>
              <a:t>‹N°›</a:t>
            </a:fld>
            <a:endParaRPr lang="en-US"/>
          </a:p>
        </p:txBody>
      </p:sp>
    </p:spTree>
    <p:extLst>
      <p:ext uri="{BB962C8B-B14F-4D97-AF65-F5344CB8AC3E}">
        <p14:creationId xmlns:p14="http://schemas.microsoft.com/office/powerpoint/2010/main" val="1294904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A74F1A3-CB78-4AF5-9025-C290170051AC}" type="datetimeFigureOut">
              <a:rPr lang="en-US" smtClean="0"/>
              <a:t>11/13/2014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5A9738A7-525C-413A-90F4-5B8B2309CDBE}" type="slidenum">
              <a:rPr lang="en-US" smtClean="0"/>
              <a:t>‹N°›</a:t>
            </a:fld>
            <a:endParaRPr lang="en-US"/>
          </a:p>
        </p:txBody>
      </p:sp>
    </p:spTree>
    <p:extLst>
      <p:ext uri="{BB962C8B-B14F-4D97-AF65-F5344CB8AC3E}">
        <p14:creationId xmlns:p14="http://schemas.microsoft.com/office/powerpoint/2010/main" val="3259114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A74F1A3-CB78-4AF5-9025-C290170051AC}" type="datetimeFigureOut">
              <a:rPr lang="en-US" smtClean="0"/>
              <a:t>11/13/2014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5A9738A7-525C-413A-90F4-5B8B2309CDBE}" type="slidenum">
              <a:rPr lang="en-US" smtClean="0"/>
              <a:t>‹N°›</a:t>
            </a:fld>
            <a:endParaRPr lang="en-US"/>
          </a:p>
        </p:txBody>
      </p:sp>
    </p:spTree>
    <p:extLst>
      <p:ext uri="{BB962C8B-B14F-4D97-AF65-F5344CB8AC3E}">
        <p14:creationId xmlns:p14="http://schemas.microsoft.com/office/powerpoint/2010/main" val="172167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74F1A3-CB78-4AF5-9025-C290170051AC}" type="datetimeFigureOut">
              <a:rPr lang="en-US" smtClean="0"/>
              <a:t>11/13/2014</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9738A7-525C-413A-90F4-5B8B2309CDBE}" type="slidenum">
              <a:rPr lang="en-US" smtClean="0"/>
              <a:t>‹N°›</a:t>
            </a:fld>
            <a:endParaRPr lang="en-US"/>
          </a:p>
        </p:txBody>
      </p:sp>
    </p:spTree>
    <p:extLst>
      <p:ext uri="{BB962C8B-B14F-4D97-AF65-F5344CB8AC3E}">
        <p14:creationId xmlns:p14="http://schemas.microsoft.com/office/powerpoint/2010/main" val="3797561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hyperlink" Target="http://www.ncbi.nlm.nih.gov/pubmed?term=FECOND%20group%5BCorporate%20Author%5D" TargetMode="External"/><Relationship Id="rId3" Type="http://schemas.openxmlformats.org/officeDocument/2006/relationships/hyperlink" Target="http://www.ncbi.nlm.nih.gov/pubmed?term=Moreau%20C%5BAuthor%5D&amp;cauthor=true&amp;cauthor_uid=24239330" TargetMode="External"/><Relationship Id="rId7" Type="http://schemas.openxmlformats.org/officeDocument/2006/relationships/hyperlink" Target="http://www.ncbi.nlm.nih.gov/pubmed?term=Bajos%20N%5BAuthor%5D&amp;cauthor=true&amp;cauthor_uid=24239330" TargetMode="External"/><Relationship Id="rId2" Type="http://schemas.openxmlformats.org/officeDocument/2006/relationships/hyperlink" Target="http://www.ncbi.nlm.nih.gov/pubmed/24239330" TargetMode="External"/><Relationship Id="rId1" Type="http://schemas.openxmlformats.org/officeDocument/2006/relationships/slideLayout" Target="../slideLayouts/slideLayout2.xml"/><Relationship Id="rId6" Type="http://schemas.openxmlformats.org/officeDocument/2006/relationships/hyperlink" Target="http://www.ncbi.nlm.nih.gov/pubmed?term=Ringa%20V%5BAuthor%5D&amp;cauthor=true&amp;cauthor_uid=24239330" TargetMode="External"/><Relationship Id="rId5" Type="http://schemas.openxmlformats.org/officeDocument/2006/relationships/hyperlink" Target="http://www.ncbi.nlm.nih.gov/pubmed?term=Hassoun%20D%5BAuthor%5D&amp;cauthor=true&amp;cauthor_uid=24239330" TargetMode="External"/><Relationship Id="rId10" Type="http://schemas.openxmlformats.org/officeDocument/2006/relationships/image" Target="../media/image5.png"/><Relationship Id="rId4" Type="http://schemas.openxmlformats.org/officeDocument/2006/relationships/hyperlink" Target="http://www.ncbi.nlm.nih.gov/pubmed?term=Bohet%20A%5BAuthor%5D&amp;cauthor=true&amp;cauthor_uid=24239330" TargetMode="External"/><Relationship Id="rId9"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1628800"/>
            <a:ext cx="7772400" cy="1470025"/>
          </a:xfrm>
        </p:spPr>
        <p:txBody>
          <a:bodyPr>
            <a:normAutofit fontScale="90000"/>
          </a:bodyPr>
          <a:lstStyle/>
          <a:p>
            <a:r>
              <a:rPr lang="fr-FR" dirty="0" smtClean="0">
                <a:solidFill>
                  <a:srgbClr val="0A0AE6"/>
                </a:solidFill>
              </a:rPr>
              <a:t>Les acteurs du suivi gynécologique, une interdisciplinarité nécessaire ou imposée ?</a:t>
            </a:r>
            <a:r>
              <a:rPr lang="en-US" dirty="0" smtClean="0">
                <a:solidFill>
                  <a:srgbClr val="0A0AE6"/>
                </a:solidFill>
              </a:rPr>
              <a:t>Le point de </a:t>
            </a:r>
            <a:r>
              <a:rPr lang="en-US" dirty="0" err="1" smtClean="0">
                <a:solidFill>
                  <a:srgbClr val="0A0AE6"/>
                </a:solidFill>
              </a:rPr>
              <a:t>vue</a:t>
            </a:r>
            <a:r>
              <a:rPr lang="en-US" dirty="0" smtClean="0">
                <a:solidFill>
                  <a:srgbClr val="0A0AE6"/>
                </a:solidFill>
              </a:rPr>
              <a:t> de </a:t>
            </a:r>
            <a:r>
              <a:rPr lang="en-US" dirty="0" err="1" smtClean="0">
                <a:solidFill>
                  <a:srgbClr val="0A0AE6"/>
                </a:solidFill>
              </a:rPr>
              <a:t>l’U</a:t>
            </a:r>
            <a:r>
              <a:rPr lang="en-US" dirty="0" smtClean="0">
                <a:solidFill>
                  <a:srgbClr val="0A0AE6"/>
                </a:solidFill>
              </a:rPr>
              <a:t> </a:t>
            </a:r>
            <a:endParaRPr lang="en-US" dirty="0">
              <a:solidFill>
                <a:srgbClr val="0A0AE6"/>
              </a:solidFill>
            </a:endParaRPr>
          </a:p>
        </p:txBody>
      </p:sp>
      <p:pic>
        <p:nvPicPr>
          <p:cNvPr id="6" name="Image 5" descr="logoRVB_Medecine_UDescartes.JPG"/>
          <p:cNvPicPr>
            <a:picLocks noChangeAspect="1"/>
          </p:cNvPicPr>
          <p:nvPr/>
        </p:nvPicPr>
        <p:blipFill>
          <a:blip r:embed="rId2"/>
          <a:srcRect/>
          <a:stretch>
            <a:fillRect/>
          </a:stretch>
        </p:blipFill>
        <p:spPr bwMode="auto">
          <a:xfrm>
            <a:off x="25574" y="5685692"/>
            <a:ext cx="2915816" cy="1030166"/>
          </a:xfrm>
          <a:prstGeom prst="rect">
            <a:avLst/>
          </a:prstGeom>
          <a:noFill/>
          <a:ln w="9525">
            <a:noFill/>
            <a:miter lim="800000"/>
            <a:headEnd/>
            <a:tailEnd/>
          </a:ln>
        </p:spPr>
      </p:pic>
      <p:pic>
        <p:nvPicPr>
          <p:cNvPr id="7" name="Image 6" descr="logo c b hd.jpg"/>
          <p:cNvPicPr>
            <a:picLocks noChangeAspect="1"/>
          </p:cNvPicPr>
          <p:nvPr/>
        </p:nvPicPr>
        <p:blipFill>
          <a:blip r:embed="rId3"/>
          <a:srcRect/>
          <a:stretch>
            <a:fillRect/>
          </a:stretch>
        </p:blipFill>
        <p:spPr bwMode="auto">
          <a:xfrm>
            <a:off x="6804248" y="5778500"/>
            <a:ext cx="2232025" cy="1079500"/>
          </a:xfrm>
          <a:prstGeom prst="rect">
            <a:avLst/>
          </a:prstGeom>
          <a:noFill/>
          <a:ln w="9525">
            <a:noFill/>
            <a:miter lim="800000"/>
            <a:headEnd/>
            <a:tailEnd/>
          </a:ln>
        </p:spPr>
      </p:pic>
      <p:sp>
        <p:nvSpPr>
          <p:cNvPr id="8" name="Rectangle 10"/>
          <p:cNvSpPr>
            <a:spLocks noChangeArrowheads="1"/>
          </p:cNvSpPr>
          <p:nvPr/>
        </p:nvSpPr>
        <p:spPr bwMode="auto">
          <a:xfrm>
            <a:off x="1044798" y="4072756"/>
            <a:ext cx="7991475"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3200" dirty="0">
                <a:latin typeface="Calibri" pitchFamily="34" charset="0"/>
              </a:rPr>
              <a:t>Pr. </a:t>
            </a:r>
            <a:r>
              <a:rPr lang="en-US" sz="3200" dirty="0" err="1">
                <a:latin typeface="Calibri" pitchFamily="34" charset="0"/>
              </a:rPr>
              <a:t>A.Gompel</a:t>
            </a:r>
            <a:endParaRPr lang="en-US" sz="3200" dirty="0">
              <a:latin typeface="Calibri" pitchFamily="34" charset="0"/>
            </a:endParaRPr>
          </a:p>
          <a:p>
            <a:pPr algn="ctr"/>
            <a:r>
              <a:rPr lang="en-US" sz="2400" dirty="0" err="1">
                <a:latin typeface="Calibri" pitchFamily="34" charset="0"/>
              </a:rPr>
              <a:t>Unité</a:t>
            </a:r>
            <a:r>
              <a:rPr lang="en-US" sz="2400" dirty="0">
                <a:latin typeface="Calibri" pitchFamily="34" charset="0"/>
              </a:rPr>
              <a:t> Gynécologie </a:t>
            </a:r>
            <a:r>
              <a:rPr lang="en-US" sz="2400" dirty="0" err="1">
                <a:latin typeface="Calibri" pitchFamily="34" charset="0"/>
              </a:rPr>
              <a:t>Endocrinienne</a:t>
            </a:r>
            <a:r>
              <a:rPr lang="en-US" sz="2400" dirty="0">
                <a:latin typeface="Calibri" pitchFamily="34" charset="0"/>
              </a:rPr>
              <a:t>,</a:t>
            </a:r>
          </a:p>
          <a:p>
            <a:pPr algn="ctr"/>
            <a:r>
              <a:rPr lang="en-US" sz="2400" dirty="0">
                <a:latin typeface="Calibri" pitchFamily="34" charset="0"/>
              </a:rPr>
              <a:t>Cochin-Port </a:t>
            </a:r>
            <a:r>
              <a:rPr lang="en-US" sz="2400" dirty="0" smtClean="0">
                <a:latin typeface="Calibri" pitchFamily="34" charset="0"/>
              </a:rPr>
              <a:t>Royal, </a:t>
            </a:r>
            <a:r>
              <a:rPr lang="en-US" sz="2400" dirty="0" err="1" smtClean="0">
                <a:latin typeface="Calibri" pitchFamily="34" charset="0"/>
              </a:rPr>
              <a:t>CRéAK</a:t>
            </a:r>
            <a:endParaRPr lang="en-US" sz="2400" dirty="0">
              <a:latin typeface="Calibri" pitchFamily="34" charset="0"/>
            </a:endParaRPr>
          </a:p>
          <a:p>
            <a:pPr algn="ctr"/>
            <a:r>
              <a:rPr lang="en-US" sz="2400" dirty="0" smtClean="0">
                <a:latin typeface="Calibri" pitchFamily="34" charset="0"/>
              </a:rPr>
              <a:t>Paris</a:t>
            </a:r>
            <a:endParaRPr lang="en-US" sz="2400" dirty="0">
              <a:latin typeface="Calibri" pitchFamily="34" charset="0"/>
            </a:endParaRPr>
          </a:p>
        </p:txBody>
      </p:sp>
    </p:spTree>
    <p:extLst>
      <p:ext uri="{BB962C8B-B14F-4D97-AF65-F5344CB8AC3E}">
        <p14:creationId xmlns:p14="http://schemas.microsoft.com/office/powerpoint/2010/main" val="233942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solidFill>
                  <a:srgbClr val="0A0AE6"/>
                </a:solidFill>
              </a:rPr>
              <a:t>Passé </a:t>
            </a:r>
            <a:endParaRPr lang="en-US" dirty="0">
              <a:solidFill>
                <a:srgbClr val="0A0AE6"/>
              </a:solidFill>
            </a:endParaRPr>
          </a:p>
        </p:txBody>
      </p:sp>
      <p:sp>
        <p:nvSpPr>
          <p:cNvPr id="3" name="Espace réservé du contenu 2"/>
          <p:cNvSpPr>
            <a:spLocks noGrp="1"/>
          </p:cNvSpPr>
          <p:nvPr>
            <p:ph idx="1"/>
          </p:nvPr>
        </p:nvSpPr>
        <p:spPr/>
        <p:txBody>
          <a:bodyPr>
            <a:normAutofit fontScale="92500" lnSpcReduction="10000"/>
          </a:bodyPr>
          <a:lstStyle/>
          <a:p>
            <a:r>
              <a:rPr lang="en-US" dirty="0" smtClean="0"/>
              <a:t>Formation 3ans CES 120/130/an </a:t>
            </a:r>
            <a:r>
              <a:rPr lang="en-US" dirty="0" err="1" smtClean="0"/>
              <a:t>très</a:t>
            </a:r>
            <a:r>
              <a:rPr lang="en-US" dirty="0" smtClean="0"/>
              <a:t> </a:t>
            </a:r>
            <a:r>
              <a:rPr lang="en-US" dirty="0" err="1" smtClean="0"/>
              <a:t>Gynécologique</a:t>
            </a:r>
            <a:r>
              <a:rPr lang="en-US" dirty="0" smtClean="0"/>
              <a:t>, variable </a:t>
            </a:r>
            <a:r>
              <a:rPr lang="en-US" dirty="0" err="1" smtClean="0"/>
              <a:t>selon</a:t>
            </a:r>
            <a:r>
              <a:rPr lang="en-US" dirty="0" smtClean="0"/>
              <a:t> </a:t>
            </a:r>
            <a:r>
              <a:rPr lang="en-US" dirty="0" err="1" smtClean="0"/>
              <a:t>régions</a:t>
            </a:r>
            <a:endParaRPr lang="en-US" dirty="0" smtClean="0"/>
          </a:p>
          <a:p>
            <a:r>
              <a:rPr lang="en-US" dirty="0" smtClean="0"/>
              <a:t>+ internes 4ans formation plus </a:t>
            </a:r>
            <a:r>
              <a:rPr lang="en-US" dirty="0" err="1" smtClean="0"/>
              <a:t>interdisciplinaire</a:t>
            </a:r>
            <a:endParaRPr lang="en-US" dirty="0" smtClean="0"/>
          </a:p>
          <a:p>
            <a:r>
              <a:rPr lang="en-US" dirty="0" smtClean="0"/>
              <a:t>Qualification : </a:t>
            </a:r>
            <a:r>
              <a:rPr lang="en-US" dirty="0" err="1" smtClean="0"/>
              <a:t>compétence≠specialité</a:t>
            </a:r>
            <a:endParaRPr lang="en-US" dirty="0" smtClean="0"/>
          </a:p>
          <a:p>
            <a:r>
              <a:rPr lang="en-US" dirty="0" err="1" smtClean="0"/>
              <a:t>Résultats</a:t>
            </a:r>
            <a:r>
              <a:rPr lang="en-US" dirty="0" smtClean="0"/>
              <a:t>: </a:t>
            </a:r>
          </a:p>
          <a:p>
            <a:pPr lvl="1"/>
            <a:r>
              <a:rPr lang="en-US" dirty="0" err="1" smtClean="0"/>
              <a:t>dépistage</a:t>
            </a:r>
            <a:r>
              <a:rPr lang="en-US" dirty="0" smtClean="0"/>
              <a:t> cancer du col </a:t>
            </a:r>
            <a:r>
              <a:rPr lang="en-US" dirty="0" err="1" smtClean="0"/>
              <a:t>effectif</a:t>
            </a:r>
            <a:r>
              <a:rPr lang="en-US" dirty="0" smtClean="0"/>
              <a:t> sans DO</a:t>
            </a:r>
          </a:p>
          <a:p>
            <a:pPr lvl="1"/>
            <a:r>
              <a:rPr lang="en-US" dirty="0" err="1" smtClean="0"/>
              <a:t>Mammographie</a:t>
            </a:r>
            <a:r>
              <a:rPr lang="en-US" dirty="0" smtClean="0"/>
              <a:t> idem</a:t>
            </a:r>
            <a:endParaRPr lang="en-US" dirty="0" smtClean="0"/>
          </a:p>
          <a:p>
            <a:pPr lvl="1"/>
            <a:r>
              <a:rPr lang="en-US" dirty="0" smtClean="0"/>
              <a:t>9% </a:t>
            </a:r>
            <a:r>
              <a:rPr lang="en-US" dirty="0" err="1" smtClean="0"/>
              <a:t>hystérectomies</a:t>
            </a:r>
            <a:endParaRPr lang="en-US" dirty="0" smtClean="0"/>
          </a:p>
          <a:p>
            <a:pPr lvl="1"/>
            <a:r>
              <a:rPr lang="en-US" dirty="0" err="1" smtClean="0"/>
              <a:t>Couverture</a:t>
            </a:r>
            <a:r>
              <a:rPr lang="en-US" dirty="0" smtClean="0"/>
              <a:t> contraception ++</a:t>
            </a:r>
          </a:p>
        </p:txBody>
      </p:sp>
    </p:spTree>
    <p:extLst>
      <p:ext uri="{BB962C8B-B14F-4D97-AF65-F5344CB8AC3E}">
        <p14:creationId xmlns:p14="http://schemas.microsoft.com/office/powerpoint/2010/main" val="685455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smtClean="0">
                <a:solidFill>
                  <a:srgbClr val="0A0AE6"/>
                </a:solidFill>
              </a:rPr>
              <a:t>Présent</a:t>
            </a:r>
            <a:endParaRPr lang="en-US" dirty="0">
              <a:solidFill>
                <a:srgbClr val="0A0AE6"/>
              </a:solidFill>
            </a:endParaRPr>
          </a:p>
        </p:txBody>
      </p:sp>
      <p:sp>
        <p:nvSpPr>
          <p:cNvPr id="3" name="Espace réservé du contenu 2"/>
          <p:cNvSpPr>
            <a:spLocks noGrp="1"/>
          </p:cNvSpPr>
          <p:nvPr>
            <p:ph idx="1"/>
          </p:nvPr>
        </p:nvSpPr>
        <p:spPr/>
        <p:txBody>
          <a:bodyPr/>
          <a:lstStyle/>
          <a:p>
            <a:r>
              <a:rPr lang="en-US" dirty="0" smtClean="0"/>
              <a:t>DES 4 </a:t>
            </a:r>
            <a:r>
              <a:rPr lang="en-US" dirty="0" err="1" smtClean="0"/>
              <a:t>ans</a:t>
            </a:r>
            <a:r>
              <a:rPr lang="en-US" dirty="0" smtClean="0"/>
              <a:t> , 48 DES /an /France</a:t>
            </a:r>
          </a:p>
          <a:p>
            <a:r>
              <a:rPr lang="en-US" dirty="0" smtClean="0"/>
              <a:t>Formation </a:t>
            </a:r>
            <a:r>
              <a:rPr lang="en-US" dirty="0" err="1" smtClean="0"/>
              <a:t>Gorganique</a:t>
            </a:r>
            <a:r>
              <a:rPr lang="en-US" dirty="0" smtClean="0"/>
              <a:t>, </a:t>
            </a:r>
            <a:r>
              <a:rPr lang="en-US" dirty="0" err="1" smtClean="0"/>
              <a:t>hormonologie</a:t>
            </a:r>
            <a:r>
              <a:rPr lang="en-US" dirty="0" smtClean="0"/>
              <a:t>, </a:t>
            </a:r>
            <a:r>
              <a:rPr lang="en-US" dirty="0" err="1" smtClean="0"/>
              <a:t>oncologie</a:t>
            </a:r>
            <a:r>
              <a:rPr lang="en-US" dirty="0" smtClean="0"/>
              <a:t> </a:t>
            </a:r>
            <a:r>
              <a:rPr lang="en-US" dirty="0" err="1" smtClean="0"/>
              <a:t>gyencologique</a:t>
            </a:r>
            <a:r>
              <a:rPr lang="en-US" dirty="0" smtClean="0"/>
              <a:t> et </a:t>
            </a:r>
            <a:r>
              <a:rPr lang="en-US" dirty="0" err="1" smtClean="0"/>
              <a:t>mammaire</a:t>
            </a:r>
            <a:r>
              <a:rPr lang="en-US" dirty="0" smtClean="0"/>
              <a:t>, AMP</a:t>
            </a:r>
          </a:p>
          <a:p>
            <a:r>
              <a:rPr lang="en-US" dirty="0" smtClean="0"/>
              <a:t>Post </a:t>
            </a:r>
            <a:r>
              <a:rPr lang="en-US" dirty="0" err="1" smtClean="0"/>
              <a:t>internat</a:t>
            </a:r>
            <a:r>
              <a:rPr lang="en-US" dirty="0" smtClean="0"/>
              <a:t> &gt;80% des </a:t>
            </a:r>
            <a:r>
              <a:rPr lang="en-US" dirty="0" err="1" smtClean="0"/>
              <a:t>cas</a:t>
            </a:r>
            <a:r>
              <a:rPr lang="en-US" dirty="0" smtClean="0"/>
              <a:t>, masters 15-16%</a:t>
            </a:r>
          </a:p>
          <a:p>
            <a:r>
              <a:rPr lang="en-US" dirty="0" smtClean="0"/>
              <a:t>DESC reproduction 40%, </a:t>
            </a:r>
            <a:r>
              <a:rPr lang="en-US" dirty="0" err="1" smtClean="0"/>
              <a:t>oncologie</a:t>
            </a:r>
            <a:r>
              <a:rPr lang="en-US" dirty="0" smtClean="0"/>
              <a:t> 10%, </a:t>
            </a:r>
            <a:r>
              <a:rPr lang="en-US" dirty="0" err="1" smtClean="0"/>
              <a:t>médecine</a:t>
            </a:r>
            <a:r>
              <a:rPr lang="en-US" dirty="0" smtClean="0"/>
              <a:t> </a:t>
            </a:r>
            <a:r>
              <a:rPr lang="en-US" dirty="0" err="1" smtClean="0"/>
              <a:t>légale</a:t>
            </a:r>
            <a:r>
              <a:rPr lang="en-US" dirty="0" smtClean="0"/>
              <a:t>, </a:t>
            </a:r>
            <a:r>
              <a:rPr lang="en-US" dirty="0" err="1" smtClean="0"/>
              <a:t>infectieux</a:t>
            </a:r>
            <a:r>
              <a:rPr lang="en-US" dirty="0" smtClean="0"/>
              <a:t>…</a:t>
            </a:r>
          </a:p>
          <a:p>
            <a:r>
              <a:rPr lang="en-US" dirty="0" err="1" smtClean="0"/>
              <a:t>Une</a:t>
            </a:r>
            <a:r>
              <a:rPr lang="en-US" dirty="0" smtClean="0"/>
              <a:t> </a:t>
            </a:r>
            <a:r>
              <a:rPr lang="en-US" dirty="0" err="1" smtClean="0"/>
              <a:t>dizaine</a:t>
            </a:r>
            <a:r>
              <a:rPr lang="en-US" dirty="0" smtClean="0"/>
              <a:t> de </a:t>
            </a:r>
            <a:r>
              <a:rPr lang="en-US" dirty="0" err="1" smtClean="0"/>
              <a:t>thèses</a:t>
            </a:r>
            <a:r>
              <a:rPr lang="en-US" dirty="0" smtClean="0"/>
              <a:t> de sciences en </a:t>
            </a:r>
            <a:r>
              <a:rPr lang="en-US" dirty="0" err="1" smtClean="0"/>
              <a:t>cours</a:t>
            </a:r>
            <a:endParaRPr lang="en-US" dirty="0"/>
          </a:p>
        </p:txBody>
      </p:sp>
    </p:spTree>
    <p:extLst>
      <p:ext uri="{BB962C8B-B14F-4D97-AF65-F5344CB8AC3E}">
        <p14:creationId xmlns:p14="http://schemas.microsoft.com/office/powerpoint/2010/main" val="21080539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smtClean="0">
                <a:solidFill>
                  <a:srgbClr val="0A0AE6"/>
                </a:solidFill>
              </a:rPr>
              <a:t>Avenir</a:t>
            </a:r>
            <a:endParaRPr lang="en-US" dirty="0">
              <a:solidFill>
                <a:srgbClr val="0A0AE6"/>
              </a:solidFill>
            </a:endParaRPr>
          </a:p>
        </p:txBody>
      </p:sp>
      <p:sp>
        <p:nvSpPr>
          <p:cNvPr id="3" name="Espace réservé du contenu 2"/>
          <p:cNvSpPr>
            <a:spLocks noGrp="1"/>
          </p:cNvSpPr>
          <p:nvPr>
            <p:ph idx="1"/>
          </p:nvPr>
        </p:nvSpPr>
        <p:spPr>
          <a:xfrm>
            <a:off x="107504" y="1600200"/>
            <a:ext cx="8928992" cy="4525963"/>
          </a:xfrm>
        </p:spPr>
        <p:txBody>
          <a:bodyPr>
            <a:normAutofit fontScale="77500" lnSpcReduction="20000"/>
          </a:bodyPr>
          <a:lstStyle/>
          <a:p>
            <a:r>
              <a:rPr lang="en-US" dirty="0" err="1" smtClean="0"/>
              <a:t>Reforme</a:t>
            </a:r>
            <a:r>
              <a:rPr lang="en-US" dirty="0" smtClean="0"/>
              <a:t> CNIPI</a:t>
            </a:r>
          </a:p>
          <a:p>
            <a:r>
              <a:rPr lang="en-US" dirty="0" smtClean="0"/>
              <a:t>4 </a:t>
            </a:r>
            <a:r>
              <a:rPr lang="en-US" dirty="0" err="1" smtClean="0"/>
              <a:t>ans</a:t>
            </a:r>
            <a:r>
              <a:rPr lang="en-US" dirty="0" smtClean="0"/>
              <a:t> DES 1 </a:t>
            </a:r>
            <a:r>
              <a:rPr lang="en-US" dirty="0" err="1" smtClean="0"/>
              <a:t>année</a:t>
            </a:r>
            <a:r>
              <a:rPr lang="en-US" dirty="0" smtClean="0"/>
              <a:t> </a:t>
            </a:r>
            <a:r>
              <a:rPr lang="en-US" dirty="0" err="1" smtClean="0"/>
              <a:t>socle</a:t>
            </a:r>
            <a:r>
              <a:rPr lang="en-US" dirty="0" smtClean="0"/>
              <a:t>, 2 </a:t>
            </a:r>
            <a:r>
              <a:rPr lang="en-US" dirty="0" err="1" smtClean="0"/>
              <a:t>ans</a:t>
            </a:r>
            <a:r>
              <a:rPr lang="en-US" dirty="0" smtClean="0"/>
              <a:t> consolidation</a:t>
            </a:r>
          </a:p>
          <a:p>
            <a:r>
              <a:rPr lang="en-US" dirty="0" smtClean="0"/>
              <a:t>1 an </a:t>
            </a:r>
            <a:r>
              <a:rPr lang="en-US" dirty="0" err="1" smtClean="0"/>
              <a:t>mise</a:t>
            </a:r>
            <a:r>
              <a:rPr lang="en-US" dirty="0" smtClean="0"/>
              <a:t> en </a:t>
            </a:r>
            <a:r>
              <a:rPr lang="en-US" dirty="0" err="1" smtClean="0"/>
              <a:t>responsabilité</a:t>
            </a:r>
            <a:endParaRPr lang="en-US" dirty="0" smtClean="0"/>
          </a:p>
          <a:p>
            <a:r>
              <a:rPr lang="en-US" b="1" dirty="0" err="1" smtClean="0"/>
              <a:t>Chaque</a:t>
            </a:r>
            <a:r>
              <a:rPr lang="en-US" b="1" dirty="0" smtClean="0"/>
              <a:t> </a:t>
            </a:r>
            <a:r>
              <a:rPr lang="en-US" b="1" dirty="0" err="1" smtClean="0"/>
              <a:t>réforme</a:t>
            </a:r>
            <a:r>
              <a:rPr lang="en-US" b="1" dirty="0" smtClean="0"/>
              <a:t> </a:t>
            </a:r>
            <a:r>
              <a:rPr lang="en-US" b="1" dirty="0" err="1" smtClean="0"/>
              <a:t>diminue</a:t>
            </a:r>
            <a:r>
              <a:rPr lang="en-US" b="1" dirty="0" smtClean="0"/>
              <a:t> la formation </a:t>
            </a:r>
            <a:r>
              <a:rPr lang="en-US" b="1" dirty="0" err="1" smtClean="0"/>
              <a:t>mutidisciplinaire</a:t>
            </a:r>
            <a:r>
              <a:rPr lang="en-US" dirty="0" smtClean="0"/>
              <a:t>….</a:t>
            </a:r>
          </a:p>
          <a:p>
            <a:r>
              <a:rPr lang="en-US" dirty="0" err="1" smtClean="0"/>
              <a:t>Devenir</a:t>
            </a:r>
            <a:r>
              <a:rPr lang="en-US" dirty="0" smtClean="0"/>
              <a:t> CCA (</a:t>
            </a:r>
            <a:r>
              <a:rPr lang="en-US" dirty="0" err="1" smtClean="0"/>
              <a:t>retaurer</a:t>
            </a:r>
            <a:r>
              <a:rPr lang="en-US" dirty="0" smtClean="0"/>
              <a:t> </a:t>
            </a:r>
            <a:r>
              <a:rPr lang="en-US" dirty="0" err="1" smtClean="0"/>
              <a:t>fonction</a:t>
            </a:r>
            <a:r>
              <a:rPr lang="en-US" dirty="0" smtClean="0"/>
              <a:t> HU)</a:t>
            </a:r>
          </a:p>
          <a:p>
            <a:r>
              <a:rPr lang="en-US" dirty="0" smtClean="0"/>
              <a:t>et assistants???</a:t>
            </a:r>
          </a:p>
          <a:p>
            <a:r>
              <a:rPr lang="en-US" dirty="0" err="1" smtClean="0"/>
              <a:t>Nombre</a:t>
            </a:r>
            <a:r>
              <a:rPr lang="en-US" dirty="0" smtClean="0"/>
              <a:t>?</a:t>
            </a:r>
          </a:p>
          <a:p>
            <a:r>
              <a:rPr lang="en-US" dirty="0" smtClean="0"/>
              <a:t>Role des </a:t>
            </a:r>
            <a:r>
              <a:rPr lang="en-US" dirty="0" err="1" smtClean="0"/>
              <a:t>généralistes</a:t>
            </a:r>
            <a:r>
              <a:rPr lang="en-US" dirty="0" smtClean="0"/>
              <a:t> et sages femmes? </a:t>
            </a:r>
            <a:r>
              <a:rPr lang="en-US" dirty="0" err="1" smtClean="0"/>
              <a:t>Filières</a:t>
            </a:r>
            <a:r>
              <a:rPr lang="en-US" dirty="0" smtClean="0"/>
              <a:t> de </a:t>
            </a:r>
            <a:r>
              <a:rPr lang="en-US" dirty="0" err="1" smtClean="0"/>
              <a:t>soins</a:t>
            </a:r>
            <a:r>
              <a:rPr lang="en-US" dirty="0" smtClean="0"/>
              <a:t>, </a:t>
            </a:r>
            <a:r>
              <a:rPr lang="en-US" dirty="0" err="1" smtClean="0"/>
              <a:t>délégation</a:t>
            </a:r>
            <a:r>
              <a:rPr lang="en-US" dirty="0" smtClean="0"/>
              <a:t> de </a:t>
            </a:r>
            <a:r>
              <a:rPr lang="en-US" dirty="0" err="1" smtClean="0"/>
              <a:t>taches</a:t>
            </a:r>
            <a:endParaRPr lang="en-US" dirty="0" smtClean="0"/>
          </a:p>
          <a:p>
            <a:r>
              <a:rPr lang="en-US" dirty="0" smtClean="0"/>
              <a:t>Formation, </a:t>
            </a:r>
            <a:r>
              <a:rPr lang="en-US" dirty="0" err="1" smtClean="0"/>
              <a:t>Actes</a:t>
            </a:r>
            <a:r>
              <a:rPr lang="en-US" dirty="0" smtClean="0"/>
              <a:t>, </a:t>
            </a:r>
            <a:r>
              <a:rPr lang="en-US" dirty="0" err="1" smtClean="0"/>
              <a:t>Encadrement</a:t>
            </a:r>
            <a:r>
              <a:rPr lang="en-US" dirty="0" smtClean="0"/>
              <a:t>, </a:t>
            </a:r>
            <a:r>
              <a:rPr lang="en-US" dirty="0" err="1" smtClean="0"/>
              <a:t>organisation</a:t>
            </a:r>
            <a:r>
              <a:rPr lang="en-US" dirty="0" smtClean="0"/>
              <a:t> des </a:t>
            </a:r>
            <a:r>
              <a:rPr lang="en-US" dirty="0" err="1" smtClean="0"/>
              <a:t>maisons</a:t>
            </a:r>
            <a:r>
              <a:rPr lang="en-US" dirty="0" smtClean="0"/>
              <a:t> </a:t>
            </a:r>
            <a:r>
              <a:rPr lang="en-US" dirty="0" err="1" smtClean="0"/>
              <a:t>médicales</a:t>
            </a:r>
            <a:r>
              <a:rPr lang="en-US" dirty="0" smtClean="0"/>
              <a:t> </a:t>
            </a:r>
            <a:r>
              <a:rPr lang="en-US" dirty="0" smtClean="0"/>
              <a:t>??</a:t>
            </a:r>
          </a:p>
          <a:p>
            <a:r>
              <a:rPr lang="en-US" dirty="0" smtClean="0"/>
              <a:t>Sages femmes n </a:t>
            </a:r>
            <a:r>
              <a:rPr lang="en-US" dirty="0" err="1" smtClean="0"/>
              <a:t>insuffisant</a:t>
            </a:r>
            <a:r>
              <a:rPr lang="en-US" dirty="0" smtClean="0"/>
              <a:t> pour </a:t>
            </a:r>
            <a:r>
              <a:rPr lang="en-US" dirty="0" err="1" smtClean="0"/>
              <a:t>suivi</a:t>
            </a:r>
            <a:r>
              <a:rPr lang="en-US" dirty="0" smtClean="0"/>
              <a:t>  </a:t>
            </a:r>
            <a:r>
              <a:rPr lang="en-US" dirty="0" err="1" smtClean="0"/>
              <a:t>grossesse</a:t>
            </a:r>
            <a:r>
              <a:rPr lang="en-US" dirty="0" smtClean="0"/>
              <a:t>…</a:t>
            </a:r>
          </a:p>
        </p:txBody>
      </p:sp>
    </p:spTree>
    <p:extLst>
      <p:ext uri="{BB962C8B-B14F-4D97-AF65-F5344CB8AC3E}">
        <p14:creationId xmlns:p14="http://schemas.microsoft.com/office/powerpoint/2010/main" val="2067192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425" y="-515619"/>
            <a:ext cx="9217024" cy="7373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ZoneTexte 1"/>
          <p:cNvSpPr txBox="1"/>
          <p:nvPr/>
        </p:nvSpPr>
        <p:spPr>
          <a:xfrm>
            <a:off x="1763688" y="1916832"/>
            <a:ext cx="6059351" cy="1815882"/>
          </a:xfrm>
          <a:prstGeom prst="rect">
            <a:avLst/>
          </a:prstGeom>
          <a:solidFill>
            <a:schemeClr val="tx2">
              <a:lumMod val="20000"/>
              <a:lumOff val="80000"/>
            </a:schemeClr>
          </a:solidFill>
        </p:spPr>
        <p:txBody>
          <a:bodyPr wrap="none" rtlCol="0">
            <a:spAutoFit/>
          </a:bodyPr>
          <a:lstStyle/>
          <a:p>
            <a:r>
              <a:rPr lang="en-US" sz="2800" dirty="0" smtClean="0"/>
              <a:t>ORs </a:t>
            </a:r>
          </a:p>
          <a:p>
            <a:r>
              <a:rPr lang="en-US" sz="2800" dirty="0" smtClean="0"/>
              <a:t>for screening participation</a:t>
            </a:r>
          </a:p>
          <a:p>
            <a:r>
              <a:rPr lang="en-US" sz="2800" dirty="0" smtClean="0"/>
              <a:t> if consulting a gynecologist: 1,7(1,3-2,1)</a:t>
            </a:r>
          </a:p>
          <a:p>
            <a:r>
              <a:rPr lang="en-US" sz="2800" dirty="0" smtClean="0"/>
              <a:t>A GP: 06(0,4-1)</a:t>
            </a:r>
            <a:endParaRPr lang="en-US" sz="2800" dirty="0"/>
          </a:p>
        </p:txBody>
      </p:sp>
    </p:spTree>
    <p:extLst>
      <p:ext uri="{BB962C8B-B14F-4D97-AF65-F5344CB8AC3E}">
        <p14:creationId xmlns:p14="http://schemas.microsoft.com/office/powerpoint/2010/main" val="1672736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99392"/>
            <a:ext cx="8229600" cy="1143000"/>
          </a:xfrm>
        </p:spPr>
        <p:txBody>
          <a:bodyPr/>
          <a:lstStyle/>
          <a:p>
            <a:r>
              <a:rPr lang="en-US" dirty="0" smtClean="0">
                <a:solidFill>
                  <a:srgbClr val="0A0AE6"/>
                </a:solidFill>
              </a:rPr>
              <a:t>DIU</a:t>
            </a:r>
            <a:endParaRPr lang="en-US" dirty="0">
              <a:solidFill>
                <a:srgbClr val="0A0AE6"/>
              </a:solidFill>
            </a:endParaRPr>
          </a:p>
        </p:txBody>
      </p:sp>
      <p:sp>
        <p:nvSpPr>
          <p:cNvPr id="3" name="Espace réservé du contenu 2"/>
          <p:cNvSpPr>
            <a:spLocks noGrp="1"/>
          </p:cNvSpPr>
          <p:nvPr>
            <p:ph idx="1"/>
          </p:nvPr>
        </p:nvSpPr>
        <p:spPr>
          <a:xfrm>
            <a:off x="395536" y="980728"/>
            <a:ext cx="8229600" cy="4525963"/>
          </a:xfrm>
        </p:spPr>
        <p:txBody>
          <a:bodyPr>
            <a:noAutofit/>
          </a:bodyPr>
          <a:lstStyle/>
          <a:p>
            <a:pPr marL="0" indent="0">
              <a:buNone/>
            </a:pPr>
            <a:r>
              <a:rPr lang="en-US" sz="1200" dirty="0" smtClean="0">
                <a:hlinkClick r:id="rId2" tooltip="Contraception."/>
              </a:rPr>
              <a:t>Contraception.</a:t>
            </a:r>
            <a:r>
              <a:rPr lang="en-US" sz="1200" dirty="0" smtClean="0"/>
              <a:t> 2014 Jan;89(1):9-16. </a:t>
            </a:r>
            <a:r>
              <a:rPr lang="en-US" sz="1200" dirty="0" err="1" smtClean="0"/>
              <a:t>doi</a:t>
            </a:r>
            <a:r>
              <a:rPr lang="en-US" sz="1200" dirty="0" smtClean="0"/>
              <a:t>: 10.1016/j.contraception.2013.10.003. </a:t>
            </a:r>
            <a:r>
              <a:rPr lang="en-US" sz="1200" dirty="0" err="1" smtClean="0"/>
              <a:t>Epub</a:t>
            </a:r>
            <a:r>
              <a:rPr lang="en-US" sz="1200" dirty="0" smtClean="0"/>
              <a:t> 2013 Oct 21.</a:t>
            </a:r>
          </a:p>
          <a:p>
            <a:pPr marL="0" indent="0">
              <a:buNone/>
            </a:pPr>
            <a:r>
              <a:rPr lang="en-US" sz="1200" b="1" dirty="0" smtClean="0"/>
              <a:t>IUD use in France: women's and physician's perspectives.</a:t>
            </a:r>
          </a:p>
          <a:p>
            <a:pPr marL="0" indent="0">
              <a:buNone/>
            </a:pPr>
            <a:r>
              <a:rPr lang="en-US" sz="1200" dirty="0" smtClean="0">
                <a:hlinkClick r:id="rId3"/>
              </a:rPr>
              <a:t>Moreau C</a:t>
            </a:r>
            <a:r>
              <a:rPr lang="en-US" sz="1200" baseline="30000" dirty="0" smtClean="0"/>
              <a:t>1</a:t>
            </a:r>
            <a:r>
              <a:rPr lang="en-US" sz="1200" dirty="0" smtClean="0"/>
              <a:t>, </a:t>
            </a:r>
            <a:r>
              <a:rPr lang="en-US" sz="1200" dirty="0" err="1" smtClean="0">
                <a:hlinkClick r:id="rId4"/>
              </a:rPr>
              <a:t>Bohet</a:t>
            </a:r>
            <a:r>
              <a:rPr lang="en-US" sz="1200" dirty="0" smtClean="0">
                <a:hlinkClick r:id="rId4"/>
              </a:rPr>
              <a:t> A</a:t>
            </a:r>
            <a:r>
              <a:rPr lang="en-US" sz="1200" dirty="0" smtClean="0"/>
              <a:t>, </a:t>
            </a:r>
            <a:r>
              <a:rPr lang="en-US" sz="1200" dirty="0" err="1" smtClean="0">
                <a:hlinkClick r:id="rId5"/>
              </a:rPr>
              <a:t>Hassoun</a:t>
            </a:r>
            <a:r>
              <a:rPr lang="en-US" sz="1200" dirty="0" smtClean="0">
                <a:hlinkClick r:id="rId5"/>
              </a:rPr>
              <a:t> D</a:t>
            </a:r>
            <a:r>
              <a:rPr lang="en-US" sz="1200" dirty="0" smtClean="0"/>
              <a:t>, </a:t>
            </a:r>
            <a:r>
              <a:rPr lang="en-US" sz="1200" dirty="0" err="1" smtClean="0">
                <a:hlinkClick r:id="rId6"/>
              </a:rPr>
              <a:t>Ringa</a:t>
            </a:r>
            <a:r>
              <a:rPr lang="en-US" sz="1200" dirty="0" smtClean="0">
                <a:hlinkClick r:id="rId6"/>
              </a:rPr>
              <a:t> V</a:t>
            </a:r>
            <a:r>
              <a:rPr lang="en-US" sz="1200" dirty="0" smtClean="0"/>
              <a:t>, </a:t>
            </a:r>
            <a:r>
              <a:rPr lang="en-US" sz="1200" dirty="0" err="1" smtClean="0">
                <a:hlinkClick r:id="rId7"/>
              </a:rPr>
              <a:t>Bajos</a:t>
            </a:r>
            <a:r>
              <a:rPr lang="en-US" sz="1200" dirty="0" smtClean="0">
                <a:hlinkClick r:id="rId7"/>
              </a:rPr>
              <a:t> N</a:t>
            </a:r>
            <a:r>
              <a:rPr lang="en-US" sz="1200" dirty="0" smtClean="0"/>
              <a:t>; </a:t>
            </a:r>
            <a:r>
              <a:rPr lang="en-US" sz="1200" dirty="0" smtClean="0">
                <a:hlinkClick r:id="rId8"/>
              </a:rPr>
              <a:t>FECOND group</a:t>
            </a:r>
            <a:r>
              <a:rPr lang="en-US" sz="1200" dirty="0" smtClean="0"/>
              <a:t>.</a:t>
            </a:r>
          </a:p>
          <a:p>
            <a:pPr marL="0" indent="0">
              <a:buNone/>
            </a:pPr>
            <a:r>
              <a:rPr lang="en-US" sz="1200" b="1" dirty="0" smtClean="0"/>
              <a:t>Abstract</a:t>
            </a:r>
          </a:p>
          <a:p>
            <a:pPr marL="0" indent="0">
              <a:buNone/>
            </a:pPr>
            <a:r>
              <a:rPr lang="en-US" sz="1200" b="1" dirty="0" smtClean="0"/>
              <a:t>OBJECTIVE: </a:t>
            </a:r>
          </a:p>
          <a:p>
            <a:pPr marL="0" indent="0">
              <a:buNone/>
            </a:pPr>
            <a:r>
              <a:rPr lang="en-US" sz="1200" dirty="0" smtClean="0"/>
              <a:t>While the intra-uterine device (IUD) is the second most popular contraceptive method in France, its use remains low among women most at risk of unintended pregnancies. Acknowledging the conjoint role of women and physicians in contraceptive decision making, we investigate the determinants of IUD use and IUD recommendations from the user and prescriber perspectives.</a:t>
            </a:r>
          </a:p>
          <a:p>
            <a:pPr marL="0" indent="0">
              <a:buNone/>
            </a:pPr>
            <a:r>
              <a:rPr lang="en-US" sz="1200" b="1" dirty="0" smtClean="0"/>
              <a:t>STUDY DESIGN: </a:t>
            </a:r>
          </a:p>
          <a:p>
            <a:pPr marL="0" indent="0">
              <a:buNone/>
            </a:pPr>
            <a:r>
              <a:rPr lang="en-US" sz="1200" dirty="0" smtClean="0"/>
              <a:t>Data are drawn from 2 national probability surveys (population-based and physician surveys) on sexual and reproductive health in France. The population based survey comprised 3,563 women ages 15-49 at risk of an unintended pregnancy in 2010 and the physician survey included 364 general practitioners (GPs) and 401 gynecologists practicing in private offices in 2010-2011. Analyses were performed using logistic regression models.</a:t>
            </a:r>
          </a:p>
          <a:p>
            <a:pPr marL="0" indent="0">
              <a:buNone/>
            </a:pPr>
            <a:r>
              <a:rPr lang="en-US" sz="1200" b="1" dirty="0" smtClean="0"/>
              <a:t>RESULTS: </a:t>
            </a:r>
          </a:p>
          <a:p>
            <a:pPr marL="0" indent="0">
              <a:buNone/>
            </a:pPr>
            <a:r>
              <a:rPr lang="en-US" sz="1200" dirty="0" smtClean="0"/>
              <a:t>Altogether, 21.4% of women were IUD users, with substantial differences by age and parity. Less than 1% of young women (&lt;25 years) and 3% of nulliparous were current IUD users in 2010. The odds of IUD use were four times higher in women followed by a gynecologist as compared to a GP. Mirroring these results, gynecologists were more likely to recommend IUDs than GPs. Misconception about IUD risks was widespread among women and providers. Medical training and information, professional practice settings, and ever use of IUDs also informed physician's likelihood of recommending IUDs, regardless of specialty.</a:t>
            </a:r>
          </a:p>
          <a:p>
            <a:pPr marL="0" indent="0">
              <a:buNone/>
            </a:pPr>
            <a:r>
              <a:rPr lang="en-US" sz="1200" b="1" dirty="0" smtClean="0"/>
              <a:t>CONCLUSIONS: </a:t>
            </a:r>
          </a:p>
          <a:p>
            <a:pPr marL="0" indent="0">
              <a:buNone/>
            </a:pPr>
            <a:r>
              <a:rPr lang="en-US" sz="1200" dirty="0" smtClean="0"/>
              <a:t>The study reveals the intersection of individual and professional influences on contraceptive use patterns. The considerable age discrepancy in IUD use in France, with very few young women most at risk of an unintended pregnancy using the method, reflects a knowledge gap shared by users and providers. These findings suggest there are significant opportunities to improve contraceptive care in France.</a:t>
            </a:r>
          </a:p>
          <a:p>
            <a:pPr marL="0" indent="0">
              <a:buNone/>
            </a:pPr>
            <a:r>
              <a:rPr lang="en-US" sz="1200" b="1" dirty="0" smtClean="0"/>
              <a:t>IMPLICATIONS: </a:t>
            </a:r>
          </a:p>
          <a:p>
            <a:pPr marL="0" indent="0">
              <a:buNone/>
            </a:pPr>
            <a:r>
              <a:rPr lang="en-US" sz="1200" dirty="0" smtClean="0"/>
              <a:t>This study stresses the need to inform women and doctors about the benefits and risks of IUDs for all women. Substantial efforts are required to improve the medical curriculum, in order to promote evidenced based family planning counseling and provide GPs with the technical skills to insert IUDs.</a:t>
            </a:r>
          </a:p>
          <a:p>
            <a:pPr marL="0" indent="0">
              <a:buNone/>
            </a:pPr>
            <a:endParaRPr lang="en-US" sz="1200" dirty="0"/>
          </a:p>
        </p:txBody>
      </p:sp>
      <p:grpSp>
        <p:nvGrpSpPr>
          <p:cNvPr id="5" name="Groupe 4"/>
          <p:cNvGrpSpPr/>
          <p:nvPr/>
        </p:nvGrpSpPr>
        <p:grpSpPr>
          <a:xfrm>
            <a:off x="381000" y="3114675"/>
            <a:ext cx="8382000" cy="1538461"/>
            <a:chOff x="381000" y="3114675"/>
            <a:chExt cx="8382000" cy="953641"/>
          </a:xfrm>
        </p:grpSpPr>
        <p:pic>
          <p:nvPicPr>
            <p:cNvPr id="2051"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9100" y="3573016"/>
              <a:ext cx="83058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1000" y="3114675"/>
              <a:ext cx="83820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786459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solidFill>
                  <a:srgbClr val="0A0AE6"/>
                </a:solidFill>
              </a:rPr>
              <a:t>En conclusion?</a:t>
            </a:r>
            <a:endParaRPr lang="en-US" dirty="0">
              <a:solidFill>
                <a:srgbClr val="0A0AE6"/>
              </a:solidFill>
            </a:endParaRPr>
          </a:p>
        </p:txBody>
      </p:sp>
      <p:sp>
        <p:nvSpPr>
          <p:cNvPr id="3" name="Espace réservé du contenu 2"/>
          <p:cNvSpPr>
            <a:spLocks noGrp="1"/>
          </p:cNvSpPr>
          <p:nvPr>
            <p:ph idx="1"/>
          </p:nvPr>
        </p:nvSpPr>
        <p:spPr/>
        <p:txBody>
          <a:bodyPr>
            <a:normAutofit fontScale="85000" lnSpcReduction="20000"/>
          </a:bodyPr>
          <a:lstStyle/>
          <a:p>
            <a:r>
              <a:rPr lang="fr-FR" dirty="0" smtClean="0"/>
              <a:t>Principe: mieux former les acteurs de la santé des femmes</a:t>
            </a:r>
          </a:p>
          <a:p>
            <a:pPr marL="0" indent="0">
              <a:buNone/>
            </a:pPr>
            <a:r>
              <a:rPr lang="fr-FR" dirty="0" smtClean="0">
                <a:sym typeface="Wingdings" pitchFamily="2" charset="2"/>
              </a:rPr>
              <a:t></a:t>
            </a:r>
            <a:r>
              <a:rPr lang="fr-FR" dirty="0" smtClean="0"/>
              <a:t>C’est notre rôle</a:t>
            </a:r>
          </a:p>
          <a:p>
            <a:r>
              <a:rPr lang="fr-FR" dirty="0" smtClean="0"/>
              <a:t> Mais: moyens limités</a:t>
            </a:r>
          </a:p>
          <a:p>
            <a:r>
              <a:rPr lang="fr-FR" dirty="0" smtClean="0"/>
              <a:t>Qui se charge d’évaluer la compétence des uns et des autres?</a:t>
            </a:r>
          </a:p>
          <a:p>
            <a:r>
              <a:rPr lang="fr-FR" dirty="0" smtClean="0"/>
              <a:t>Les généralistes enseignent aux généralistes, les GO,SF aux SF, </a:t>
            </a:r>
            <a:r>
              <a:rPr lang="fr-FR" dirty="0" err="1" smtClean="0"/>
              <a:t>DUs</a:t>
            </a:r>
            <a:endParaRPr lang="fr-FR" dirty="0" smtClean="0"/>
          </a:p>
          <a:p>
            <a:r>
              <a:rPr lang="fr-FR" dirty="0" smtClean="0"/>
              <a:t>Expérience clinique??</a:t>
            </a:r>
          </a:p>
          <a:p>
            <a:r>
              <a:rPr lang="fr-FR" dirty="0" smtClean="0"/>
              <a:t>En Suède : 40 ans d’expérience et évaluation très stricte et régulière</a:t>
            </a:r>
            <a:endParaRPr lang="fr-FR" dirty="0"/>
          </a:p>
        </p:txBody>
      </p:sp>
    </p:spTree>
    <p:extLst>
      <p:ext uri="{BB962C8B-B14F-4D97-AF65-F5344CB8AC3E}">
        <p14:creationId xmlns:p14="http://schemas.microsoft.com/office/powerpoint/2010/main" val="323849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602490">
            <a:off x="105928" y="1361921"/>
            <a:ext cx="4113284" cy="3270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AutoShape 4" descr="data:image/jpeg;base64,/9j/4AAQSkZJRgABAQAAAQABAAD/2wCEAAkGBxAPDw0ODxAPDw4PDg4ODw8ODxAPDwwPFBEWFxQRFBQYHCggGBolHBQVITEhJiktLjAyFx8zODMsNygtLisBCgoKDQ0OGBAQGCwcHBwrKywvLCwtNCwsLCwsLCwsLCwsLCwsLCwsLCwsLCwsLCwsKyssLCwsLCwsLCwsKywsK//AABEIAMgA/AMBIgACEQEDEQH/xAAbAAACAwEBAQAAAAAAAAAAAAABAgADBQQGB//EAE4QAAEEAQIDAwcGCgcECwAAAAEAAgMRBBIhBRMxBlFhBxQiQVKRkhUycYHS0yMkQlRyoaKxwdE0U2JzgqPCFjNEgxdDRVVjdLLh4vDx/8QAGQEBAQEBAQEAAAAAAAAAAAAAAAEDAgQF/8QAIhEBAAMBAAIDAQADAQAAAAAAAAEREgIDIRMxUUEiYXEy/9oADAMBAAIRAxEAPwDpRQCBK+k8I2gXIWlJVpDFyUlLaiqCShaFI0gloI0jSoVSk1I0gSkaTUjSISlKT0jSBKRpNSNKhKRpNSNIEpGk9KUgSkaT0pSBaUpPSNIhKRpPSlIFpGk1I0gSkaT0pSo5ylRKCydglpPSlKoWlKTUjSoSkaT0pSBKRpPSlIEpGk9KUgSkaT0pSISkaT0pSoWlKT0jSBKRpNSNIEpGk9KUgSkaT0pSBaRpNSNKoSkaT0pSBKRpPSNIEpSk9I0g4aRpGk1LN2rpGk1I0gSlKT0jSISlKT0jSoSkaTUjSBKRpPSlIEpGk9KUgSkaT0jSBKUpPpR0qoSkaTUjSBKRpPSNIK6RpPSNIEpSlZSlIhNKNJ6RpAlI0npGkFdI0rNKmlBn0jSakaWbQlKUrApSWhKUpPSrnlDBZ8aGw6bk2dgPEpPUR7ko1KUs/wCWYvaZ8T/sI/LMXtR/FJ9hZ/Px+rmWhSlLO+W4vaj+KT7CPy1F7UfxSfYT5+P0zLRpGln/ACxF7cfxSfYQHGovaj+J/wBhPn4/TMtGkdKzxxmL2ox/ik+wj8sxe3F8Un3afP4/0zLvpGln/LMXtxfFJ92p8sxe1H8Un2Ffn8f6mZaNI0s35bi9qP4pPsIHj0Q/Kj+KT7CfP4/0zLTpGllDj8XtM+J/2E/y7F7UfxSfYT5/H+mZadI6Vl/LsXtR/FJ9hD/aCH2o/ik+wnz+P9My1dKNLKHaCH2o/ik+wmHHofbj+KT7tPn8f6ZlqUjSzxxqH+sh+OX7tXY3Eo5CQ1zHVu7Q4ktHtEOaDW/UA166Vjz+Of6mZdelTSrNKOlaorpHSrNKmlAmlHSnpGkGdoU0rpLUNCxtpSjQjoV1eCYNSynPoWR2hH4N393++WP+S3jGsPtIKY79Bg/zB/JZeaf8JXn7eXIVcjVdSXTZobnbp1K8KKNKYBX+bP8AYf8AA5Q47wLLXgd5aQEspUAmDU5YQaIIPcRRUpEVlB7eisLUrhSCsFMSmjic75rSdrpoJ/cnONJ7D/gd/JFpQQqyrnitiCCOoOxCQBELSYBEogdEDgKp7VckeEFICcKIoGC0+A/0hniyZvvheFlArv4M/wDGIfF1e8EfxRY+30CEW1p72g/qT0lw944j3xsP7IV1L6sT6cE0o6U9I0rYTSppVlKaUscNIhHSpSwtqYBMGIBMEsDlLz/agU13/IHvMh/0r0zV5ntg7qO84/6hOsvNP+K08sSjjzOY9sjDT2Oa5p7nA2CoAlYF5HD2/ZDjmTO/JEspcI8SWRoLWingijsPFeey+0GXkM5M0xfG5zCW6WCyCCOg7139ijR4ie7Al/eP5Lz+MLdGP7bP3qNZ6nMe3t+1nAmyZ0j5srHxg8RiJshLnvpoGohvzW3Ys9y81xHgc8GSMMtD5nFvLEZsSh3zSD3bHr3FaHb83xHK8BEPoHKaf4r1TXNbxrh2qr+TYmNJ/rC2Sv4j60TqI66n/ryx7Jt1+b+e4nnfTze3/P8AY5lVq8F5vLx3RudG9pa9ji1zT1aR1C9S7Jx/OeSOEOGUJqrz7J1czVerp372svtZO+TMyHyRtik1NEjGSCVrXBjR84bHoFXMxFNHyfuc1+e5l624UhZQs6g4VQ+lUP4/xU9XZF/+X/8AiujsE8tPEXtNOZgyOaR6iCCCs7/arP8AzqX9j+Sjq65j242YcuU3MyXPaXQtE0pcN5NR9VCvUqOEcNdkula1zWmKF851XuGkWBXr3W12aaXYvFmNFuOM0ho3JAJugk7FY7i7Ok0nQMKZhdW2olpDfpoH3K2RzE1/tZwzhkUnDpnumgY500VyPa48np+DJAuz4bbrJl4U9mNj5Zc3RO6RjWC9TCwkG/V6l3cOBPCcwDesmA7f4V0Z5LuD4BAJEeTOHEb6bLqvuQmImPr+Mo8Od5p53qbo5/I0b6tWnVfdS0ZOyxaGPlyseFskTJIzISOYXNstA8Nt/FWOx3N4NbwWh2cHsBFW3l6dXvBQ7bf9nePD4CPdv/BDMRFzH4zcPghdC3InmjxonkiMyBzny11LWN3rxVPFeEvxxG/UyWGUExzRG2PrqO8HwXoeNzwjH4dK/F84i83DA8TyRCJw2cwhoq9v1eC4OJZJPD2BuIIMZ2Tqjech0jjJpIOlrhdEXv0RZ45p5tdfCn1kY/8AfRD3uAXGF0YH++hPdNEf2wqzj7fS+E74+Oe+GL/0Bdelc3Bm/i2P4Qxj3NAXdpX0uZ9Q5pXpR0p9KOlWxXpR0qzSjpSymUE7aQpEBYW0OGJwxVglMHlLVYGryfbA+l9cQ9zZD/qXqxIvI9rzbv8AmAe6Jv2ll5f/ACPOFyLEhTtcvO4dONmyQ8zluLRKwxvoA6mH1bhUxuIII2III8CEE1KJbozMySeR80ztcj61OIA1UABsNugCszeJyzvZJJIXSMaxjXCmlrWfNA010tcVpSfWie28/tdnadPPN1p5mhnNr9OrWC9xJJJJJJJJNknvJQLkpKLcz9uzC4hLBzBE/RzYzFJQadTD1buFzFJqQ1qjpws6XHkEkLyx9EW2tx3EdCF1z9o8t5szEDS5mlrWNZThTvRAqz39VlEpXFFiZh28M4rPjauRIWB9ahQcHV0NEK3hvG8jGDxFJpa825ha1zCe/SRQKy7RCLctHL41kTNeyWVz2veHkHTWpooV3AD1DZc+ZxCWfliV2rlRtijsNGhg6N2VC7eGcFyMkF0LA5oNEmSNtHxBN/qQi5DA4xkY4LIpCGE2WEBzCe/SRsVTxLic2Q4GZ5fpFNGwaweDRsF28X7Pz4kbJJuWA92gBrtRur328FkOCE6j1JAr8Z1SRn+2w/tBVBMz5zf0h+9EfV+DD8Xi8A4e5xH8F26VycDH4Bn6cw90z1oaV7uZ9QTHtXpR0qzSjpXVlK9KOlWaVNKWUxqRpPSlLC2tFpGk2lHSllOeTIYz5z2N3qnPaD7iV5DtVM17raQ5vNdRaQRtFF6wru0mE2aeYOAkOvAhiEgY+OKSV8jS7Q4EHYi++voWRl4fm8UcNFpbNkW0gCjUd0BtV9PCll31Mw675iIcIVrErWEix0+kJiQKFiyCasE0P/1ZMamlgCY+tI0o2jgKWh2ekLMlrwASyPJcA4AtJGO/qPWuIC0r6aCSQALJ3GwR1zE3cPR48UY8wfFXLl4iJGtu3RbRh0bvoN13iiuPi5ncWbZ180aPOGkN1/k6NvnLFv8AmoXHvPvR1ptcYd6AdCW6hK05hj2/GQNnN/8ADvVVbatXgufjGZI+PFa6R7g7HDnAuJDnc6QWfGgFlphGSB08Nwhcz9NbgxeMefR5wTz4v6MLfWh/XboufEd6eQckP83LgJRMCJS+7joddfUnw1LMkJBq9/A3+5I4ql008hrwM/maS7TAQW1oLeY3SWf2dNV4JM3Oldj44dI86zOH24nVTxVrNpPHEXHb1CzuB+9C7+iAEkAAkk0ABZJ7gvddmsBvD2Py8lxY5zQCwH5o6htflOP6l4nU+IiQHS5rgWuDhYde36108V4vNlFplIpoADWghoPrdXeUl1xMce5j29B2z49FmQ4ZiJHpSuex3zo3ANAB+I0V5MqslTUjnrqepuViYDcfSE4gcOtD/E3+aArcWNrG3eo5mJh9M4NxOBrJI3SAPinmY8GxRLy4Dx2cPeu4cYx/61o3rewvDTdjW5+ZlSNfNG0OfzZL0xtlIBjbGBu40Q43tuBupheT2N8cuLLkz+cMGrlyaaab/wB9C/ry3V/AiwvRz11TfPH9e5+WMbrzme9KzjuKSRzm7Gt7H/3qvKYnY6InkRlryyMtkfNjY947qpt0Lc719fFThXYBjQY3zVK1npQuijkhc+qEzNQv6+u9FN9LPHD17+M4w6zM96qd2hxBsZm/Va8hH2SjfNyGct8jQefzMbH0Y/cdhbr6jp++uWHye48bWsyMmWGYD02xxB0bz7bSBuD/AOyb6McPdiJOIlYpay06yURJhEmCewmjLwma8nOe0ggDNxnhxFsa2JrvSce7URsN/wB65e0ccZPMMwDdbyJJA43YaHagwEs3bY26H1L0HHexuPlvEgkmx36i55hefwhPrIdYHr6V1XLD2Bjb/wAXkkdzmxH/AE2pazET9vEumxonNnORBM2NkhMLWyl0pLSBWtmnYkHfuXLwrhcMT3SO4hjOLmkaTHkNLbINbMK9vleTKCR5ccvIa1zdJYwMa07EWfeuXD7BSPmdHPNNHGyOmywOaGSkEURe4JHUHolxRmKq2UGQfnmMfqyfuk2jH/Pcb4cr7pekj8msYdY4hm6aqiYya8HVsrx5NYfVnZw+iRv8lPTP4eXkpo8cscPPsUFwIvTlGrH90sPPwIMgthGbjwjHj0PlMUpblOeSbbTb2FDdfR2eTJgdY4jmltVpcYyfqNbLOyfJq5mVC2KfIdjSj8PLrbzYy0HYk9QfRr60iYj+u+eMxUS89eOB/TcY1Q6ZH3aQy4/55jf5/wB2vZt8lsQcHefZhb62u5Z9xrZXHyZ4353mg94ez+SenPxcvC68c/8AGY3+f92qi7HYZJPOIJtURiaxrJC5rnUA/wBJlbde9e7/AOjCHU13n2YWjq1/Ldf11sl4p5O4wwGKfKkdzIxoc9paGlw1OquoG/1JEw654iPp8/wseCMEHNx3E0SdM46D9ArqHm/57je7I+6XuHeTCLUCM/M036TXct2sd10Fa7yaY56ZeYD3h7PsqzUpPjifbwRdj9BmY3uyPu0pdBTgMzG9IVdT7f5a9s/yXRktPyhmkA7h/LdqHdYApTI8mMOlxZmZocGkgBzDvXQCk9JHjiJfPM+GCbIY7zqCEQMxo3NdHLWQ9rWuMrdLdgbA332XQX4/55je6f7tewh8mLZvxiTJyMeWV5kfCzQ4RgnZl+1poE7rpd5Ksb1Zma36HR/ZV+3XXMTPt4b8B+eY/un+7RqH87x/dP8Adr2r/JTH+RxHMb36uW414UArXeSuA9M7OHr+dHufH0VKhx8fLwmSYdGSTkQPM/Lha5jJScZ7js8lzOlNd032V/CsPGiY1j86BwslxZHkajqN+i0sr3uXpovJiZm8p2RPCyOVz+e+nzZMlUC1l1HGATXrOo9F3s8k8Dfm8Qzx4h8dn9lX7d9cxPqZavB526JJWfgpBI4kPP4PIjIBYNQ6kChq6gg+rrOJ5keXymsdySw6zkO1NfjmqLG0Rd9DvRHvGVJ5KWkejxPPHfqLHAj6BSceSWH/ALx4h8cW/wCyrqljnlrcOmYIw30IJ4PRDxboMlvXVfUtPrB3ae/Ylcji7cksiY3RI0Evmc4gYzunoOFa+/bbp6+nKzyXMa0Nbm5BI9cscUnvqrSu8kcBId57mNdpDbbyxdeuq6lTZmHfw3lNiEbnshyISanaS5sxP/Wb9Q6t2Hp0vYFGXtjjxHRMJBIB6XJifNGe4teB0PvC42eSiJrNLc2dxH5U0UMh+ugCfeqZPI5juq8/NBAA9HlNB8a0puDMN82lT7oUstO6AIqUmpXSUFIhEBEBNFAEwJUARpTRQhxTBxSgJgE0UcPKIkKQIpZSwSlHmFVo0lwUfWpqQpGk0Umoo2pSNJooEaRpMAmjJaRpMAjSaTJaTUjSNJoyFI0jSNJoyCdriEKRpNLRxKUwlVdI0pcFLRMjzlVSNJcFMJsngn5o7lWGhEMWNw3o4e3uTBzUnLR5alwZP6CPopOWVOWe5XRk9NTaG+KrDD3Jg0+KaMrBEEwiCrGpMC5TUmVghCblBVhzkwe5TUmYNoCOkJdTlKKaMm0hCghpKmgq6MjsjYQ0o0rpMj9SP1IAI0mjKJggAmATRlBSYUhSNKaMmACNBKimjJtITBgSBFNGThgR0BIimlybQppQRTSZecFeKbbxS0iAs7bUO3imFeKACYBLMpt4ph9JUFohxUtcp9ZRvxKmoo2UsyF+KIKNIgfQlmUtFED6ER9SaMgEwCI+pHbwU0ZABEI19ClJoyItGygAjSWZGyigmCWZREKBME0ZAJgoimihCZKipaUNo2lRSyhtG0qKtoa1LQUS0YgjR5aiijYeWjy1FFAeWjy1FEBEaIjUUQHlpgxBRAwYiGKKKAhiYMUURR0KaUVEQQ1HSgogOlHSooiWOlHSooiWmlHSooiWOlGlFERNKOlRREGlKUURBpSlFEH/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8374" y="1471346"/>
            <a:ext cx="3629203" cy="2533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re 1"/>
          <p:cNvSpPr>
            <a:spLocks noGrp="1"/>
          </p:cNvSpPr>
          <p:nvPr>
            <p:ph type="title"/>
          </p:nvPr>
        </p:nvSpPr>
        <p:spPr/>
        <p:txBody>
          <a:bodyPr/>
          <a:lstStyle/>
          <a:p>
            <a:r>
              <a:rPr lang="en-US" dirty="0" smtClean="0">
                <a:solidFill>
                  <a:srgbClr val="0A0AE6"/>
                </a:solidFill>
              </a:rPr>
              <a:t>En route </a:t>
            </a:r>
            <a:r>
              <a:rPr lang="en-US" dirty="0" err="1" smtClean="0">
                <a:solidFill>
                  <a:srgbClr val="0A0AE6"/>
                </a:solidFill>
              </a:rPr>
              <a:t>vers</a:t>
            </a:r>
            <a:r>
              <a:rPr lang="en-US" dirty="0" smtClean="0">
                <a:solidFill>
                  <a:srgbClr val="0A0AE6"/>
                </a:solidFill>
              </a:rPr>
              <a:t> le </a:t>
            </a:r>
            <a:r>
              <a:rPr lang="en-US" dirty="0" err="1" smtClean="0">
                <a:solidFill>
                  <a:srgbClr val="0A0AE6"/>
                </a:solidFill>
              </a:rPr>
              <a:t>futur</a:t>
            </a:r>
            <a:endParaRPr lang="en-US" dirty="0">
              <a:solidFill>
                <a:srgbClr val="0A0AE6"/>
              </a:solidFill>
            </a:endParaRPr>
          </a:p>
        </p:txBody>
      </p:sp>
      <p:pic>
        <p:nvPicPr>
          <p:cNvPr id="5124" name="Picture 4" descr="https://encrypted-tbn2.gstatic.com/images?q=tbn:ANd9GcSXjzsOAo_1Mq6ov6aY-J6Q78BPqQbyOE_A7k9kQpWj3MAzxEbo3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5856" y="4221088"/>
            <a:ext cx="1885950" cy="2428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5678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582</TotalTime>
  <Words>690</Words>
  <Application>Microsoft Office PowerPoint</Application>
  <PresentationFormat>Affichage à l'écran (4:3)</PresentationFormat>
  <Paragraphs>59</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Les acteurs du suivi gynécologique, une interdisciplinarité nécessaire ou imposée ?Le point de vue de l’U </vt:lpstr>
      <vt:lpstr>Passé </vt:lpstr>
      <vt:lpstr>Présent</vt:lpstr>
      <vt:lpstr>Avenir</vt:lpstr>
      <vt:lpstr>Présentation PowerPoint</vt:lpstr>
      <vt:lpstr>DIU</vt:lpstr>
      <vt:lpstr>En conclusion?</vt:lpstr>
      <vt:lpstr>En route vers le futur</vt:lpstr>
    </vt:vector>
  </TitlesOfParts>
  <Company>APHP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GOMPEL Anne</dc:creator>
  <cp:lastModifiedBy>GOMPEL Anne</cp:lastModifiedBy>
  <cp:revision>16</cp:revision>
  <dcterms:created xsi:type="dcterms:W3CDTF">2014-11-13T10:07:44Z</dcterms:created>
  <dcterms:modified xsi:type="dcterms:W3CDTF">2014-11-13T19:49:47Z</dcterms:modified>
</cp:coreProperties>
</file>