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89" r:id="rId4"/>
    <p:sldId id="264" r:id="rId5"/>
    <p:sldId id="265" r:id="rId6"/>
    <p:sldId id="266" r:id="rId7"/>
    <p:sldId id="267" r:id="rId8"/>
    <p:sldId id="273" r:id="rId9"/>
    <p:sldId id="276" r:id="rId10"/>
    <p:sldId id="294" r:id="rId11"/>
    <p:sldId id="283" r:id="rId12"/>
    <p:sldId id="292" r:id="rId13"/>
    <p:sldId id="297" r:id="rId14"/>
    <p:sldId id="285" r:id="rId15"/>
    <p:sldId id="286" r:id="rId16"/>
    <p:sldId id="301" r:id="rId17"/>
    <p:sldId id="300" r:id="rId18"/>
    <p:sldId id="287" r:id="rId19"/>
    <p:sldId id="295" r:id="rId20"/>
    <p:sldId id="28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EE36A-AF71-4834-9CFB-F2B9BA3ACD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D9DEE5-59BE-49BB-A3A2-61679EC702DF}">
      <dgm:prSet/>
      <dgm:spPr/>
      <dgm:t>
        <a:bodyPr/>
        <a:lstStyle/>
        <a:p>
          <a:pPr rtl="0"/>
          <a:r>
            <a:rPr lang="fr-FR" dirty="0" smtClean="0"/>
            <a:t>5 992 IVG dont 518 IVG en ville (87 par CPEF) </a:t>
          </a:r>
          <a:endParaRPr lang="fr-FR" dirty="0"/>
        </a:p>
      </dgm:t>
    </dgm:pt>
    <dgm:pt modelId="{27CDEF6D-5C04-469B-97B1-00D1CA7585D0}" type="parTrans" cxnId="{679D7E4E-10B9-46E1-8C7C-1A0289777671}">
      <dgm:prSet/>
      <dgm:spPr/>
      <dgm:t>
        <a:bodyPr/>
        <a:lstStyle/>
        <a:p>
          <a:endParaRPr lang="fr-FR"/>
        </a:p>
      </dgm:t>
    </dgm:pt>
    <dgm:pt modelId="{DA9F0E6D-4677-4E55-B9D4-42D0A690EE2C}" type="sibTrans" cxnId="{679D7E4E-10B9-46E1-8C7C-1A0289777671}">
      <dgm:prSet/>
      <dgm:spPr/>
      <dgm:t>
        <a:bodyPr/>
        <a:lstStyle/>
        <a:p>
          <a:endParaRPr lang="fr-FR"/>
        </a:p>
      </dgm:t>
    </dgm:pt>
    <dgm:pt modelId="{073DB558-D2A1-444A-9A7D-DDA5178A3890}">
      <dgm:prSet/>
      <dgm:spPr>
        <a:solidFill>
          <a:srgbClr val="00B050"/>
        </a:solidFill>
      </dgm:spPr>
      <dgm:t>
        <a:bodyPr/>
        <a:lstStyle/>
        <a:p>
          <a:pPr rtl="0"/>
          <a:r>
            <a:rPr lang="fr-FR" dirty="0" smtClean="0"/>
            <a:t>8,6 % des IVG sont pratiquées en ville (FM=15%)</a:t>
          </a:r>
          <a:endParaRPr lang="fr-FR" dirty="0"/>
        </a:p>
      </dgm:t>
    </dgm:pt>
    <dgm:pt modelId="{8C12DC4D-B178-4EC3-8FDB-C6CD8D8109F5}" type="parTrans" cxnId="{9779E92D-925C-4784-A213-C0D143E96663}">
      <dgm:prSet/>
      <dgm:spPr/>
      <dgm:t>
        <a:bodyPr/>
        <a:lstStyle/>
        <a:p>
          <a:endParaRPr lang="fr-FR"/>
        </a:p>
      </dgm:t>
    </dgm:pt>
    <dgm:pt modelId="{B7D62488-7855-4B4B-944D-6AFFC5372CCE}" type="sibTrans" cxnId="{9779E92D-925C-4784-A213-C0D143E96663}">
      <dgm:prSet/>
      <dgm:spPr/>
      <dgm:t>
        <a:bodyPr/>
        <a:lstStyle/>
        <a:p>
          <a:endParaRPr lang="fr-FR"/>
        </a:p>
      </dgm:t>
    </dgm:pt>
    <dgm:pt modelId="{2D96772C-6D1A-47E3-BB8C-0D2F8D872A5B}">
      <dgm:prSet/>
      <dgm:spPr/>
      <dgm:t>
        <a:bodyPr/>
        <a:lstStyle/>
        <a:p>
          <a:pPr rtl="0"/>
          <a:r>
            <a:rPr lang="fr-FR" dirty="0" smtClean="0"/>
            <a:t>Taux IVG </a:t>
          </a:r>
          <a:r>
            <a:rPr lang="fr-FR" smtClean="0"/>
            <a:t>/ </a:t>
          </a:r>
          <a:r>
            <a:rPr lang="fr-FR" smtClean="0"/>
            <a:t>1000 femmes </a:t>
          </a:r>
          <a:r>
            <a:rPr lang="fr-FR" dirty="0" smtClean="0"/>
            <a:t>: 12,2 (FM=14.5)</a:t>
          </a:r>
          <a:endParaRPr lang="fr-FR" dirty="0"/>
        </a:p>
      </dgm:t>
    </dgm:pt>
    <dgm:pt modelId="{881657A9-6F09-41DE-8D92-DE8EA8302435}" type="parTrans" cxnId="{3DF80508-1D1A-4492-8B54-F661DFEB1C50}">
      <dgm:prSet/>
      <dgm:spPr/>
      <dgm:t>
        <a:bodyPr/>
        <a:lstStyle/>
        <a:p>
          <a:endParaRPr lang="fr-FR"/>
        </a:p>
      </dgm:t>
    </dgm:pt>
    <dgm:pt modelId="{347965C5-849A-437A-B3AE-6D7C66FD7CA5}" type="sibTrans" cxnId="{3DF80508-1D1A-4492-8B54-F661DFEB1C50}">
      <dgm:prSet/>
      <dgm:spPr/>
      <dgm:t>
        <a:bodyPr/>
        <a:lstStyle/>
        <a:p>
          <a:endParaRPr lang="fr-FR"/>
        </a:p>
      </dgm:t>
    </dgm:pt>
    <dgm:pt modelId="{81256470-6E21-486D-8A63-8C00B54EC529}">
      <dgm:prSet/>
      <dgm:spPr/>
      <dgm:t>
        <a:bodyPr/>
        <a:lstStyle/>
        <a:p>
          <a:pPr rtl="0"/>
          <a:r>
            <a:rPr lang="fr-FR" dirty="0" smtClean="0"/>
            <a:t>Taux IVG mineures : 8,3 (FM= 9.9) </a:t>
          </a:r>
          <a:endParaRPr lang="fr-FR" dirty="0"/>
        </a:p>
      </dgm:t>
    </dgm:pt>
    <dgm:pt modelId="{B1648815-82F3-4270-A3A4-3FD0F00B3779}" type="parTrans" cxnId="{CF1203D8-614E-4FC3-B0AA-B8B4F96BF7FF}">
      <dgm:prSet/>
      <dgm:spPr/>
      <dgm:t>
        <a:bodyPr/>
        <a:lstStyle/>
        <a:p>
          <a:endParaRPr lang="fr-FR"/>
        </a:p>
      </dgm:t>
    </dgm:pt>
    <dgm:pt modelId="{391B2934-921A-4D64-8E06-982DB5FC95BB}" type="sibTrans" cxnId="{CF1203D8-614E-4FC3-B0AA-B8B4F96BF7FF}">
      <dgm:prSet/>
      <dgm:spPr/>
      <dgm:t>
        <a:bodyPr/>
        <a:lstStyle/>
        <a:p>
          <a:endParaRPr lang="fr-FR"/>
        </a:p>
      </dgm:t>
    </dgm:pt>
    <dgm:pt modelId="{C712ED6E-483D-4F54-834B-1620D8F0AD64}" type="pres">
      <dgm:prSet presAssocID="{EBDEE36A-AF71-4834-9CFB-F2B9BA3ACD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AD6533-5B45-4369-89F5-B136B8714587}" type="pres">
      <dgm:prSet presAssocID="{E4D9DEE5-59BE-49BB-A3A2-61679EC702DF}" presName="parentText" presStyleLbl="node1" presStyleIdx="0" presStyleCnt="4" custLinFactY="-317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FF24E1-1EB6-4DB7-8A7C-7F704CDF9B56}" type="pres">
      <dgm:prSet presAssocID="{DA9F0E6D-4677-4E55-B9D4-42D0A690EE2C}" presName="spacer" presStyleCnt="0"/>
      <dgm:spPr/>
    </dgm:pt>
    <dgm:pt modelId="{A516B6EB-1CA3-45A7-9A6F-930911B48DD9}" type="pres">
      <dgm:prSet presAssocID="{073DB558-D2A1-444A-9A7D-DDA5178A3890}" presName="parentText" presStyleLbl="node1" presStyleIdx="1" presStyleCnt="4" custLinFactNeighborY="-8742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8D650B-B48B-4860-A7B7-E7718E85B78B}" type="pres">
      <dgm:prSet presAssocID="{B7D62488-7855-4B4B-944D-6AFFC5372CCE}" presName="spacer" presStyleCnt="0"/>
      <dgm:spPr/>
    </dgm:pt>
    <dgm:pt modelId="{4B39B032-9497-446B-972D-B31BC3624F31}" type="pres">
      <dgm:prSet presAssocID="{2D96772C-6D1A-47E3-BB8C-0D2F8D872A5B}" presName="parentText" presStyleLbl="node1" presStyleIdx="2" presStyleCnt="4" custLinFactY="760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278135-31D7-40F5-8231-7E3519F21147}" type="pres">
      <dgm:prSet presAssocID="{347965C5-849A-437A-B3AE-6D7C66FD7CA5}" presName="spacer" presStyleCnt="0"/>
      <dgm:spPr/>
    </dgm:pt>
    <dgm:pt modelId="{E31E187C-4304-4F85-8F33-5AE75AE13F29}" type="pres">
      <dgm:prSet presAssocID="{81256470-6E21-486D-8A63-8C00B54EC529}" presName="parentText" presStyleLbl="node1" presStyleIdx="3" presStyleCnt="4" custLinFactY="5054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9D7E4E-10B9-46E1-8C7C-1A0289777671}" srcId="{EBDEE36A-AF71-4834-9CFB-F2B9BA3ACD2F}" destId="{E4D9DEE5-59BE-49BB-A3A2-61679EC702DF}" srcOrd="0" destOrd="0" parTransId="{27CDEF6D-5C04-469B-97B1-00D1CA7585D0}" sibTransId="{DA9F0E6D-4677-4E55-B9D4-42D0A690EE2C}"/>
    <dgm:cxn modelId="{01BA7265-A640-4C52-BBBB-A9ACC09EDFFA}" type="presOf" srcId="{E4D9DEE5-59BE-49BB-A3A2-61679EC702DF}" destId="{A4AD6533-5B45-4369-89F5-B136B8714587}" srcOrd="0" destOrd="0" presId="urn:microsoft.com/office/officeart/2005/8/layout/vList2"/>
    <dgm:cxn modelId="{295C0625-1EE6-4D31-8B2E-7C4FB414718F}" type="presOf" srcId="{073DB558-D2A1-444A-9A7D-DDA5178A3890}" destId="{A516B6EB-1CA3-45A7-9A6F-930911B48DD9}" srcOrd="0" destOrd="0" presId="urn:microsoft.com/office/officeart/2005/8/layout/vList2"/>
    <dgm:cxn modelId="{8BE1FFFF-1C1B-49BA-9F9A-D860DC912B8E}" type="presOf" srcId="{81256470-6E21-486D-8A63-8C00B54EC529}" destId="{E31E187C-4304-4F85-8F33-5AE75AE13F29}" srcOrd="0" destOrd="0" presId="urn:microsoft.com/office/officeart/2005/8/layout/vList2"/>
    <dgm:cxn modelId="{3DF80508-1D1A-4492-8B54-F661DFEB1C50}" srcId="{EBDEE36A-AF71-4834-9CFB-F2B9BA3ACD2F}" destId="{2D96772C-6D1A-47E3-BB8C-0D2F8D872A5B}" srcOrd="2" destOrd="0" parTransId="{881657A9-6F09-41DE-8D92-DE8EA8302435}" sibTransId="{347965C5-849A-437A-B3AE-6D7C66FD7CA5}"/>
    <dgm:cxn modelId="{DBDC6565-2A6E-40E0-9FB2-EDBDA7A159DF}" type="presOf" srcId="{2D96772C-6D1A-47E3-BB8C-0D2F8D872A5B}" destId="{4B39B032-9497-446B-972D-B31BC3624F31}" srcOrd="0" destOrd="0" presId="urn:microsoft.com/office/officeart/2005/8/layout/vList2"/>
    <dgm:cxn modelId="{CF1203D8-614E-4FC3-B0AA-B8B4F96BF7FF}" srcId="{EBDEE36A-AF71-4834-9CFB-F2B9BA3ACD2F}" destId="{81256470-6E21-486D-8A63-8C00B54EC529}" srcOrd="3" destOrd="0" parTransId="{B1648815-82F3-4270-A3A4-3FD0F00B3779}" sibTransId="{391B2934-921A-4D64-8E06-982DB5FC95BB}"/>
    <dgm:cxn modelId="{216B8544-AFD5-4315-833A-31398C863468}" type="presOf" srcId="{EBDEE36A-AF71-4834-9CFB-F2B9BA3ACD2F}" destId="{C712ED6E-483D-4F54-834B-1620D8F0AD64}" srcOrd="0" destOrd="0" presId="urn:microsoft.com/office/officeart/2005/8/layout/vList2"/>
    <dgm:cxn modelId="{9779E92D-925C-4784-A213-C0D143E96663}" srcId="{EBDEE36A-AF71-4834-9CFB-F2B9BA3ACD2F}" destId="{073DB558-D2A1-444A-9A7D-DDA5178A3890}" srcOrd="1" destOrd="0" parTransId="{8C12DC4D-B178-4EC3-8FDB-C6CD8D8109F5}" sibTransId="{B7D62488-7855-4B4B-944D-6AFFC5372CCE}"/>
    <dgm:cxn modelId="{D6FE443E-396F-4E80-866E-7992B1BA6F6C}" type="presParOf" srcId="{C712ED6E-483D-4F54-834B-1620D8F0AD64}" destId="{A4AD6533-5B45-4369-89F5-B136B8714587}" srcOrd="0" destOrd="0" presId="urn:microsoft.com/office/officeart/2005/8/layout/vList2"/>
    <dgm:cxn modelId="{5F561CFF-BB9D-405B-B7CC-A0B53D47C134}" type="presParOf" srcId="{C712ED6E-483D-4F54-834B-1620D8F0AD64}" destId="{63FF24E1-1EB6-4DB7-8A7C-7F704CDF9B56}" srcOrd="1" destOrd="0" presId="urn:microsoft.com/office/officeart/2005/8/layout/vList2"/>
    <dgm:cxn modelId="{E393B0FD-FB07-4433-BC5C-A71331AF266C}" type="presParOf" srcId="{C712ED6E-483D-4F54-834B-1620D8F0AD64}" destId="{A516B6EB-1CA3-45A7-9A6F-930911B48DD9}" srcOrd="2" destOrd="0" presId="urn:microsoft.com/office/officeart/2005/8/layout/vList2"/>
    <dgm:cxn modelId="{3C45690B-FEFB-45B4-84F4-60BD3681C3C1}" type="presParOf" srcId="{C712ED6E-483D-4F54-834B-1620D8F0AD64}" destId="{9A8D650B-B48B-4860-A7B7-E7718E85B78B}" srcOrd="3" destOrd="0" presId="urn:microsoft.com/office/officeart/2005/8/layout/vList2"/>
    <dgm:cxn modelId="{CE31C7C7-DDEF-4AE0-9F2F-E547BA9734B6}" type="presParOf" srcId="{C712ED6E-483D-4F54-834B-1620D8F0AD64}" destId="{4B39B032-9497-446B-972D-B31BC3624F31}" srcOrd="4" destOrd="0" presId="urn:microsoft.com/office/officeart/2005/8/layout/vList2"/>
    <dgm:cxn modelId="{6F54C3BE-5ACC-4487-B202-8E2F827C1AF2}" type="presParOf" srcId="{C712ED6E-483D-4F54-834B-1620D8F0AD64}" destId="{BB278135-31D7-40F5-8231-7E3519F21147}" srcOrd="5" destOrd="0" presId="urn:microsoft.com/office/officeart/2005/8/layout/vList2"/>
    <dgm:cxn modelId="{0B2B765D-55AA-42B9-BCD2-0BE9B7DF5A75}" type="presParOf" srcId="{C712ED6E-483D-4F54-834B-1620D8F0AD64}" destId="{E31E187C-4304-4F85-8F33-5AE75AE13F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91D4A-C5DA-4157-AB7B-51A0479A52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F756ADF-B9C0-4B63-B2C8-99F60603AFB2}">
      <dgm:prSet/>
      <dgm:spPr/>
      <dgm:t>
        <a:bodyPr/>
        <a:lstStyle/>
        <a:p>
          <a:pPr rtl="0"/>
          <a:r>
            <a:rPr lang="fr-FR" dirty="0" smtClean="0"/>
            <a:t>L’offre existante et sa répartition</a:t>
          </a:r>
          <a:endParaRPr lang="fr-FR" dirty="0"/>
        </a:p>
      </dgm:t>
    </dgm:pt>
    <dgm:pt modelId="{7C940DD2-2339-42EC-84DE-CE1ED3E4BB04}" type="parTrans" cxnId="{3E656E0A-092E-4254-8662-03320B78829B}">
      <dgm:prSet/>
      <dgm:spPr/>
      <dgm:t>
        <a:bodyPr/>
        <a:lstStyle/>
        <a:p>
          <a:endParaRPr lang="fr-FR"/>
        </a:p>
      </dgm:t>
    </dgm:pt>
    <dgm:pt modelId="{4A2BE918-A87E-4267-893F-AE762A9F9350}" type="sibTrans" cxnId="{3E656E0A-092E-4254-8662-03320B78829B}">
      <dgm:prSet/>
      <dgm:spPr/>
      <dgm:t>
        <a:bodyPr/>
        <a:lstStyle/>
        <a:p>
          <a:endParaRPr lang="fr-FR"/>
        </a:p>
      </dgm:t>
    </dgm:pt>
    <dgm:pt modelId="{3B848C21-CA58-4FD7-9347-237B2BA3F843}">
      <dgm:prSet/>
      <dgm:spPr/>
      <dgm:t>
        <a:bodyPr/>
        <a:lstStyle/>
        <a:p>
          <a:pPr rtl="0"/>
          <a:r>
            <a:rPr lang="fr-FR" dirty="0" smtClean="0"/>
            <a:t>Délai de prise en charge  </a:t>
          </a:r>
          <a:endParaRPr lang="fr-FR" dirty="0"/>
        </a:p>
      </dgm:t>
    </dgm:pt>
    <dgm:pt modelId="{1602D7F1-A998-4854-987D-4CA848736878}" type="parTrans" cxnId="{243F5630-F9BD-4196-BCE7-E287087538EF}">
      <dgm:prSet/>
      <dgm:spPr/>
      <dgm:t>
        <a:bodyPr/>
        <a:lstStyle/>
        <a:p>
          <a:endParaRPr lang="fr-FR"/>
        </a:p>
      </dgm:t>
    </dgm:pt>
    <dgm:pt modelId="{2E101852-99B8-4E2E-9BBE-60C701B5BEA5}" type="sibTrans" cxnId="{243F5630-F9BD-4196-BCE7-E287087538EF}">
      <dgm:prSet/>
      <dgm:spPr/>
      <dgm:t>
        <a:bodyPr/>
        <a:lstStyle/>
        <a:p>
          <a:endParaRPr lang="fr-FR"/>
        </a:p>
      </dgm:t>
    </dgm:pt>
    <dgm:pt modelId="{B58C8240-24BB-4800-ACDF-DFDF85106EF1}">
      <dgm:prSet/>
      <dgm:spPr/>
      <dgm:t>
        <a:bodyPr/>
        <a:lstStyle/>
        <a:p>
          <a:pPr rtl="0"/>
          <a:r>
            <a:rPr lang="fr-FR" dirty="0" smtClean="0"/>
            <a:t>Le taux d’IVG médicamenteuse 55 %</a:t>
          </a:r>
          <a:endParaRPr lang="fr-FR" dirty="0"/>
        </a:p>
      </dgm:t>
    </dgm:pt>
    <dgm:pt modelId="{927B76BB-0487-48DE-B70D-80CF9AD01267}" type="parTrans" cxnId="{E12BC697-D2D8-48FA-8914-8CFCBB566117}">
      <dgm:prSet/>
      <dgm:spPr/>
      <dgm:t>
        <a:bodyPr/>
        <a:lstStyle/>
        <a:p>
          <a:endParaRPr lang="fr-FR"/>
        </a:p>
      </dgm:t>
    </dgm:pt>
    <dgm:pt modelId="{55366C7B-8CA7-491B-84AE-C614D3B9674A}" type="sibTrans" cxnId="{E12BC697-D2D8-48FA-8914-8CFCBB566117}">
      <dgm:prSet/>
      <dgm:spPr/>
      <dgm:t>
        <a:bodyPr/>
        <a:lstStyle/>
        <a:p>
          <a:endParaRPr lang="fr-FR"/>
        </a:p>
      </dgm:t>
    </dgm:pt>
    <dgm:pt modelId="{6B185AE4-14F1-4D07-A79C-6543554C86FD}" type="pres">
      <dgm:prSet presAssocID="{FAF91D4A-C5DA-4157-AB7B-51A0479A52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667118-27B3-4802-A773-3D12E6833B19}" type="pres">
      <dgm:prSet presAssocID="{5F756ADF-B9C0-4B63-B2C8-99F60603AFB2}" presName="linNode" presStyleCnt="0"/>
      <dgm:spPr/>
    </dgm:pt>
    <dgm:pt modelId="{90B9721D-9949-4DCF-B2FD-C6A81199547D}" type="pres">
      <dgm:prSet presAssocID="{5F756ADF-B9C0-4B63-B2C8-99F60603AFB2}" presName="parentText" presStyleLbl="node1" presStyleIdx="0" presStyleCnt="3" custLinFactNeighborX="-8868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3B91D9-8415-448C-8BB8-E97F8C502771}" type="pres">
      <dgm:prSet presAssocID="{4A2BE918-A87E-4267-893F-AE762A9F9350}" presName="sp" presStyleCnt="0"/>
      <dgm:spPr/>
    </dgm:pt>
    <dgm:pt modelId="{1A43FB1E-244E-43B0-99F2-B68B6A90BFE3}" type="pres">
      <dgm:prSet presAssocID="{3B848C21-CA58-4FD7-9347-237B2BA3F843}" presName="linNode" presStyleCnt="0"/>
      <dgm:spPr/>
    </dgm:pt>
    <dgm:pt modelId="{8642706E-D2B1-4DAA-8598-902BDD355B8D}" type="pres">
      <dgm:prSet presAssocID="{3B848C21-CA58-4FD7-9347-237B2BA3F843}" presName="parentText" presStyleLbl="node1" presStyleIdx="1" presStyleCnt="3" custLinFactNeighborX="-7478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E5011E-F63B-4DDE-BBD3-E27D367590F3}" type="pres">
      <dgm:prSet presAssocID="{2E101852-99B8-4E2E-9BBE-60C701B5BEA5}" presName="sp" presStyleCnt="0"/>
      <dgm:spPr/>
    </dgm:pt>
    <dgm:pt modelId="{B3B0B477-1CDE-4810-A7EA-DBD2D9008859}" type="pres">
      <dgm:prSet presAssocID="{B58C8240-24BB-4800-ACDF-DFDF85106EF1}" presName="linNode" presStyleCnt="0"/>
      <dgm:spPr/>
    </dgm:pt>
    <dgm:pt modelId="{2EA2746E-FFD3-4EB2-BAC3-226568B1A662}" type="pres">
      <dgm:prSet presAssocID="{B58C8240-24BB-4800-ACDF-DFDF85106EF1}" presName="parentText" presStyleLbl="node1" presStyleIdx="2" presStyleCnt="3" custLinFactNeighborX="-6228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656E0A-092E-4254-8662-03320B78829B}" srcId="{FAF91D4A-C5DA-4157-AB7B-51A0479A52CC}" destId="{5F756ADF-B9C0-4B63-B2C8-99F60603AFB2}" srcOrd="0" destOrd="0" parTransId="{7C940DD2-2339-42EC-84DE-CE1ED3E4BB04}" sibTransId="{4A2BE918-A87E-4267-893F-AE762A9F9350}"/>
    <dgm:cxn modelId="{F51CAC31-4784-45FE-94D5-8D64770267BF}" type="presOf" srcId="{FAF91D4A-C5DA-4157-AB7B-51A0479A52CC}" destId="{6B185AE4-14F1-4D07-A79C-6543554C86FD}" srcOrd="0" destOrd="0" presId="urn:microsoft.com/office/officeart/2005/8/layout/vList5"/>
    <dgm:cxn modelId="{243F5630-F9BD-4196-BCE7-E287087538EF}" srcId="{FAF91D4A-C5DA-4157-AB7B-51A0479A52CC}" destId="{3B848C21-CA58-4FD7-9347-237B2BA3F843}" srcOrd="1" destOrd="0" parTransId="{1602D7F1-A998-4854-987D-4CA848736878}" sibTransId="{2E101852-99B8-4E2E-9BBE-60C701B5BEA5}"/>
    <dgm:cxn modelId="{A2F0FAC6-229A-4855-84DF-3C1991797821}" type="presOf" srcId="{B58C8240-24BB-4800-ACDF-DFDF85106EF1}" destId="{2EA2746E-FFD3-4EB2-BAC3-226568B1A662}" srcOrd="0" destOrd="0" presId="urn:microsoft.com/office/officeart/2005/8/layout/vList5"/>
    <dgm:cxn modelId="{E12BC697-D2D8-48FA-8914-8CFCBB566117}" srcId="{FAF91D4A-C5DA-4157-AB7B-51A0479A52CC}" destId="{B58C8240-24BB-4800-ACDF-DFDF85106EF1}" srcOrd="2" destOrd="0" parTransId="{927B76BB-0487-48DE-B70D-80CF9AD01267}" sibTransId="{55366C7B-8CA7-491B-84AE-C614D3B9674A}"/>
    <dgm:cxn modelId="{52763B05-19D8-4765-9168-6F8E8BBBD667}" type="presOf" srcId="{3B848C21-CA58-4FD7-9347-237B2BA3F843}" destId="{8642706E-D2B1-4DAA-8598-902BDD355B8D}" srcOrd="0" destOrd="0" presId="urn:microsoft.com/office/officeart/2005/8/layout/vList5"/>
    <dgm:cxn modelId="{0E3DBE28-F634-4FBB-91E6-42627A14D0BA}" type="presOf" srcId="{5F756ADF-B9C0-4B63-B2C8-99F60603AFB2}" destId="{90B9721D-9949-4DCF-B2FD-C6A81199547D}" srcOrd="0" destOrd="0" presId="urn:microsoft.com/office/officeart/2005/8/layout/vList5"/>
    <dgm:cxn modelId="{E0A31E6E-8BD2-451B-A5CA-C0A122FCAC4E}" type="presParOf" srcId="{6B185AE4-14F1-4D07-A79C-6543554C86FD}" destId="{B4667118-27B3-4802-A773-3D12E6833B19}" srcOrd="0" destOrd="0" presId="urn:microsoft.com/office/officeart/2005/8/layout/vList5"/>
    <dgm:cxn modelId="{11F580C3-4734-41A4-8886-2272A071659F}" type="presParOf" srcId="{B4667118-27B3-4802-A773-3D12E6833B19}" destId="{90B9721D-9949-4DCF-B2FD-C6A81199547D}" srcOrd="0" destOrd="0" presId="urn:microsoft.com/office/officeart/2005/8/layout/vList5"/>
    <dgm:cxn modelId="{5C5A662A-E7E4-41B7-809D-2B964427DA6B}" type="presParOf" srcId="{6B185AE4-14F1-4D07-A79C-6543554C86FD}" destId="{B93B91D9-8415-448C-8BB8-E97F8C502771}" srcOrd="1" destOrd="0" presId="urn:microsoft.com/office/officeart/2005/8/layout/vList5"/>
    <dgm:cxn modelId="{00419DED-197E-45F9-A984-A75C5565C168}" type="presParOf" srcId="{6B185AE4-14F1-4D07-A79C-6543554C86FD}" destId="{1A43FB1E-244E-43B0-99F2-B68B6A90BFE3}" srcOrd="2" destOrd="0" presId="urn:microsoft.com/office/officeart/2005/8/layout/vList5"/>
    <dgm:cxn modelId="{682236FE-BA2F-4FFC-8AC1-60A0D5E72D5A}" type="presParOf" srcId="{1A43FB1E-244E-43B0-99F2-B68B6A90BFE3}" destId="{8642706E-D2B1-4DAA-8598-902BDD355B8D}" srcOrd="0" destOrd="0" presId="urn:microsoft.com/office/officeart/2005/8/layout/vList5"/>
    <dgm:cxn modelId="{293953D7-9BCF-4B47-A2C1-2F0FB3B9250A}" type="presParOf" srcId="{6B185AE4-14F1-4D07-A79C-6543554C86FD}" destId="{75E5011E-F63B-4DDE-BBD3-E27D367590F3}" srcOrd="3" destOrd="0" presId="urn:microsoft.com/office/officeart/2005/8/layout/vList5"/>
    <dgm:cxn modelId="{90E399C0-C3D4-43F2-915F-5727CB6EF1D9}" type="presParOf" srcId="{6B185AE4-14F1-4D07-A79C-6543554C86FD}" destId="{B3B0B477-1CDE-4810-A7EA-DBD2D9008859}" srcOrd="4" destOrd="0" presId="urn:microsoft.com/office/officeart/2005/8/layout/vList5"/>
    <dgm:cxn modelId="{18604E2E-242D-453C-81C7-02D422579E3D}" type="presParOf" srcId="{B3B0B477-1CDE-4810-A7EA-DBD2D9008859}" destId="{2EA2746E-FFD3-4EB2-BAC3-226568B1A66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E4657-660E-4BD9-A2E9-0ACACE4024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FDE90E4-04F1-4CE0-B359-7F576D02805A}">
      <dgm:prSet/>
      <dgm:spPr/>
      <dgm:t>
        <a:bodyPr/>
        <a:lstStyle/>
        <a:p>
          <a:pPr rtl="0"/>
          <a:r>
            <a:rPr lang="fr-FR" u="sng" dirty="0" smtClean="0"/>
            <a:t>La consultation post-IVG </a:t>
          </a:r>
          <a:r>
            <a:rPr lang="fr-FR" dirty="0" smtClean="0"/>
            <a:t>: 60% seulement</a:t>
          </a:r>
          <a:endParaRPr lang="fr-FR" dirty="0"/>
        </a:p>
      </dgm:t>
    </dgm:pt>
    <dgm:pt modelId="{C2AE9F82-9AAC-4998-BA28-105D38843596}" type="parTrans" cxnId="{EADE1A9F-31FE-4933-B49C-5B5485013D1D}">
      <dgm:prSet/>
      <dgm:spPr/>
      <dgm:t>
        <a:bodyPr/>
        <a:lstStyle/>
        <a:p>
          <a:endParaRPr lang="fr-FR"/>
        </a:p>
      </dgm:t>
    </dgm:pt>
    <dgm:pt modelId="{8835266D-76D0-451B-8081-754CD961C5A5}" type="sibTrans" cxnId="{EADE1A9F-31FE-4933-B49C-5B5485013D1D}">
      <dgm:prSet/>
      <dgm:spPr/>
      <dgm:t>
        <a:bodyPr/>
        <a:lstStyle/>
        <a:p>
          <a:endParaRPr lang="fr-FR"/>
        </a:p>
      </dgm:t>
    </dgm:pt>
    <dgm:pt modelId="{20BA9377-3719-4E95-816F-B3DE5EF9CF30}">
      <dgm:prSet/>
      <dgm:spPr/>
      <dgm:t>
        <a:bodyPr/>
        <a:lstStyle/>
        <a:p>
          <a:pPr rtl="0"/>
          <a:r>
            <a:rPr lang="fr-FR" dirty="0" smtClean="0"/>
            <a:t>La plate-forme téléphonique régionale </a:t>
          </a:r>
          <a:endParaRPr lang="fr-FR" dirty="0"/>
        </a:p>
      </dgm:t>
    </dgm:pt>
    <dgm:pt modelId="{6015390E-FA78-4188-995B-979D7EC9B8C9}" type="parTrans" cxnId="{9C2BC2BE-3B08-49E7-B99D-8A4065F7C113}">
      <dgm:prSet/>
      <dgm:spPr/>
      <dgm:t>
        <a:bodyPr/>
        <a:lstStyle/>
        <a:p>
          <a:endParaRPr lang="fr-FR"/>
        </a:p>
      </dgm:t>
    </dgm:pt>
    <dgm:pt modelId="{27926EF2-7418-482D-B16C-8FAFC6BCBE3C}" type="sibTrans" cxnId="{9C2BC2BE-3B08-49E7-B99D-8A4065F7C113}">
      <dgm:prSet/>
      <dgm:spPr/>
      <dgm:t>
        <a:bodyPr/>
        <a:lstStyle/>
        <a:p>
          <a:endParaRPr lang="fr-FR"/>
        </a:p>
      </dgm:t>
    </dgm:pt>
    <dgm:pt modelId="{ED65EACF-6EB6-4149-B7D4-FE1C52141651}">
      <dgm:prSet/>
      <dgm:spPr/>
      <dgm:t>
        <a:bodyPr/>
        <a:lstStyle/>
        <a:p>
          <a:pPr rtl="0"/>
          <a:r>
            <a:rPr lang="fr-FR" dirty="0" smtClean="0"/>
            <a:t>La non visibilité des libéraux</a:t>
          </a:r>
          <a:endParaRPr lang="fr-FR" dirty="0"/>
        </a:p>
      </dgm:t>
    </dgm:pt>
    <dgm:pt modelId="{AA758359-6CAD-4800-A3A0-A8E74F03354C}" type="parTrans" cxnId="{EBB59608-556F-4AA3-919A-EE1652DB3454}">
      <dgm:prSet/>
      <dgm:spPr/>
      <dgm:t>
        <a:bodyPr/>
        <a:lstStyle/>
        <a:p>
          <a:endParaRPr lang="fr-FR"/>
        </a:p>
      </dgm:t>
    </dgm:pt>
    <dgm:pt modelId="{592D1A18-660B-4227-BC20-E1A7A7339E18}" type="sibTrans" cxnId="{EBB59608-556F-4AA3-919A-EE1652DB3454}">
      <dgm:prSet/>
      <dgm:spPr/>
      <dgm:t>
        <a:bodyPr/>
        <a:lstStyle/>
        <a:p>
          <a:endParaRPr lang="fr-FR"/>
        </a:p>
      </dgm:t>
    </dgm:pt>
    <dgm:pt modelId="{CDD8CB34-C809-47EE-A530-E297E74B581A}">
      <dgm:prSet/>
      <dgm:spPr/>
      <dgm:t>
        <a:bodyPr/>
        <a:lstStyle/>
        <a:p>
          <a:pPr rtl="0"/>
          <a:r>
            <a:rPr lang="fr-FR" dirty="0" smtClean="0"/>
            <a:t>Le faible  % d’IVG en ville</a:t>
          </a:r>
          <a:endParaRPr lang="fr-FR" dirty="0"/>
        </a:p>
      </dgm:t>
    </dgm:pt>
    <dgm:pt modelId="{275B876C-7B1B-47B8-9F62-ED3520C5C4AD}" type="parTrans" cxnId="{C7E664ED-776F-4D2C-AEEB-7DD2E14D5ED4}">
      <dgm:prSet/>
      <dgm:spPr/>
      <dgm:t>
        <a:bodyPr/>
        <a:lstStyle/>
        <a:p>
          <a:endParaRPr lang="fr-FR"/>
        </a:p>
      </dgm:t>
    </dgm:pt>
    <dgm:pt modelId="{C738A0C7-3F36-46E6-8FFC-9237328CD0FC}" type="sibTrans" cxnId="{C7E664ED-776F-4D2C-AEEB-7DD2E14D5ED4}">
      <dgm:prSet/>
      <dgm:spPr/>
      <dgm:t>
        <a:bodyPr/>
        <a:lstStyle/>
        <a:p>
          <a:endParaRPr lang="fr-FR"/>
        </a:p>
      </dgm:t>
    </dgm:pt>
    <dgm:pt modelId="{5D52AB44-B82F-4229-B355-0BCEE27EFF65}">
      <dgm:prSet/>
      <dgm:spPr/>
      <dgm:t>
        <a:bodyPr/>
        <a:lstStyle/>
        <a:p>
          <a:pPr rtl="0"/>
          <a:r>
            <a:rPr lang="fr-FR" u="sng" dirty="0" smtClean="0"/>
            <a:t>16 conventions de libéraux seulement </a:t>
          </a:r>
          <a:endParaRPr lang="fr-FR" u="sng" dirty="0"/>
        </a:p>
      </dgm:t>
    </dgm:pt>
    <dgm:pt modelId="{D46036B2-B818-4F21-93A6-7751DD7F2450}" type="parTrans" cxnId="{7908A440-52F5-44DD-AC10-EEC99A4687B1}">
      <dgm:prSet/>
      <dgm:spPr/>
      <dgm:t>
        <a:bodyPr/>
        <a:lstStyle/>
        <a:p>
          <a:endParaRPr lang="fr-FR"/>
        </a:p>
      </dgm:t>
    </dgm:pt>
    <dgm:pt modelId="{AAB25CD6-B31D-4073-B54C-B1679594F125}" type="sibTrans" cxnId="{7908A440-52F5-44DD-AC10-EEC99A4687B1}">
      <dgm:prSet/>
      <dgm:spPr/>
      <dgm:t>
        <a:bodyPr/>
        <a:lstStyle/>
        <a:p>
          <a:endParaRPr lang="fr-FR"/>
        </a:p>
      </dgm:t>
    </dgm:pt>
    <dgm:pt modelId="{D8E69E9B-085A-4867-83FB-2305CD36EC4B}" type="pres">
      <dgm:prSet presAssocID="{D33E4657-660E-4BD9-A2E9-0ACACE4024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E67D29-63C9-40CF-9EF4-77428CC7346E}" type="pres">
      <dgm:prSet presAssocID="{BFDE90E4-04F1-4CE0-B359-7F576D02805A}" presName="linNode" presStyleCnt="0"/>
      <dgm:spPr/>
      <dgm:t>
        <a:bodyPr/>
        <a:lstStyle/>
        <a:p>
          <a:endParaRPr lang="fr-FR"/>
        </a:p>
      </dgm:t>
    </dgm:pt>
    <dgm:pt modelId="{73360B38-567E-43B5-B0DA-544572B986E1}" type="pres">
      <dgm:prSet presAssocID="{BFDE90E4-04F1-4CE0-B359-7F576D02805A}" presName="parentText" presStyleLbl="node1" presStyleIdx="0" presStyleCnt="5" custLinFactNeighborX="-4722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D855DE-FD85-4B84-980F-42A6FA00ED7D}" type="pres">
      <dgm:prSet presAssocID="{8835266D-76D0-451B-8081-754CD961C5A5}" presName="sp" presStyleCnt="0"/>
      <dgm:spPr/>
      <dgm:t>
        <a:bodyPr/>
        <a:lstStyle/>
        <a:p>
          <a:endParaRPr lang="fr-FR"/>
        </a:p>
      </dgm:t>
    </dgm:pt>
    <dgm:pt modelId="{6421C985-901F-47E5-824A-899BE90ACB65}" type="pres">
      <dgm:prSet presAssocID="{20BA9377-3719-4E95-816F-B3DE5EF9CF30}" presName="linNode" presStyleCnt="0"/>
      <dgm:spPr/>
      <dgm:t>
        <a:bodyPr/>
        <a:lstStyle/>
        <a:p>
          <a:endParaRPr lang="fr-FR"/>
        </a:p>
      </dgm:t>
    </dgm:pt>
    <dgm:pt modelId="{3E5E21A7-80CF-47EB-B748-7F927E0850A1}" type="pres">
      <dgm:prSet presAssocID="{20BA9377-3719-4E95-816F-B3DE5EF9CF30}" presName="parentText" presStyleLbl="node1" presStyleIdx="1" presStyleCnt="5" custLinFactNeighborX="4965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9D891C-624F-49D1-BE59-2AA37FF3DD3A}" type="pres">
      <dgm:prSet presAssocID="{27926EF2-7418-482D-B16C-8FAFC6BCBE3C}" presName="sp" presStyleCnt="0"/>
      <dgm:spPr/>
      <dgm:t>
        <a:bodyPr/>
        <a:lstStyle/>
        <a:p>
          <a:endParaRPr lang="fr-FR"/>
        </a:p>
      </dgm:t>
    </dgm:pt>
    <dgm:pt modelId="{DB415AE8-C7F2-47EF-88F8-34A386B77881}" type="pres">
      <dgm:prSet presAssocID="{ED65EACF-6EB6-4149-B7D4-FE1C52141651}" presName="linNode" presStyleCnt="0"/>
      <dgm:spPr/>
      <dgm:t>
        <a:bodyPr/>
        <a:lstStyle/>
        <a:p>
          <a:endParaRPr lang="fr-FR"/>
        </a:p>
      </dgm:t>
    </dgm:pt>
    <dgm:pt modelId="{A9BAD143-596C-4E3C-BBB9-B2FAB8FA112D}" type="pres">
      <dgm:prSet presAssocID="{ED65EACF-6EB6-4149-B7D4-FE1C52141651}" presName="parentText" presStyleLbl="node1" presStyleIdx="2" presStyleCnt="5" custLinFactNeighborX="-5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58D438-B173-4778-9CBE-606D4CD666AD}" type="pres">
      <dgm:prSet presAssocID="{592D1A18-660B-4227-BC20-E1A7A7339E18}" presName="sp" presStyleCnt="0"/>
      <dgm:spPr/>
      <dgm:t>
        <a:bodyPr/>
        <a:lstStyle/>
        <a:p>
          <a:endParaRPr lang="fr-FR"/>
        </a:p>
      </dgm:t>
    </dgm:pt>
    <dgm:pt modelId="{56F5484D-5E31-4AAF-86EA-380BAEDB6258}" type="pres">
      <dgm:prSet presAssocID="{CDD8CB34-C809-47EE-A530-E297E74B581A}" presName="linNode" presStyleCnt="0"/>
      <dgm:spPr/>
      <dgm:t>
        <a:bodyPr/>
        <a:lstStyle/>
        <a:p>
          <a:endParaRPr lang="fr-FR"/>
        </a:p>
      </dgm:t>
    </dgm:pt>
    <dgm:pt modelId="{F550D288-EC5F-46D7-8D5C-25CAD8CAAAE4}" type="pres">
      <dgm:prSet presAssocID="{CDD8CB34-C809-47EE-A530-E297E74B581A}" presName="parentText" presStyleLbl="node1" presStyleIdx="3" presStyleCnt="5" custLinFactNeighborX="4722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33AC60-1566-429D-ADD4-E558CD333D2C}" type="pres">
      <dgm:prSet presAssocID="{C738A0C7-3F36-46E6-8FFC-9237328CD0FC}" presName="sp" presStyleCnt="0"/>
      <dgm:spPr/>
      <dgm:t>
        <a:bodyPr/>
        <a:lstStyle/>
        <a:p>
          <a:endParaRPr lang="fr-FR"/>
        </a:p>
      </dgm:t>
    </dgm:pt>
    <dgm:pt modelId="{35127A89-F9C1-429D-B016-C87AE6CCFBF0}" type="pres">
      <dgm:prSet presAssocID="{5D52AB44-B82F-4229-B355-0BCEE27EFF65}" presName="linNode" presStyleCnt="0"/>
      <dgm:spPr/>
      <dgm:t>
        <a:bodyPr/>
        <a:lstStyle/>
        <a:p>
          <a:endParaRPr lang="fr-FR"/>
        </a:p>
      </dgm:t>
    </dgm:pt>
    <dgm:pt modelId="{0ABBDACD-0182-4630-AF03-9ECF3472F60C}" type="pres">
      <dgm:prSet presAssocID="{5D52AB44-B82F-4229-B355-0BCEE27EFF65}" presName="parentText" presStyleLbl="node1" presStyleIdx="4" presStyleCnt="5" custLinFactNeighborX="-5208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ADE1A9F-31FE-4933-B49C-5B5485013D1D}" srcId="{D33E4657-660E-4BD9-A2E9-0ACACE402485}" destId="{BFDE90E4-04F1-4CE0-B359-7F576D02805A}" srcOrd="0" destOrd="0" parTransId="{C2AE9F82-9AAC-4998-BA28-105D38843596}" sibTransId="{8835266D-76D0-451B-8081-754CD961C5A5}"/>
    <dgm:cxn modelId="{54D2C1F8-B2B5-4DF1-9EDD-E99448CCEF56}" type="presOf" srcId="{20BA9377-3719-4E95-816F-B3DE5EF9CF30}" destId="{3E5E21A7-80CF-47EB-B748-7F927E0850A1}" srcOrd="0" destOrd="0" presId="urn:microsoft.com/office/officeart/2005/8/layout/vList5"/>
    <dgm:cxn modelId="{5419995B-291A-4B64-B6A7-7987A467FC26}" type="presOf" srcId="{BFDE90E4-04F1-4CE0-B359-7F576D02805A}" destId="{73360B38-567E-43B5-B0DA-544572B986E1}" srcOrd="0" destOrd="0" presId="urn:microsoft.com/office/officeart/2005/8/layout/vList5"/>
    <dgm:cxn modelId="{7908A440-52F5-44DD-AC10-EEC99A4687B1}" srcId="{D33E4657-660E-4BD9-A2E9-0ACACE402485}" destId="{5D52AB44-B82F-4229-B355-0BCEE27EFF65}" srcOrd="4" destOrd="0" parTransId="{D46036B2-B818-4F21-93A6-7751DD7F2450}" sibTransId="{AAB25CD6-B31D-4073-B54C-B1679594F125}"/>
    <dgm:cxn modelId="{6DA2FD7F-08E2-482B-B8F4-4FA3796495D7}" type="presOf" srcId="{ED65EACF-6EB6-4149-B7D4-FE1C52141651}" destId="{A9BAD143-596C-4E3C-BBB9-B2FAB8FA112D}" srcOrd="0" destOrd="0" presId="urn:microsoft.com/office/officeart/2005/8/layout/vList5"/>
    <dgm:cxn modelId="{D0F3F219-CEAB-4E4E-A847-12F9CBAAE4D8}" type="presOf" srcId="{CDD8CB34-C809-47EE-A530-E297E74B581A}" destId="{F550D288-EC5F-46D7-8D5C-25CAD8CAAAE4}" srcOrd="0" destOrd="0" presId="urn:microsoft.com/office/officeart/2005/8/layout/vList5"/>
    <dgm:cxn modelId="{9C2BC2BE-3B08-49E7-B99D-8A4065F7C113}" srcId="{D33E4657-660E-4BD9-A2E9-0ACACE402485}" destId="{20BA9377-3719-4E95-816F-B3DE5EF9CF30}" srcOrd="1" destOrd="0" parTransId="{6015390E-FA78-4188-995B-979D7EC9B8C9}" sibTransId="{27926EF2-7418-482D-B16C-8FAFC6BCBE3C}"/>
    <dgm:cxn modelId="{0A08E86F-BD08-488B-B367-13C387A01C40}" type="presOf" srcId="{5D52AB44-B82F-4229-B355-0BCEE27EFF65}" destId="{0ABBDACD-0182-4630-AF03-9ECF3472F60C}" srcOrd="0" destOrd="0" presId="urn:microsoft.com/office/officeart/2005/8/layout/vList5"/>
    <dgm:cxn modelId="{C7E664ED-776F-4D2C-AEEB-7DD2E14D5ED4}" srcId="{D33E4657-660E-4BD9-A2E9-0ACACE402485}" destId="{CDD8CB34-C809-47EE-A530-E297E74B581A}" srcOrd="3" destOrd="0" parTransId="{275B876C-7B1B-47B8-9F62-ED3520C5C4AD}" sibTransId="{C738A0C7-3F36-46E6-8FFC-9237328CD0FC}"/>
    <dgm:cxn modelId="{97436696-776E-494B-A4D4-A0C0C3B4F8FD}" type="presOf" srcId="{D33E4657-660E-4BD9-A2E9-0ACACE402485}" destId="{D8E69E9B-085A-4867-83FB-2305CD36EC4B}" srcOrd="0" destOrd="0" presId="urn:microsoft.com/office/officeart/2005/8/layout/vList5"/>
    <dgm:cxn modelId="{EBB59608-556F-4AA3-919A-EE1652DB3454}" srcId="{D33E4657-660E-4BD9-A2E9-0ACACE402485}" destId="{ED65EACF-6EB6-4149-B7D4-FE1C52141651}" srcOrd="2" destOrd="0" parTransId="{AA758359-6CAD-4800-A3A0-A8E74F03354C}" sibTransId="{592D1A18-660B-4227-BC20-E1A7A7339E18}"/>
    <dgm:cxn modelId="{75E14879-9074-429C-BBB4-6EAA14A35EC1}" type="presParOf" srcId="{D8E69E9B-085A-4867-83FB-2305CD36EC4B}" destId="{79E67D29-63C9-40CF-9EF4-77428CC7346E}" srcOrd="0" destOrd="0" presId="urn:microsoft.com/office/officeart/2005/8/layout/vList5"/>
    <dgm:cxn modelId="{8B4BDD94-06F2-4E60-B2F0-97F457D0C078}" type="presParOf" srcId="{79E67D29-63C9-40CF-9EF4-77428CC7346E}" destId="{73360B38-567E-43B5-B0DA-544572B986E1}" srcOrd="0" destOrd="0" presId="urn:microsoft.com/office/officeart/2005/8/layout/vList5"/>
    <dgm:cxn modelId="{E50BB498-0FDD-494B-8C37-43C870F1CCAD}" type="presParOf" srcId="{D8E69E9B-085A-4867-83FB-2305CD36EC4B}" destId="{1CD855DE-FD85-4B84-980F-42A6FA00ED7D}" srcOrd="1" destOrd="0" presId="urn:microsoft.com/office/officeart/2005/8/layout/vList5"/>
    <dgm:cxn modelId="{C086233E-9B28-438E-BC08-163283426553}" type="presParOf" srcId="{D8E69E9B-085A-4867-83FB-2305CD36EC4B}" destId="{6421C985-901F-47E5-824A-899BE90ACB65}" srcOrd="2" destOrd="0" presId="urn:microsoft.com/office/officeart/2005/8/layout/vList5"/>
    <dgm:cxn modelId="{9CC2B7C8-6542-442C-BE5A-135A6F6A27EF}" type="presParOf" srcId="{6421C985-901F-47E5-824A-899BE90ACB65}" destId="{3E5E21A7-80CF-47EB-B748-7F927E0850A1}" srcOrd="0" destOrd="0" presId="urn:microsoft.com/office/officeart/2005/8/layout/vList5"/>
    <dgm:cxn modelId="{D08AD632-E158-46AF-BAE4-6BA45A675588}" type="presParOf" srcId="{D8E69E9B-085A-4867-83FB-2305CD36EC4B}" destId="{9E9D891C-624F-49D1-BE59-2AA37FF3DD3A}" srcOrd="3" destOrd="0" presId="urn:microsoft.com/office/officeart/2005/8/layout/vList5"/>
    <dgm:cxn modelId="{16147BA3-3759-4A33-9CE8-B53DDA7D6B2C}" type="presParOf" srcId="{D8E69E9B-085A-4867-83FB-2305CD36EC4B}" destId="{DB415AE8-C7F2-47EF-88F8-34A386B77881}" srcOrd="4" destOrd="0" presId="urn:microsoft.com/office/officeart/2005/8/layout/vList5"/>
    <dgm:cxn modelId="{037C10EA-A82F-4716-B1B0-88EB2E4F4405}" type="presParOf" srcId="{DB415AE8-C7F2-47EF-88F8-34A386B77881}" destId="{A9BAD143-596C-4E3C-BBB9-B2FAB8FA112D}" srcOrd="0" destOrd="0" presId="urn:microsoft.com/office/officeart/2005/8/layout/vList5"/>
    <dgm:cxn modelId="{1FCA7F99-EE74-441B-B065-2F73736626F0}" type="presParOf" srcId="{D8E69E9B-085A-4867-83FB-2305CD36EC4B}" destId="{4E58D438-B173-4778-9CBE-606D4CD666AD}" srcOrd="5" destOrd="0" presId="urn:microsoft.com/office/officeart/2005/8/layout/vList5"/>
    <dgm:cxn modelId="{F6A05778-3D69-4683-8E6E-A15D6C2CB98A}" type="presParOf" srcId="{D8E69E9B-085A-4867-83FB-2305CD36EC4B}" destId="{56F5484D-5E31-4AAF-86EA-380BAEDB6258}" srcOrd="6" destOrd="0" presId="urn:microsoft.com/office/officeart/2005/8/layout/vList5"/>
    <dgm:cxn modelId="{DE278162-3173-48B4-AF3D-80155124F17A}" type="presParOf" srcId="{56F5484D-5E31-4AAF-86EA-380BAEDB6258}" destId="{F550D288-EC5F-46D7-8D5C-25CAD8CAAAE4}" srcOrd="0" destOrd="0" presId="urn:microsoft.com/office/officeart/2005/8/layout/vList5"/>
    <dgm:cxn modelId="{290055B8-DF3C-4B77-9A82-CE4C1100DB06}" type="presParOf" srcId="{D8E69E9B-085A-4867-83FB-2305CD36EC4B}" destId="{6C33AC60-1566-429D-ADD4-E558CD333D2C}" srcOrd="7" destOrd="0" presId="urn:microsoft.com/office/officeart/2005/8/layout/vList5"/>
    <dgm:cxn modelId="{6665E795-C98B-44BE-938F-118B13DE9D68}" type="presParOf" srcId="{D8E69E9B-085A-4867-83FB-2305CD36EC4B}" destId="{35127A89-F9C1-429D-B016-C87AE6CCFBF0}" srcOrd="8" destOrd="0" presId="urn:microsoft.com/office/officeart/2005/8/layout/vList5"/>
    <dgm:cxn modelId="{C0D82C0D-548F-4FA6-B4B4-48CE2BADF412}" type="presParOf" srcId="{35127A89-F9C1-429D-B016-C87AE6CCFBF0}" destId="{0ABBDACD-0182-4630-AF03-9ECF3472F60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C59595-FECC-4B6E-8D39-A024F26EA1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73E9A83-5FDE-43F5-AC6C-BE20DD9758AA}">
      <dgm:prSet/>
      <dgm:spPr/>
      <dgm:t>
        <a:bodyPr/>
        <a:lstStyle/>
        <a:p>
          <a:pPr rtl="0"/>
          <a:r>
            <a:rPr lang="fr-FR" dirty="0" smtClean="0"/>
            <a:t>Enquête sur les membres du CGCVL</a:t>
          </a:r>
          <a:endParaRPr lang="fr-FR" dirty="0"/>
        </a:p>
      </dgm:t>
    </dgm:pt>
    <dgm:pt modelId="{30087C33-96FE-41E8-896A-5C121AB50075}" type="parTrans" cxnId="{4CE2F204-D909-497D-946F-6B6F6CAF7F02}">
      <dgm:prSet/>
      <dgm:spPr/>
      <dgm:t>
        <a:bodyPr/>
        <a:lstStyle/>
        <a:p>
          <a:endParaRPr lang="fr-FR"/>
        </a:p>
      </dgm:t>
    </dgm:pt>
    <dgm:pt modelId="{06F16224-4EFE-4F8C-8EE8-CE22063A396A}" type="sibTrans" cxnId="{4CE2F204-D909-497D-946F-6B6F6CAF7F02}">
      <dgm:prSet/>
      <dgm:spPr/>
      <dgm:t>
        <a:bodyPr/>
        <a:lstStyle/>
        <a:p>
          <a:endParaRPr lang="fr-FR"/>
        </a:p>
      </dgm:t>
    </dgm:pt>
    <dgm:pt modelId="{8D08B174-731A-4ECD-8BD9-DA279A82B03D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fr-FR" dirty="0" smtClean="0"/>
            <a:t>Organisation d’une FMC sur l’IVG en ville le 20 mars 2014 (30 médecins dont 21MG)</a:t>
          </a:r>
          <a:endParaRPr lang="fr-FR" dirty="0"/>
        </a:p>
      </dgm:t>
    </dgm:pt>
    <dgm:pt modelId="{045548CE-3C65-4853-8CD2-14615ABC3877}" type="parTrans" cxnId="{25D58A49-7F44-4726-8ABB-36F7547A3C25}">
      <dgm:prSet/>
      <dgm:spPr/>
      <dgm:t>
        <a:bodyPr/>
        <a:lstStyle/>
        <a:p>
          <a:endParaRPr lang="fr-FR"/>
        </a:p>
      </dgm:t>
    </dgm:pt>
    <dgm:pt modelId="{8F95F91B-C8E8-43F6-ADE0-302F16CE4296}" type="sibTrans" cxnId="{25D58A49-7F44-4726-8ABB-36F7547A3C25}">
      <dgm:prSet/>
      <dgm:spPr/>
      <dgm:t>
        <a:bodyPr/>
        <a:lstStyle/>
        <a:p>
          <a:endParaRPr lang="fr-FR"/>
        </a:p>
      </dgm:t>
    </dgm:pt>
    <dgm:pt modelId="{433D3709-A7B9-454F-A90C-568A84569C5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r-FR" sz="2400" b="1" dirty="0" smtClean="0">
              <a:solidFill>
                <a:schemeClr val="tx1"/>
              </a:solidFill>
            </a:rPr>
            <a:t>1 convention signée à Châteauroux et à Blois </a:t>
          </a:r>
          <a:endParaRPr lang="fr-FR" sz="2400" b="1" dirty="0">
            <a:solidFill>
              <a:schemeClr val="tx1"/>
            </a:solidFill>
          </a:endParaRPr>
        </a:p>
      </dgm:t>
    </dgm:pt>
    <dgm:pt modelId="{89955B97-FDA0-4E9B-875A-1E4A6DEE7250}" type="parTrans" cxnId="{37A1E388-BF54-45B0-812F-26BDD5E66BF8}">
      <dgm:prSet/>
      <dgm:spPr/>
      <dgm:t>
        <a:bodyPr/>
        <a:lstStyle/>
        <a:p>
          <a:endParaRPr lang="fr-FR"/>
        </a:p>
      </dgm:t>
    </dgm:pt>
    <dgm:pt modelId="{4A13BAB5-04CD-4B26-870A-166E79A596C2}" type="sibTrans" cxnId="{37A1E388-BF54-45B0-812F-26BDD5E66BF8}">
      <dgm:prSet/>
      <dgm:spPr/>
      <dgm:t>
        <a:bodyPr/>
        <a:lstStyle/>
        <a:p>
          <a:endParaRPr lang="fr-FR"/>
        </a:p>
      </dgm:t>
    </dgm:pt>
    <dgm:pt modelId="{5879B681-1A2D-41AA-AE57-30F47CA53EF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r-FR" sz="2400" b="1" dirty="0" smtClean="0">
              <a:solidFill>
                <a:schemeClr val="tx1"/>
              </a:solidFill>
            </a:rPr>
            <a:t>3 MG en cours de formation au CIVG CHR Orléans</a:t>
          </a:r>
          <a:endParaRPr lang="fr-FR" sz="2400" b="1" dirty="0">
            <a:solidFill>
              <a:schemeClr val="tx1"/>
            </a:solidFill>
          </a:endParaRPr>
        </a:p>
      </dgm:t>
    </dgm:pt>
    <dgm:pt modelId="{F2CADBEC-AD65-4E35-9D84-17B1CA109D60}" type="parTrans" cxnId="{11AD3672-AD9C-43B3-840D-E588F9B5181C}">
      <dgm:prSet/>
      <dgm:spPr/>
      <dgm:t>
        <a:bodyPr/>
        <a:lstStyle/>
        <a:p>
          <a:endParaRPr lang="fr-FR"/>
        </a:p>
      </dgm:t>
    </dgm:pt>
    <dgm:pt modelId="{27D76168-C66F-4257-8DBD-238B870D577B}" type="sibTrans" cxnId="{11AD3672-AD9C-43B3-840D-E588F9B5181C}">
      <dgm:prSet/>
      <dgm:spPr/>
      <dgm:t>
        <a:bodyPr/>
        <a:lstStyle/>
        <a:p>
          <a:endParaRPr lang="fr-FR"/>
        </a:p>
      </dgm:t>
    </dgm:pt>
    <dgm:pt modelId="{AA3DFC9D-AE9F-490C-B63D-61D628379D9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r-FR" sz="2400" b="1" dirty="0" smtClean="0">
              <a:solidFill>
                <a:schemeClr val="tx1"/>
              </a:solidFill>
            </a:rPr>
            <a:t>1 Gynéco d’Orléans en cours de conventionnement</a:t>
          </a:r>
          <a:endParaRPr lang="fr-FR" sz="2400" b="1" dirty="0">
            <a:solidFill>
              <a:schemeClr val="tx1"/>
            </a:solidFill>
          </a:endParaRPr>
        </a:p>
      </dgm:t>
    </dgm:pt>
    <dgm:pt modelId="{14D79861-8BCF-429B-8401-36454A35F029}" type="parTrans" cxnId="{70B96971-F3C3-45F3-BF28-79E8767C0661}">
      <dgm:prSet/>
      <dgm:spPr/>
      <dgm:t>
        <a:bodyPr/>
        <a:lstStyle/>
        <a:p>
          <a:endParaRPr lang="fr-FR"/>
        </a:p>
      </dgm:t>
    </dgm:pt>
    <dgm:pt modelId="{9801F94A-B056-4086-BD83-AFA2F8EEDD09}" type="sibTrans" cxnId="{70B96971-F3C3-45F3-BF28-79E8767C0661}">
      <dgm:prSet/>
      <dgm:spPr/>
      <dgm:t>
        <a:bodyPr/>
        <a:lstStyle/>
        <a:p>
          <a:endParaRPr lang="fr-FR"/>
        </a:p>
      </dgm:t>
    </dgm:pt>
    <dgm:pt modelId="{9E28A603-17D3-4AD7-8542-852C328B8F22}" type="pres">
      <dgm:prSet presAssocID="{04C59595-FECC-4B6E-8D39-A024F26EA1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E25FFB-512E-4D4A-8FB4-A59ACB8A5E34}" type="pres">
      <dgm:prSet presAssocID="{673E9A83-5FDE-43F5-AC6C-BE20DD9758A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59236E-B8A1-4E9B-BAC6-845656EB4A00}" type="pres">
      <dgm:prSet presAssocID="{06F16224-4EFE-4F8C-8EE8-CE22063A396A}" presName="spacer" presStyleCnt="0"/>
      <dgm:spPr/>
      <dgm:t>
        <a:bodyPr/>
        <a:lstStyle/>
        <a:p>
          <a:endParaRPr lang="fr-FR"/>
        </a:p>
      </dgm:t>
    </dgm:pt>
    <dgm:pt modelId="{1CAFBF06-0BC8-46F7-A545-81A62C8158FD}" type="pres">
      <dgm:prSet presAssocID="{8D08B174-731A-4ECD-8BD9-DA279A82B0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DF9D0B-77AC-4D2F-920D-474370E7E796}" type="pres">
      <dgm:prSet presAssocID="{8F95F91B-C8E8-43F6-ADE0-302F16CE4296}" presName="spacer" presStyleCnt="0"/>
      <dgm:spPr/>
      <dgm:t>
        <a:bodyPr/>
        <a:lstStyle/>
        <a:p>
          <a:endParaRPr lang="fr-FR"/>
        </a:p>
      </dgm:t>
    </dgm:pt>
    <dgm:pt modelId="{C55CDBFB-B17C-4AC4-B281-682BA8C1ACB5}" type="pres">
      <dgm:prSet presAssocID="{433D3709-A7B9-454F-A90C-568A84569C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F10136-07B3-4912-9884-6957B3E8CB1B}" type="pres">
      <dgm:prSet presAssocID="{4A13BAB5-04CD-4B26-870A-166E79A596C2}" presName="spacer" presStyleCnt="0"/>
      <dgm:spPr/>
      <dgm:t>
        <a:bodyPr/>
        <a:lstStyle/>
        <a:p>
          <a:endParaRPr lang="fr-FR"/>
        </a:p>
      </dgm:t>
    </dgm:pt>
    <dgm:pt modelId="{CC8C808E-C892-4FA5-AAC8-6BDB5B9DF40E}" type="pres">
      <dgm:prSet presAssocID="{5879B681-1A2D-41AA-AE57-30F47CA53EF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9FF4E4-E6F9-4D2E-9EEC-C6A3F833A073}" type="pres">
      <dgm:prSet presAssocID="{27D76168-C66F-4257-8DBD-238B870D577B}" presName="spacer" presStyleCnt="0"/>
      <dgm:spPr/>
      <dgm:t>
        <a:bodyPr/>
        <a:lstStyle/>
        <a:p>
          <a:endParaRPr lang="fr-FR"/>
        </a:p>
      </dgm:t>
    </dgm:pt>
    <dgm:pt modelId="{B471605E-6347-4D36-A32A-E0CEB47C04DF}" type="pres">
      <dgm:prSet presAssocID="{AA3DFC9D-AE9F-490C-B63D-61D628379D94}" presName="parentText" presStyleLbl="node1" presStyleIdx="4" presStyleCnt="5" custLinFactY="5832" custLinFactNeighborX="-262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618EEF7-C565-4C21-8AA9-DE71A314DB98}" type="presOf" srcId="{433D3709-A7B9-454F-A90C-568A84569C5C}" destId="{C55CDBFB-B17C-4AC4-B281-682BA8C1ACB5}" srcOrd="0" destOrd="0" presId="urn:microsoft.com/office/officeart/2005/8/layout/vList2"/>
    <dgm:cxn modelId="{37A1E388-BF54-45B0-812F-26BDD5E66BF8}" srcId="{04C59595-FECC-4B6E-8D39-A024F26EA1A9}" destId="{433D3709-A7B9-454F-A90C-568A84569C5C}" srcOrd="2" destOrd="0" parTransId="{89955B97-FDA0-4E9B-875A-1E4A6DEE7250}" sibTransId="{4A13BAB5-04CD-4B26-870A-166E79A596C2}"/>
    <dgm:cxn modelId="{C7C2B618-49CD-458C-A4A0-8D3A2B4C532E}" type="presOf" srcId="{04C59595-FECC-4B6E-8D39-A024F26EA1A9}" destId="{9E28A603-17D3-4AD7-8542-852C328B8F22}" srcOrd="0" destOrd="0" presId="urn:microsoft.com/office/officeart/2005/8/layout/vList2"/>
    <dgm:cxn modelId="{4CE2F204-D909-497D-946F-6B6F6CAF7F02}" srcId="{04C59595-FECC-4B6E-8D39-A024F26EA1A9}" destId="{673E9A83-5FDE-43F5-AC6C-BE20DD9758AA}" srcOrd="0" destOrd="0" parTransId="{30087C33-96FE-41E8-896A-5C121AB50075}" sibTransId="{06F16224-4EFE-4F8C-8EE8-CE22063A396A}"/>
    <dgm:cxn modelId="{82CFC239-7CF8-4C34-8967-E26006D2B17C}" type="presOf" srcId="{AA3DFC9D-AE9F-490C-B63D-61D628379D94}" destId="{B471605E-6347-4D36-A32A-E0CEB47C04DF}" srcOrd="0" destOrd="0" presId="urn:microsoft.com/office/officeart/2005/8/layout/vList2"/>
    <dgm:cxn modelId="{70B96971-F3C3-45F3-BF28-79E8767C0661}" srcId="{04C59595-FECC-4B6E-8D39-A024F26EA1A9}" destId="{AA3DFC9D-AE9F-490C-B63D-61D628379D94}" srcOrd="4" destOrd="0" parTransId="{14D79861-8BCF-429B-8401-36454A35F029}" sibTransId="{9801F94A-B056-4086-BD83-AFA2F8EEDD09}"/>
    <dgm:cxn modelId="{11AD3672-AD9C-43B3-840D-E588F9B5181C}" srcId="{04C59595-FECC-4B6E-8D39-A024F26EA1A9}" destId="{5879B681-1A2D-41AA-AE57-30F47CA53EF4}" srcOrd="3" destOrd="0" parTransId="{F2CADBEC-AD65-4E35-9D84-17B1CA109D60}" sibTransId="{27D76168-C66F-4257-8DBD-238B870D577B}"/>
    <dgm:cxn modelId="{865B1099-02CA-4B09-BB0A-08F7610CF588}" type="presOf" srcId="{8D08B174-731A-4ECD-8BD9-DA279A82B03D}" destId="{1CAFBF06-0BC8-46F7-A545-81A62C8158FD}" srcOrd="0" destOrd="0" presId="urn:microsoft.com/office/officeart/2005/8/layout/vList2"/>
    <dgm:cxn modelId="{2F0AC2F1-70A2-434B-8B0E-286BB43CC365}" type="presOf" srcId="{673E9A83-5FDE-43F5-AC6C-BE20DD9758AA}" destId="{D3E25FFB-512E-4D4A-8FB4-A59ACB8A5E34}" srcOrd="0" destOrd="0" presId="urn:microsoft.com/office/officeart/2005/8/layout/vList2"/>
    <dgm:cxn modelId="{B64EDDCD-387F-4137-8570-D3B6ED9E7CDE}" type="presOf" srcId="{5879B681-1A2D-41AA-AE57-30F47CA53EF4}" destId="{CC8C808E-C892-4FA5-AAC8-6BDB5B9DF40E}" srcOrd="0" destOrd="0" presId="urn:microsoft.com/office/officeart/2005/8/layout/vList2"/>
    <dgm:cxn modelId="{25D58A49-7F44-4726-8ABB-36F7547A3C25}" srcId="{04C59595-FECC-4B6E-8D39-A024F26EA1A9}" destId="{8D08B174-731A-4ECD-8BD9-DA279A82B03D}" srcOrd="1" destOrd="0" parTransId="{045548CE-3C65-4853-8CD2-14615ABC3877}" sibTransId="{8F95F91B-C8E8-43F6-ADE0-302F16CE4296}"/>
    <dgm:cxn modelId="{62D14E56-44D4-4DFA-B923-ED95FD8EA3B0}" type="presParOf" srcId="{9E28A603-17D3-4AD7-8542-852C328B8F22}" destId="{D3E25FFB-512E-4D4A-8FB4-A59ACB8A5E34}" srcOrd="0" destOrd="0" presId="urn:microsoft.com/office/officeart/2005/8/layout/vList2"/>
    <dgm:cxn modelId="{01AA680E-0D86-416E-8138-B38F5A985F4F}" type="presParOf" srcId="{9E28A603-17D3-4AD7-8542-852C328B8F22}" destId="{7B59236E-B8A1-4E9B-BAC6-845656EB4A00}" srcOrd="1" destOrd="0" presId="urn:microsoft.com/office/officeart/2005/8/layout/vList2"/>
    <dgm:cxn modelId="{B3438992-34B7-4B47-BE01-4853F03BE727}" type="presParOf" srcId="{9E28A603-17D3-4AD7-8542-852C328B8F22}" destId="{1CAFBF06-0BC8-46F7-A545-81A62C8158FD}" srcOrd="2" destOrd="0" presId="urn:microsoft.com/office/officeart/2005/8/layout/vList2"/>
    <dgm:cxn modelId="{038775A7-2E79-4365-8583-829CC15716B4}" type="presParOf" srcId="{9E28A603-17D3-4AD7-8542-852C328B8F22}" destId="{A5DF9D0B-77AC-4D2F-920D-474370E7E796}" srcOrd="3" destOrd="0" presId="urn:microsoft.com/office/officeart/2005/8/layout/vList2"/>
    <dgm:cxn modelId="{9695C44F-A48C-42F9-B67B-C5445A510BDF}" type="presParOf" srcId="{9E28A603-17D3-4AD7-8542-852C328B8F22}" destId="{C55CDBFB-B17C-4AC4-B281-682BA8C1ACB5}" srcOrd="4" destOrd="0" presId="urn:microsoft.com/office/officeart/2005/8/layout/vList2"/>
    <dgm:cxn modelId="{8385E635-AD94-44BD-AE1D-5CEEB200F48F}" type="presParOf" srcId="{9E28A603-17D3-4AD7-8542-852C328B8F22}" destId="{DFF10136-07B3-4912-9884-6957B3E8CB1B}" srcOrd="5" destOrd="0" presId="urn:microsoft.com/office/officeart/2005/8/layout/vList2"/>
    <dgm:cxn modelId="{0BE53E4B-6403-4BFA-B90D-A6714161EFD4}" type="presParOf" srcId="{9E28A603-17D3-4AD7-8542-852C328B8F22}" destId="{CC8C808E-C892-4FA5-AAC8-6BDB5B9DF40E}" srcOrd="6" destOrd="0" presId="urn:microsoft.com/office/officeart/2005/8/layout/vList2"/>
    <dgm:cxn modelId="{EAA93560-DED9-4DCC-98C8-DAA69F54B8C8}" type="presParOf" srcId="{9E28A603-17D3-4AD7-8542-852C328B8F22}" destId="{519FF4E4-E6F9-4D2E-9EEC-C6A3F833A073}" srcOrd="7" destOrd="0" presId="urn:microsoft.com/office/officeart/2005/8/layout/vList2"/>
    <dgm:cxn modelId="{FA22F2C2-A134-4B20-8344-7D4714B5808E}" type="presParOf" srcId="{9E28A603-17D3-4AD7-8542-852C328B8F22}" destId="{B471605E-6347-4D36-A32A-E0CEB47C04D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AD6533-5B45-4369-89F5-B136B8714587}">
      <dsp:nvSpPr>
        <dsp:cNvPr id="0" name=""/>
        <dsp:cNvSpPr/>
      </dsp:nvSpPr>
      <dsp:spPr>
        <a:xfrm>
          <a:off x="0" y="316631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5 992 IVG dont 518 IVG en ville (87 par CPEF) </a:t>
          </a:r>
          <a:endParaRPr lang="fr-FR" sz="3100" kern="1200" dirty="0"/>
        </a:p>
      </dsp:txBody>
      <dsp:txXfrm>
        <a:off x="0" y="316631"/>
        <a:ext cx="8229600" cy="743535"/>
      </dsp:txXfrm>
    </dsp:sp>
    <dsp:sp modelId="{A516B6EB-1CA3-45A7-9A6F-930911B48DD9}">
      <dsp:nvSpPr>
        <dsp:cNvPr id="0" name=""/>
        <dsp:cNvSpPr/>
      </dsp:nvSpPr>
      <dsp:spPr>
        <a:xfrm>
          <a:off x="0" y="1396752"/>
          <a:ext cx="8229600" cy="74353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8,6 % des IVG sont pratiquées en ville (FM=15%)</a:t>
          </a:r>
          <a:endParaRPr lang="fr-FR" sz="3100" kern="1200" dirty="0"/>
        </a:p>
      </dsp:txBody>
      <dsp:txXfrm>
        <a:off x="0" y="1396752"/>
        <a:ext cx="8229600" cy="743535"/>
      </dsp:txXfrm>
    </dsp:sp>
    <dsp:sp modelId="{4B39B032-9497-446B-972D-B31BC3624F31}">
      <dsp:nvSpPr>
        <dsp:cNvPr id="0" name=""/>
        <dsp:cNvSpPr/>
      </dsp:nvSpPr>
      <dsp:spPr>
        <a:xfrm>
          <a:off x="0" y="2453417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Taux IVG </a:t>
          </a:r>
          <a:r>
            <a:rPr lang="fr-FR" sz="3100" kern="1200" smtClean="0"/>
            <a:t>/ </a:t>
          </a:r>
          <a:r>
            <a:rPr lang="fr-FR" sz="3100" kern="1200" smtClean="0"/>
            <a:t>1000 femmes </a:t>
          </a:r>
          <a:r>
            <a:rPr lang="fr-FR" sz="3100" kern="1200" dirty="0" smtClean="0"/>
            <a:t>: 12,2 (FM=14.5)</a:t>
          </a:r>
          <a:endParaRPr lang="fr-FR" sz="3100" kern="1200" dirty="0"/>
        </a:p>
      </dsp:txBody>
      <dsp:txXfrm>
        <a:off x="0" y="2453417"/>
        <a:ext cx="8229600" cy="743535"/>
      </dsp:txXfrm>
    </dsp:sp>
    <dsp:sp modelId="{E31E187C-4304-4F85-8F33-5AE75AE13F29}">
      <dsp:nvSpPr>
        <dsp:cNvPr id="0" name=""/>
        <dsp:cNvSpPr/>
      </dsp:nvSpPr>
      <dsp:spPr>
        <a:xfrm>
          <a:off x="0" y="3605543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Taux IVG mineures : 8,3 (FM= 9.9) </a:t>
          </a:r>
          <a:endParaRPr lang="fr-FR" sz="3100" kern="1200" dirty="0"/>
        </a:p>
      </dsp:txBody>
      <dsp:txXfrm>
        <a:off x="0" y="3605543"/>
        <a:ext cx="8229600" cy="7435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3B3CF-0BC7-4D90-BA88-8EBA29E1D5DE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5CC9D-F188-4504-949B-C8098198A9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667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CC9D-F188-4504-949B-C8098198A9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165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FC6C-3A65-4AA6-BF82-5681E8CC815F}" type="datetime1">
              <a:rPr lang="fr-FR" smtClean="0"/>
              <a:pPr/>
              <a:t>13/11/2014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45C0-12DB-48F6-9A20-9832DC85AC00}" type="datetime1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FA72-280D-4585-B38C-25A66E2C64B2}" type="datetime1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55"/>
          <p:cNvSpPr>
            <a:spLocks noGrp="1"/>
          </p:cNvSpPr>
          <p:nvPr>
            <p:ph type="body" idx="10"/>
          </p:nvPr>
        </p:nvSpPr>
        <p:spPr>
          <a:xfrm>
            <a:off x="800253" y="500596"/>
            <a:ext cx="3682031" cy="101732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761398" marR="0" indent="0" algn="l">
              <a:lnSpc>
                <a:spcPts val="2104"/>
              </a:lnSpc>
              <a:spcBef>
                <a:spcPts val="18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2500" b="1" spc="-4" dirty="0" err="1">
                <a:solidFill>
                  <a:srgbClr val="00B04F"/>
                </a:solidFill>
                <a:latin typeface="Arial" panose="22635452340000000000" pitchFamily="2"/>
              </a:rPr>
              <a:t>Répartition</a:t>
            </a:r>
            <a:r>
              <a:rPr lang="en-US" sz="2500" b="1" spc="-4" dirty="0">
                <a:solidFill>
                  <a:srgbClr val="00B04F"/>
                </a:solidFill>
                <a:latin typeface="Arial" panose="22635452340000000000" pitchFamily="2"/>
              </a:rPr>
              <a:t> de </a:t>
            </a:r>
            <a:r>
              <a:rPr lang="en-US" sz="2500" b="1" spc="-4" dirty="0" err="1">
                <a:solidFill>
                  <a:srgbClr val="00B04F"/>
                </a:solidFill>
                <a:latin typeface="Arial" panose="22635452340000000000" pitchFamily="2"/>
              </a:rPr>
              <a:t>l’offre</a:t>
            </a:r>
            <a:r>
              <a:rPr lang="en-US" sz="2500" b="1" spc="-4" dirty="0">
                <a:solidFill>
                  <a:srgbClr val="00B04F"/>
                </a:solidFill>
                <a:latin typeface="Arial" panose="22635452340000000000" pitchFamily="2"/>
              </a:rPr>
              <a:t> </a:t>
            </a:r>
          </a:p>
          <a:p>
            <a:pPr marL="0" marR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-26" dirty="0" err="1">
                <a:solidFill>
                  <a:srgbClr val="00B04F"/>
                </a:solidFill>
                <a:latin typeface="Arial" panose="22635452340000000000" pitchFamily="2"/>
              </a:rPr>
              <a:t>selon</a:t>
            </a:r>
            <a:r>
              <a:rPr lang="en-US" sz="2500" b="1" spc="-26" dirty="0">
                <a:solidFill>
                  <a:srgbClr val="00B04F"/>
                </a:solidFill>
                <a:latin typeface="Arial" panose="22635452340000000000" pitchFamily="2"/>
              </a:rPr>
              <a:t> les </a:t>
            </a:r>
            <a:r>
              <a:rPr lang="en-US" sz="2500" b="1" spc="-26" dirty="0" err="1">
                <a:solidFill>
                  <a:srgbClr val="00B04F"/>
                </a:solidFill>
                <a:latin typeface="Arial" panose="22635452340000000000" pitchFamily="2"/>
              </a:rPr>
              <a:t>méthodes</a:t>
            </a:r>
            <a:r>
              <a:rPr lang="en-US" sz="2500" b="1" spc="-26" dirty="0">
                <a:solidFill>
                  <a:srgbClr val="00B04F"/>
                </a:solidFill>
                <a:latin typeface="Arial" panose="22635452340000000000" pitchFamily="2"/>
              </a:rPr>
              <a:t> </a:t>
            </a:r>
            <a:r>
              <a:rPr lang="en-US" sz="2500" b="1" spc="-26" dirty="0" err="1">
                <a:solidFill>
                  <a:srgbClr val="00B04F"/>
                </a:solidFill>
                <a:latin typeface="Arial" panose="22635452340000000000" pitchFamily="2"/>
              </a:rPr>
              <a:t>d’IVG</a:t>
            </a:r>
            <a:r>
              <a:rPr lang="en-US" sz="2500" b="1" spc="-26" dirty="0">
                <a:solidFill>
                  <a:srgbClr val="00B04F"/>
                </a:solidFill>
                <a:latin typeface="Arial" panose="22635452340000000000" pitchFamily="2"/>
              </a:rPr>
              <a:t> </a:t>
            </a:r>
          </a:p>
          <a:p>
            <a:pPr marL="868680" marR="0" indent="0" algn="l">
              <a:lnSpc>
                <a:spcPts val="2400"/>
              </a:lnSpc>
              <a:spcBef>
                <a:spcPts val="205"/>
              </a:spcBef>
              <a:spcAft>
                <a:spcPts val="0"/>
              </a:spcAft>
            </a:pPr>
            <a:r>
              <a:rPr lang="en-US" sz="2500" b="1" spc="-4" dirty="0">
                <a:solidFill>
                  <a:srgbClr val="00B04F"/>
                </a:solidFill>
                <a:latin typeface="Arial" panose="22635452340000000000" pitchFamily="2"/>
              </a:rPr>
              <a:t>et </a:t>
            </a:r>
            <a:r>
              <a:rPr lang="en-US" sz="2500" b="1" spc="-4" dirty="0" err="1">
                <a:solidFill>
                  <a:srgbClr val="00B04F"/>
                </a:solidFill>
                <a:latin typeface="Arial" panose="22635452340000000000" pitchFamily="2"/>
              </a:rPr>
              <a:t>d’anesthésie</a:t>
            </a:r>
            <a:r>
              <a:rPr lang="en-US" sz="2500" b="1" spc="-4" dirty="0">
                <a:solidFill>
                  <a:srgbClr val="00B04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57" name="Espace réservé du texte 56"/>
          <p:cNvSpPr>
            <a:spLocks noGrp="1"/>
          </p:cNvSpPr>
          <p:nvPr>
            <p:ph type="body" idx="10"/>
          </p:nvPr>
        </p:nvSpPr>
        <p:spPr>
          <a:xfrm>
            <a:off x="901778" y="2084763"/>
            <a:ext cx="1164547" cy="1964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40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600" b="1" spc="-48" dirty="0" err="1">
                <a:solidFill>
                  <a:srgbClr val="000000"/>
                </a:solidFill>
                <a:latin typeface="Arial" panose="22635452340000000000" pitchFamily="2"/>
              </a:rPr>
              <a:t>département</a:t>
            </a:r>
            <a:r>
              <a:rPr lang="en-US" sz="1600" b="1" spc="-48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58" name="Espace réservé du texte 57"/>
          <p:cNvSpPr>
            <a:spLocks noGrp="1"/>
          </p:cNvSpPr>
          <p:nvPr>
            <p:ph type="body" idx="10"/>
          </p:nvPr>
        </p:nvSpPr>
        <p:spPr>
          <a:xfrm>
            <a:off x="2259601" y="2084763"/>
            <a:ext cx="1709088" cy="1578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spc="-39" dirty="0" err="1">
                <a:solidFill>
                  <a:srgbClr val="000000"/>
                </a:solidFill>
                <a:latin typeface="Arial" panose="22635452340000000000" pitchFamily="2"/>
              </a:rPr>
              <a:t>Nb</a:t>
            </a:r>
            <a:r>
              <a:rPr lang="en-US" sz="1600" b="1" spc="-39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r>
              <a:rPr lang="en-US" sz="1600" b="1" spc="-39" dirty="0" err="1">
                <a:solidFill>
                  <a:srgbClr val="000000"/>
                </a:solidFill>
                <a:latin typeface="Arial" panose="22635452340000000000" pitchFamily="2"/>
              </a:rPr>
              <a:t>établissements</a:t>
            </a:r>
            <a:r>
              <a:rPr lang="en-US" sz="1600" b="1" spc="-39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59" name="Espace réservé du texte 58"/>
          <p:cNvSpPr>
            <a:spLocks noGrp="1"/>
          </p:cNvSpPr>
          <p:nvPr>
            <p:ph type="body" idx="10"/>
          </p:nvPr>
        </p:nvSpPr>
        <p:spPr>
          <a:xfrm>
            <a:off x="1396914" y="2693083"/>
            <a:ext cx="198163" cy="1578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spc="-237" dirty="0">
                <a:solidFill>
                  <a:srgbClr val="252599"/>
                </a:solidFill>
                <a:latin typeface="Arial" panose="22635452340000000000" pitchFamily="2"/>
              </a:rPr>
              <a:t>18 </a:t>
            </a:r>
          </a:p>
        </p:txBody>
      </p:sp>
      <p:sp>
        <p:nvSpPr>
          <p:cNvPr id="60" name="Espace réservé du texte 59"/>
          <p:cNvSpPr>
            <a:spLocks noGrp="1"/>
          </p:cNvSpPr>
          <p:nvPr>
            <p:ph type="body" idx="10"/>
          </p:nvPr>
        </p:nvSpPr>
        <p:spPr>
          <a:xfrm>
            <a:off x="4409533" y="2214953"/>
            <a:ext cx="862145" cy="53055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928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En 2012 6368 IVG </a:t>
            </a:r>
          </a:p>
        </p:txBody>
      </p:sp>
      <p:sp>
        <p:nvSpPr>
          <p:cNvPr id="61" name="Espace réservé du texte 60"/>
          <p:cNvSpPr>
            <a:spLocks noGrp="1"/>
          </p:cNvSpPr>
          <p:nvPr>
            <p:ph type="body" idx="10"/>
          </p:nvPr>
        </p:nvSpPr>
        <p:spPr>
          <a:xfrm>
            <a:off x="3075055" y="2693083"/>
            <a:ext cx="98810" cy="1578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3 </a:t>
            </a:r>
          </a:p>
        </p:txBody>
      </p:sp>
      <p:sp>
        <p:nvSpPr>
          <p:cNvPr id="62" name="Espace réservé du texte 61"/>
          <p:cNvSpPr>
            <a:spLocks noGrp="1"/>
          </p:cNvSpPr>
          <p:nvPr>
            <p:ph type="body" idx="10"/>
          </p:nvPr>
        </p:nvSpPr>
        <p:spPr>
          <a:xfrm>
            <a:off x="1386598" y="3024893"/>
            <a:ext cx="208478" cy="1578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spc="-179" dirty="0">
                <a:solidFill>
                  <a:srgbClr val="252599"/>
                </a:solidFill>
                <a:latin typeface="Arial" panose="22635452340000000000" pitchFamily="2"/>
              </a:rPr>
              <a:t>28 </a:t>
            </a:r>
          </a:p>
        </p:txBody>
      </p:sp>
      <p:sp>
        <p:nvSpPr>
          <p:cNvPr id="63" name="Espace réservé du texte 62"/>
          <p:cNvSpPr>
            <a:spLocks noGrp="1"/>
          </p:cNvSpPr>
          <p:nvPr>
            <p:ph type="body" idx="10"/>
          </p:nvPr>
        </p:nvSpPr>
        <p:spPr>
          <a:xfrm>
            <a:off x="3072340" y="3024894"/>
            <a:ext cx="104239" cy="154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4 </a:t>
            </a:r>
          </a:p>
        </p:txBody>
      </p:sp>
      <p:sp>
        <p:nvSpPr>
          <p:cNvPr id="64" name="Espace réservé du texte 63"/>
          <p:cNvSpPr>
            <a:spLocks noGrp="1"/>
          </p:cNvSpPr>
          <p:nvPr>
            <p:ph type="body" idx="10"/>
          </p:nvPr>
        </p:nvSpPr>
        <p:spPr>
          <a:xfrm>
            <a:off x="1388769" y="3356704"/>
            <a:ext cx="206307" cy="1578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spc="-193" dirty="0">
                <a:solidFill>
                  <a:srgbClr val="252599"/>
                </a:solidFill>
                <a:latin typeface="Arial" panose="22635452340000000000" pitchFamily="2"/>
              </a:rPr>
              <a:t>36 </a:t>
            </a:r>
          </a:p>
        </p:txBody>
      </p:sp>
      <p:sp>
        <p:nvSpPr>
          <p:cNvPr id="65" name="Espace réservé du texte 64"/>
          <p:cNvSpPr>
            <a:spLocks noGrp="1"/>
          </p:cNvSpPr>
          <p:nvPr>
            <p:ph type="body" idx="10"/>
          </p:nvPr>
        </p:nvSpPr>
        <p:spPr>
          <a:xfrm>
            <a:off x="3072340" y="3356705"/>
            <a:ext cx="104239" cy="154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4 </a:t>
            </a:r>
          </a:p>
        </p:txBody>
      </p:sp>
      <p:sp>
        <p:nvSpPr>
          <p:cNvPr id="66" name="Espace réservé du texte 65"/>
          <p:cNvSpPr>
            <a:spLocks noGrp="1"/>
          </p:cNvSpPr>
          <p:nvPr>
            <p:ph type="body" idx="10"/>
          </p:nvPr>
        </p:nvSpPr>
        <p:spPr>
          <a:xfrm>
            <a:off x="1388769" y="3688515"/>
            <a:ext cx="206307" cy="1578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spc="-193" dirty="0">
                <a:solidFill>
                  <a:srgbClr val="252599"/>
                </a:solidFill>
                <a:latin typeface="Arial" panose="22635452340000000000" pitchFamily="2"/>
              </a:rPr>
              <a:t>37 </a:t>
            </a:r>
          </a:p>
        </p:txBody>
      </p:sp>
      <p:sp>
        <p:nvSpPr>
          <p:cNvPr id="67" name="Espace réservé du texte 66"/>
          <p:cNvSpPr>
            <a:spLocks noGrp="1"/>
          </p:cNvSpPr>
          <p:nvPr>
            <p:ph type="body" idx="10"/>
          </p:nvPr>
        </p:nvSpPr>
        <p:spPr>
          <a:xfrm>
            <a:off x="3075055" y="3688515"/>
            <a:ext cx="98810" cy="1578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3 </a:t>
            </a:r>
          </a:p>
        </p:txBody>
      </p:sp>
      <p:sp>
        <p:nvSpPr>
          <p:cNvPr id="68" name="Espace réservé du texte 67"/>
          <p:cNvSpPr>
            <a:spLocks noGrp="1"/>
          </p:cNvSpPr>
          <p:nvPr>
            <p:ph type="body" idx="10"/>
          </p:nvPr>
        </p:nvSpPr>
        <p:spPr>
          <a:xfrm>
            <a:off x="1386598" y="4020327"/>
            <a:ext cx="184590" cy="154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spc="-241" dirty="0">
                <a:solidFill>
                  <a:srgbClr val="252599"/>
                </a:solidFill>
                <a:latin typeface="Arial" panose="22635452340000000000" pitchFamily="2"/>
              </a:rPr>
              <a:t>41 </a:t>
            </a:r>
          </a:p>
        </p:txBody>
      </p:sp>
      <p:sp>
        <p:nvSpPr>
          <p:cNvPr id="69" name="Espace réservé du texte 68"/>
          <p:cNvSpPr>
            <a:spLocks noGrp="1"/>
          </p:cNvSpPr>
          <p:nvPr>
            <p:ph type="body" idx="10"/>
          </p:nvPr>
        </p:nvSpPr>
        <p:spPr>
          <a:xfrm>
            <a:off x="3075055" y="4020326"/>
            <a:ext cx="98810" cy="1578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3 </a:t>
            </a:r>
          </a:p>
        </p:txBody>
      </p:sp>
      <p:sp>
        <p:nvSpPr>
          <p:cNvPr id="70" name="Espace réservé du texte 69"/>
          <p:cNvSpPr>
            <a:spLocks noGrp="1"/>
          </p:cNvSpPr>
          <p:nvPr>
            <p:ph type="body" idx="10"/>
          </p:nvPr>
        </p:nvSpPr>
        <p:spPr>
          <a:xfrm>
            <a:off x="1386598" y="4352137"/>
            <a:ext cx="210650" cy="1578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spc="-171" dirty="0">
                <a:solidFill>
                  <a:srgbClr val="252599"/>
                </a:solidFill>
                <a:latin typeface="Arial" panose="22635452340000000000" pitchFamily="2"/>
              </a:rPr>
              <a:t>45 </a:t>
            </a:r>
          </a:p>
        </p:txBody>
      </p:sp>
      <p:sp>
        <p:nvSpPr>
          <p:cNvPr id="71" name="Espace réservé du texte 70"/>
          <p:cNvSpPr>
            <a:spLocks noGrp="1"/>
          </p:cNvSpPr>
          <p:nvPr>
            <p:ph type="body" idx="10"/>
          </p:nvPr>
        </p:nvSpPr>
        <p:spPr>
          <a:xfrm>
            <a:off x="3072340" y="4352138"/>
            <a:ext cx="104239" cy="154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4 </a:t>
            </a:r>
          </a:p>
        </p:txBody>
      </p:sp>
      <p:sp>
        <p:nvSpPr>
          <p:cNvPr id="72" name="Espace réservé du texte 71"/>
          <p:cNvSpPr>
            <a:spLocks noGrp="1"/>
          </p:cNvSpPr>
          <p:nvPr>
            <p:ph type="body" idx="10"/>
          </p:nvPr>
        </p:nvSpPr>
        <p:spPr>
          <a:xfrm>
            <a:off x="1592362" y="4827963"/>
            <a:ext cx="1401799" cy="65498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320589" marR="0" indent="-320589" algn="l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en-US" sz="1600" b="1" spc="-83" dirty="0">
                <a:solidFill>
                  <a:srgbClr val="252599"/>
                </a:solidFill>
                <a:latin typeface="Arial" panose="22635452340000000000" pitchFamily="2"/>
              </a:rPr>
              <a:t>21 </a:t>
            </a:r>
          </a:p>
          <a:p>
            <a:pPr marL="365760" marR="0" indent="-36576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9" dirty="0" err="1">
                <a:solidFill>
                  <a:srgbClr val="252599"/>
                </a:solidFill>
                <a:latin typeface="Arial" panose="22635452340000000000" pitchFamily="2"/>
              </a:rPr>
              <a:t>établissements</a:t>
            </a:r>
            <a:r>
              <a:rPr lang="en-US" sz="1600" b="1" spc="-9" dirty="0">
                <a:solidFill>
                  <a:srgbClr val="252599"/>
                </a:solidFill>
                <a:latin typeface="Arial" panose="22635452340000000000" pitchFamily="2"/>
              </a:rPr>
              <a:t> de santé </a:t>
            </a:r>
          </a:p>
        </p:txBody>
      </p:sp>
      <p:sp>
        <p:nvSpPr>
          <p:cNvPr id="73" name="Espace réservé du texte 72"/>
          <p:cNvSpPr>
            <a:spLocks noGrp="1"/>
          </p:cNvSpPr>
          <p:nvPr>
            <p:ph type="body" idx="10"/>
          </p:nvPr>
        </p:nvSpPr>
        <p:spPr>
          <a:xfrm>
            <a:off x="839343" y="6343002"/>
            <a:ext cx="2728134" cy="1215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87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900" b="1" spc="-13" dirty="0" err="1">
                <a:solidFill>
                  <a:srgbClr val="002295"/>
                </a:solidFill>
                <a:latin typeface="Arial" panose="22635452340000000000" pitchFamily="2"/>
              </a:rPr>
              <a:t>Rencontre</a:t>
            </a:r>
            <a:r>
              <a:rPr lang="en-US" sz="900" b="1" spc="-13" dirty="0">
                <a:solidFill>
                  <a:srgbClr val="002295"/>
                </a:solidFill>
                <a:latin typeface="Arial" panose="22635452340000000000" pitchFamily="2"/>
              </a:rPr>
              <a:t> </a:t>
            </a:r>
            <a:r>
              <a:rPr lang="en-US" sz="900" b="1" spc="-13" dirty="0" err="1">
                <a:solidFill>
                  <a:srgbClr val="002295"/>
                </a:solidFill>
                <a:latin typeface="Arial" panose="22635452340000000000" pitchFamily="2"/>
              </a:rPr>
              <a:t>régionale</a:t>
            </a:r>
            <a:r>
              <a:rPr lang="en-US" sz="900" b="1" spc="-13" dirty="0">
                <a:solidFill>
                  <a:srgbClr val="002295"/>
                </a:solidFill>
                <a:latin typeface="Arial" panose="22635452340000000000" pitchFamily="2"/>
              </a:rPr>
              <a:t> IVG_ARS Centre_25 </a:t>
            </a:r>
            <a:r>
              <a:rPr lang="en-US" sz="900" b="1" spc="-13" dirty="0" err="1">
                <a:solidFill>
                  <a:srgbClr val="002295"/>
                </a:solidFill>
                <a:latin typeface="Arial" panose="22635452340000000000" pitchFamily="2"/>
              </a:rPr>
              <a:t>juin</a:t>
            </a:r>
            <a:r>
              <a:rPr lang="en-US" sz="900" b="1" spc="-13" dirty="0">
                <a:solidFill>
                  <a:srgbClr val="002295"/>
                </a:solidFill>
                <a:latin typeface="Arial" panose="22635452340000000000" pitchFamily="2"/>
              </a:rPr>
              <a:t> 2013 </a:t>
            </a:r>
          </a:p>
        </p:txBody>
      </p:sp>
      <p:sp>
        <p:nvSpPr>
          <p:cNvPr id="74" name="Espace réservé du texte 73"/>
          <p:cNvSpPr>
            <a:spLocks noGrp="1"/>
          </p:cNvSpPr>
          <p:nvPr>
            <p:ph type="body" idx="10"/>
          </p:nvPr>
        </p:nvSpPr>
        <p:spPr>
          <a:xfrm>
            <a:off x="8417312" y="6262930"/>
            <a:ext cx="59720" cy="887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614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900" dirty="0">
                <a:solidFill>
                  <a:srgbClr val="002295"/>
                </a:solidFill>
                <a:latin typeface="Arial" panose="22635452340000000000" pitchFamily="2"/>
              </a:rPr>
              <a:t>4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space réservé du texte 115"/>
          <p:cNvSpPr>
            <a:spLocks noGrp="1"/>
          </p:cNvSpPr>
          <p:nvPr>
            <p:ph type="body" idx="10"/>
          </p:nvPr>
        </p:nvSpPr>
        <p:spPr>
          <a:xfrm>
            <a:off x="5501330" y="4943751"/>
            <a:ext cx="1156946" cy="566844"/>
          </a:xfrm>
          <a:prstGeom prst="rect">
            <a:avLst/>
          </a:prstGeom>
          <a:solidFill>
            <a:srgbClr val="00CC9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sp>
        <p:nvSpPr>
          <p:cNvPr id="117" name="Espace réservé du texte 116"/>
          <p:cNvSpPr>
            <a:spLocks noGrp="1"/>
          </p:cNvSpPr>
          <p:nvPr>
            <p:ph type="body" idx="10"/>
          </p:nvPr>
        </p:nvSpPr>
        <p:spPr>
          <a:xfrm>
            <a:off x="938153" y="553018"/>
            <a:ext cx="7205531" cy="697033"/>
          </a:xfrm>
          <a:prstGeom prst="rect">
            <a:avLst/>
          </a:prstGeom>
          <a:solidFill>
            <a:srgbClr val="D6D6F5"/>
          </a:solidFill>
          <a:ln w="0" cmpd="sng">
            <a:noFill/>
            <a:prstDash val="solid"/>
          </a:ln>
        </p:spPr>
        <p:txBody>
          <a:bodyPr vert="horz" lIns="0" tIns="126900" rIns="0" bIns="0" anchor="t"/>
          <a:lstStyle>
            <a:lvl1pPr marL="0" marR="0" indent="0" algn="ctr">
              <a:lnSpc>
                <a:spcPts val="3418"/>
              </a:lnSpc>
              <a:spcAft>
                <a:spcPts val="692"/>
              </a:spcAft>
              <a:defRPr/>
            </a:lvl1pPr>
          </a:lstStyle>
          <a:p>
            <a:pPr marL="0" marR="0" indent="0" algn="ctr">
              <a:lnSpc>
                <a:spcPts val="3900"/>
              </a:lnSpc>
              <a:spcAft>
                <a:spcPts val="790"/>
              </a:spcAft>
            </a:pPr>
            <a:r>
              <a:rPr lang="en-US" sz="3200" b="1" spc="-4" dirty="0" err="1">
                <a:solidFill>
                  <a:srgbClr val="00B04F"/>
                </a:solidFill>
                <a:latin typeface="Arial" panose="22635452340000000000" pitchFamily="2"/>
              </a:rPr>
              <a:t>Acteurs</a:t>
            </a:r>
            <a:r>
              <a:rPr lang="en-US" sz="3200" b="1" spc="-4" dirty="0">
                <a:solidFill>
                  <a:srgbClr val="00B04F"/>
                </a:solidFill>
                <a:latin typeface="Arial" panose="22635452340000000000" pitchFamily="2"/>
              </a:rPr>
              <a:t> </a:t>
            </a:r>
            <a:r>
              <a:rPr lang="en-US" sz="3200" b="1" spc="-4" dirty="0" err="1">
                <a:solidFill>
                  <a:srgbClr val="00B04F"/>
                </a:solidFill>
                <a:latin typeface="Arial" panose="22635452340000000000" pitchFamily="2"/>
              </a:rPr>
              <a:t>partenaires</a:t>
            </a:r>
            <a:r>
              <a:rPr lang="en-US" sz="3200" b="1" spc="-4" dirty="0">
                <a:solidFill>
                  <a:srgbClr val="00B04F"/>
                </a:solidFill>
                <a:latin typeface="Arial" panose="22635452340000000000" pitchFamily="2"/>
              </a:rPr>
              <a:t> des CIVG </a:t>
            </a:r>
          </a:p>
        </p:txBody>
      </p:sp>
      <p:sp>
        <p:nvSpPr>
          <p:cNvPr id="120" name="Espace réservé du texte 119"/>
          <p:cNvSpPr>
            <a:spLocks noGrp="1"/>
          </p:cNvSpPr>
          <p:nvPr>
            <p:ph type="body" idx="10"/>
          </p:nvPr>
        </p:nvSpPr>
        <p:spPr>
          <a:xfrm>
            <a:off x="5501330" y="1733942"/>
            <a:ext cx="1156946" cy="5553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046" rIns="0" bIns="0" anchor="t"/>
          <a:lstStyle>
            <a:lvl1pPr marL="0" marR="0" indent="0" algn="ctr">
              <a:lnSpc>
                <a:spcPts val="1841"/>
              </a:lnSpc>
              <a:spcAft>
                <a:spcPts val="180"/>
              </a:spcAft>
              <a:defRPr/>
            </a:lvl1pPr>
          </a:lstStyle>
          <a:p>
            <a:pPr marL="0" marR="0" indent="0" algn="ctr">
              <a:lnSpc>
                <a:spcPts val="2100"/>
              </a:lnSpc>
              <a:spcAft>
                <a:spcPts val="205"/>
              </a:spcAft>
            </a:pPr>
            <a:r>
              <a:rPr lang="en-US" sz="1600" b="1" dirty="0" err="1">
                <a:solidFill>
                  <a:srgbClr val="FFFFFF"/>
                </a:solidFill>
                <a:latin typeface="Arial" panose="22635452340000000000" pitchFamily="2"/>
              </a:rPr>
              <a:t>Autres</a:t>
            </a:r>
            <a:r>
              <a:rPr lang="en-US" sz="1600" b="1" dirty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sz="1600" b="1" dirty="0">
                <a:solidFill>
                  <a:srgbClr val="FFFFFF"/>
                </a:solidFill>
                <a:latin typeface="Arial" panose="22635452340000000000" pitchFamily="2"/>
              </a:rPr>
              <a:t>CIVG </a:t>
            </a:r>
          </a:p>
        </p:txBody>
      </p:sp>
      <p:sp>
        <p:nvSpPr>
          <p:cNvPr id="121" name="Espace réservé du texte 120"/>
          <p:cNvSpPr>
            <a:spLocks noGrp="1"/>
          </p:cNvSpPr>
          <p:nvPr>
            <p:ph type="body" idx="10"/>
          </p:nvPr>
        </p:nvSpPr>
        <p:spPr>
          <a:xfrm>
            <a:off x="6671306" y="1733942"/>
            <a:ext cx="1401799" cy="5553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046" rIns="0" bIns="0" anchor="t"/>
          <a:lstStyle>
            <a:lvl1pPr marL="0" marR="0" indent="0" algn="ctr">
              <a:lnSpc>
                <a:spcPts val="1841"/>
              </a:lnSpc>
              <a:spcAft>
                <a:spcPts val="180"/>
              </a:spcAft>
              <a:defRPr/>
            </a:lvl1pPr>
          </a:lstStyle>
          <a:p>
            <a:pPr marL="0" marR="0" indent="0" algn="ctr">
              <a:lnSpc>
                <a:spcPts val="2100"/>
              </a:lnSpc>
              <a:spcAft>
                <a:spcPts val="205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22635452340000000000" pitchFamily="2"/>
              </a:rPr>
              <a:t>Planning </a:t>
            </a:r>
            <a:r>
              <a:rPr dirty="0"/>
              <a:t/>
            </a:r>
            <a:br>
              <a:rPr dirty="0"/>
            </a:br>
            <a:r>
              <a:rPr lang="en-US" sz="1600" b="1" dirty="0">
                <a:solidFill>
                  <a:srgbClr val="FFFFFF"/>
                </a:solidFill>
                <a:latin typeface="Arial" panose="22635452340000000000" pitchFamily="2"/>
              </a:rPr>
              <a:t>familial </a:t>
            </a:r>
          </a:p>
        </p:txBody>
      </p:sp>
      <p:sp>
        <p:nvSpPr>
          <p:cNvPr id="122" name="Espace réservé du texte 121"/>
          <p:cNvSpPr>
            <a:spLocks noGrp="1"/>
          </p:cNvSpPr>
          <p:nvPr>
            <p:ph type="body" idx="10"/>
          </p:nvPr>
        </p:nvSpPr>
        <p:spPr>
          <a:xfrm>
            <a:off x="4015922" y="1733942"/>
            <a:ext cx="1472378" cy="5553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951" rIns="0" bIns="0" anchor="t"/>
          <a:lstStyle>
            <a:lvl1pPr marL="0" marR="0" indent="0" algn="ctr">
              <a:lnSpc>
                <a:spcPts val="1753"/>
              </a:lnSpc>
              <a:spcAft>
                <a:spcPts val="2073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365"/>
              </a:spcAft>
            </a:pPr>
            <a:r>
              <a:rPr lang="en-US" sz="1600" b="1" spc="-61" dirty="0">
                <a:solidFill>
                  <a:srgbClr val="FFFFFF"/>
                </a:solidFill>
                <a:latin typeface="Arial" panose="22635452340000000000" pitchFamily="2"/>
              </a:rPr>
              <a:t>CPEF </a:t>
            </a:r>
          </a:p>
        </p:txBody>
      </p:sp>
      <p:sp>
        <p:nvSpPr>
          <p:cNvPr id="123" name="Espace réservé du texte 122"/>
          <p:cNvSpPr>
            <a:spLocks noGrp="1"/>
          </p:cNvSpPr>
          <p:nvPr>
            <p:ph type="body" idx="10"/>
          </p:nvPr>
        </p:nvSpPr>
        <p:spPr>
          <a:xfrm>
            <a:off x="2282946" y="1733942"/>
            <a:ext cx="1719946" cy="5553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046" rIns="0" bIns="0" anchor="t"/>
          <a:lstStyle>
            <a:lvl1pPr marL="0" marR="0" indent="0" algn="ctr">
              <a:lnSpc>
                <a:spcPts val="1841"/>
              </a:lnSpc>
              <a:spcAft>
                <a:spcPts val="180"/>
              </a:spcAft>
              <a:defRPr/>
            </a:lvl1pPr>
          </a:lstStyle>
          <a:p>
            <a:pPr marL="0" marR="0" indent="0" algn="ctr">
              <a:lnSpc>
                <a:spcPts val="2100"/>
              </a:lnSpc>
              <a:spcAft>
                <a:spcPts val="205"/>
              </a:spcAft>
            </a:pPr>
            <a:r>
              <a:rPr lang="en-US" sz="1600" b="1" dirty="0" err="1">
                <a:solidFill>
                  <a:srgbClr val="FFFFFF"/>
                </a:solidFill>
                <a:latin typeface="Arial" panose="22635452340000000000" pitchFamily="2"/>
              </a:rPr>
              <a:t>Médecins</a:t>
            </a:r>
            <a:r>
              <a:rPr lang="en-US" sz="1600" b="1" dirty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sz="1600" b="1" dirty="0" err="1">
                <a:solidFill>
                  <a:srgbClr val="FFFFFF"/>
                </a:solidFill>
                <a:latin typeface="Arial" panose="22635452340000000000" pitchFamily="2"/>
              </a:rPr>
              <a:t>Libéraux</a:t>
            </a:r>
            <a:r>
              <a:rPr lang="en-US" sz="1600" b="1" dirty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24" name="Espace réservé du texte 123"/>
          <p:cNvSpPr>
            <a:spLocks noGrp="1"/>
          </p:cNvSpPr>
          <p:nvPr>
            <p:ph type="body" idx="10"/>
          </p:nvPr>
        </p:nvSpPr>
        <p:spPr>
          <a:xfrm>
            <a:off x="5501330" y="4280130"/>
            <a:ext cx="115694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22635452340000000000" pitchFamily="2"/>
              </a:rPr>
              <a:t>3 </a:t>
            </a:r>
          </a:p>
        </p:txBody>
      </p:sp>
      <p:sp>
        <p:nvSpPr>
          <p:cNvPr id="125" name="Espace réservé du texte 124"/>
          <p:cNvSpPr>
            <a:spLocks noGrp="1"/>
          </p:cNvSpPr>
          <p:nvPr>
            <p:ph type="body" idx="10"/>
          </p:nvPr>
        </p:nvSpPr>
        <p:spPr>
          <a:xfrm>
            <a:off x="1006016" y="4266304"/>
            <a:ext cx="1250870" cy="33181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41" rIns="0" bIns="0" anchor="t"/>
          <a:lstStyle>
            <a:lvl1pPr marL="0" marR="0" indent="0" algn="ctr">
              <a:lnSpc>
                <a:spcPts val="1753"/>
              </a:lnSpc>
              <a:spcAft>
                <a:spcPts val="250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85"/>
              </a:spcAft>
            </a:pPr>
            <a:r>
              <a:rPr lang="en-US" sz="1600" spc="-96" dirty="0">
                <a:solidFill>
                  <a:srgbClr val="252599"/>
                </a:solidFill>
                <a:latin typeface="Arial" panose="22635452340000000000" pitchFamily="2"/>
              </a:rPr>
              <a:t>41 </a:t>
            </a:r>
          </a:p>
        </p:txBody>
      </p:sp>
      <p:sp>
        <p:nvSpPr>
          <p:cNvPr id="126" name="Espace réservé du texte 125"/>
          <p:cNvSpPr>
            <a:spLocks noGrp="1"/>
          </p:cNvSpPr>
          <p:nvPr>
            <p:ph type="body" idx="10"/>
          </p:nvPr>
        </p:nvSpPr>
        <p:spPr>
          <a:xfrm>
            <a:off x="6671306" y="4280130"/>
            <a:ext cx="1401799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1 </a:t>
            </a:r>
          </a:p>
        </p:txBody>
      </p:sp>
      <p:sp>
        <p:nvSpPr>
          <p:cNvPr id="127" name="Espace réservé du texte 126"/>
          <p:cNvSpPr>
            <a:spLocks noGrp="1"/>
          </p:cNvSpPr>
          <p:nvPr>
            <p:ph type="body" idx="10"/>
          </p:nvPr>
        </p:nvSpPr>
        <p:spPr>
          <a:xfrm>
            <a:off x="4015922" y="4280130"/>
            <a:ext cx="1472378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1 </a:t>
            </a:r>
          </a:p>
        </p:txBody>
      </p:sp>
      <p:sp>
        <p:nvSpPr>
          <p:cNvPr id="128" name="Espace réservé du texte 127"/>
          <p:cNvSpPr>
            <a:spLocks noGrp="1"/>
          </p:cNvSpPr>
          <p:nvPr>
            <p:ph type="body" idx="10"/>
          </p:nvPr>
        </p:nvSpPr>
        <p:spPr>
          <a:xfrm>
            <a:off x="2269916" y="4280130"/>
            <a:ext cx="173297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spc="-83" dirty="0">
                <a:solidFill>
                  <a:srgbClr val="252599"/>
                </a:solidFill>
                <a:latin typeface="Arial" panose="22635452340000000000" pitchFamily="2"/>
              </a:rPr>
              <a:t>1 / 1 </a:t>
            </a:r>
          </a:p>
        </p:txBody>
      </p:sp>
      <p:sp>
        <p:nvSpPr>
          <p:cNvPr id="129" name="Espace réservé du texte 128"/>
          <p:cNvSpPr>
            <a:spLocks noGrp="1"/>
          </p:cNvSpPr>
          <p:nvPr>
            <p:ph type="body" idx="10"/>
          </p:nvPr>
        </p:nvSpPr>
        <p:spPr>
          <a:xfrm>
            <a:off x="1006016" y="1362960"/>
            <a:ext cx="1250870" cy="915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729" rIns="0" bIns="0" anchor="t"/>
          <a:lstStyle>
            <a:lvl1pPr marL="120221" marR="0" indent="0" algn="l">
              <a:lnSpc>
                <a:spcPts val="1578"/>
              </a:lnSpc>
              <a:spcAft>
                <a:spcPts val="2647"/>
              </a:spcAft>
              <a:defRPr/>
            </a:lvl1pPr>
          </a:lstStyle>
          <a:p>
            <a:pPr marL="137160" marR="0" indent="0" algn="l">
              <a:lnSpc>
                <a:spcPts val="1800"/>
              </a:lnSpc>
              <a:spcAft>
                <a:spcPts val="3020"/>
              </a:spcAft>
            </a:pPr>
            <a:r>
              <a:rPr lang="en-US" sz="1400" b="1" spc="-9" dirty="0" err="1">
                <a:solidFill>
                  <a:srgbClr val="FFFFFF"/>
                </a:solidFill>
                <a:latin typeface="Arial" panose="22635452340000000000" pitchFamily="2"/>
              </a:rPr>
              <a:t>Département</a:t>
            </a:r>
            <a:r>
              <a:rPr lang="en-US" sz="1400" b="1" spc="-9" dirty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30" name="Espace réservé du texte 129"/>
          <p:cNvSpPr>
            <a:spLocks noGrp="1"/>
          </p:cNvSpPr>
          <p:nvPr>
            <p:ph type="body" idx="10"/>
          </p:nvPr>
        </p:nvSpPr>
        <p:spPr>
          <a:xfrm>
            <a:off x="2269916" y="1362960"/>
            <a:ext cx="3218384" cy="3346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196" rIns="0" bIns="0" anchor="t"/>
          <a:lstStyle>
            <a:lvl1pPr marL="0" marR="0" indent="0" algn="ctr">
              <a:lnSpc>
                <a:spcPts val="1928"/>
              </a:lnSpc>
              <a:spcAft>
                <a:spcPts val="145"/>
              </a:spcAft>
              <a:defRPr/>
            </a:lvl1pPr>
          </a:lstStyle>
          <a:p>
            <a:pPr marL="0" marR="0" indent="0" algn="ctr">
              <a:lnSpc>
                <a:spcPts val="2200"/>
              </a:lnSpc>
              <a:spcAft>
                <a:spcPts val="165"/>
              </a:spcAft>
            </a:pPr>
            <a:r>
              <a:rPr lang="en-US" sz="1800" b="1" spc="-4" dirty="0">
                <a:solidFill>
                  <a:srgbClr val="FFFFFF"/>
                </a:solidFill>
                <a:latin typeface="Arial" panose="22635452340000000000" pitchFamily="2"/>
              </a:rPr>
              <a:t>CONVENTIONS </a:t>
            </a:r>
          </a:p>
        </p:txBody>
      </p:sp>
      <p:sp>
        <p:nvSpPr>
          <p:cNvPr id="131" name="Espace réservé du texte 130"/>
          <p:cNvSpPr>
            <a:spLocks noGrp="1"/>
          </p:cNvSpPr>
          <p:nvPr>
            <p:ph type="body" idx="10"/>
          </p:nvPr>
        </p:nvSpPr>
        <p:spPr>
          <a:xfrm>
            <a:off x="5501330" y="1362960"/>
            <a:ext cx="2571775" cy="3346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196" rIns="0" bIns="0" anchor="t"/>
          <a:lstStyle>
            <a:lvl1pPr marL="0" marR="0" indent="0" algn="ctr">
              <a:lnSpc>
                <a:spcPts val="1928"/>
              </a:lnSpc>
              <a:spcAft>
                <a:spcPts val="145"/>
              </a:spcAft>
              <a:defRPr/>
            </a:lvl1pPr>
          </a:lstStyle>
          <a:p>
            <a:pPr marL="0" marR="0" indent="0" algn="ctr">
              <a:lnSpc>
                <a:spcPts val="2200"/>
              </a:lnSpc>
              <a:spcAft>
                <a:spcPts val="165"/>
              </a:spcAft>
            </a:pPr>
            <a:r>
              <a:rPr lang="en-US" sz="1800" b="1" spc="-18" dirty="0">
                <a:solidFill>
                  <a:srgbClr val="FFFFFF"/>
                </a:solidFill>
                <a:latin typeface="Arial" panose="22635452340000000000" pitchFamily="2"/>
              </a:rPr>
              <a:t>COORDINATION </a:t>
            </a:r>
          </a:p>
        </p:txBody>
      </p:sp>
      <p:sp>
        <p:nvSpPr>
          <p:cNvPr id="132" name="Espace réservé du texte 131"/>
          <p:cNvSpPr>
            <a:spLocks noGrp="1"/>
          </p:cNvSpPr>
          <p:nvPr>
            <p:ph type="body" idx="10"/>
          </p:nvPr>
        </p:nvSpPr>
        <p:spPr>
          <a:xfrm>
            <a:off x="2269916" y="3616508"/>
            <a:ext cx="173297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0 </a:t>
            </a:r>
          </a:p>
        </p:txBody>
      </p:sp>
      <p:sp>
        <p:nvSpPr>
          <p:cNvPr id="133" name="Espace réservé du texte 132"/>
          <p:cNvSpPr>
            <a:spLocks noGrp="1"/>
          </p:cNvSpPr>
          <p:nvPr>
            <p:ph type="body" idx="10"/>
          </p:nvPr>
        </p:nvSpPr>
        <p:spPr>
          <a:xfrm>
            <a:off x="2269916" y="3948319"/>
            <a:ext cx="173297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spc="-53" dirty="0">
                <a:solidFill>
                  <a:srgbClr val="252599"/>
                </a:solidFill>
                <a:latin typeface="Arial" panose="22635452340000000000" pitchFamily="2"/>
              </a:rPr>
              <a:t>1 / 7 </a:t>
            </a:r>
          </a:p>
        </p:txBody>
      </p:sp>
      <p:sp>
        <p:nvSpPr>
          <p:cNvPr id="134" name="Espace réservé du texte 133"/>
          <p:cNvSpPr>
            <a:spLocks noGrp="1"/>
          </p:cNvSpPr>
          <p:nvPr>
            <p:ph type="body" idx="10"/>
          </p:nvPr>
        </p:nvSpPr>
        <p:spPr>
          <a:xfrm>
            <a:off x="5501330" y="3616508"/>
            <a:ext cx="115694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22635452340000000000" pitchFamily="2"/>
              </a:rPr>
              <a:t>2 </a:t>
            </a:r>
          </a:p>
        </p:txBody>
      </p:sp>
      <p:sp>
        <p:nvSpPr>
          <p:cNvPr id="135" name="Espace réservé du texte 134"/>
          <p:cNvSpPr>
            <a:spLocks noGrp="1"/>
          </p:cNvSpPr>
          <p:nvPr>
            <p:ph type="body" idx="10"/>
          </p:nvPr>
        </p:nvSpPr>
        <p:spPr>
          <a:xfrm>
            <a:off x="4015922" y="3616508"/>
            <a:ext cx="1472378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0 </a:t>
            </a:r>
          </a:p>
        </p:txBody>
      </p:sp>
      <p:sp>
        <p:nvSpPr>
          <p:cNvPr id="136" name="Espace réservé du texte 135"/>
          <p:cNvSpPr>
            <a:spLocks noGrp="1"/>
          </p:cNvSpPr>
          <p:nvPr>
            <p:ph type="body" idx="10"/>
          </p:nvPr>
        </p:nvSpPr>
        <p:spPr>
          <a:xfrm>
            <a:off x="5501330" y="3948319"/>
            <a:ext cx="115694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22635452340000000000" pitchFamily="2"/>
              </a:rPr>
              <a:t>2 </a:t>
            </a:r>
          </a:p>
        </p:txBody>
      </p:sp>
      <p:sp>
        <p:nvSpPr>
          <p:cNvPr id="137" name="Espace réservé du texte 136"/>
          <p:cNvSpPr>
            <a:spLocks noGrp="1"/>
          </p:cNvSpPr>
          <p:nvPr>
            <p:ph type="body" idx="10"/>
          </p:nvPr>
        </p:nvSpPr>
        <p:spPr>
          <a:xfrm>
            <a:off x="4015922" y="3948319"/>
            <a:ext cx="1472378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2 </a:t>
            </a:r>
          </a:p>
        </p:txBody>
      </p:sp>
      <p:sp>
        <p:nvSpPr>
          <p:cNvPr id="138" name="Espace réservé du texte 137"/>
          <p:cNvSpPr>
            <a:spLocks noGrp="1"/>
          </p:cNvSpPr>
          <p:nvPr>
            <p:ph type="body" idx="10"/>
          </p:nvPr>
        </p:nvSpPr>
        <p:spPr>
          <a:xfrm>
            <a:off x="6671306" y="3616508"/>
            <a:ext cx="1401799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1 </a:t>
            </a:r>
          </a:p>
        </p:txBody>
      </p:sp>
      <p:sp>
        <p:nvSpPr>
          <p:cNvPr id="139" name="Espace réservé du texte 138"/>
          <p:cNvSpPr>
            <a:spLocks noGrp="1"/>
          </p:cNvSpPr>
          <p:nvPr>
            <p:ph type="body" idx="10"/>
          </p:nvPr>
        </p:nvSpPr>
        <p:spPr>
          <a:xfrm>
            <a:off x="1006016" y="3602682"/>
            <a:ext cx="1250870" cy="33181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41" rIns="0" bIns="0" anchor="t"/>
          <a:lstStyle>
            <a:lvl1pPr marL="0" marR="0" indent="0" algn="ctr">
              <a:lnSpc>
                <a:spcPts val="1753"/>
              </a:lnSpc>
              <a:spcAft>
                <a:spcPts val="250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85"/>
              </a:spcAft>
            </a:pPr>
            <a:r>
              <a:rPr lang="en-US" sz="1600" spc="-39" dirty="0">
                <a:solidFill>
                  <a:srgbClr val="252599"/>
                </a:solidFill>
                <a:latin typeface="Arial" panose="22635452340000000000" pitchFamily="2"/>
              </a:rPr>
              <a:t>36 </a:t>
            </a:r>
          </a:p>
        </p:txBody>
      </p:sp>
      <p:sp>
        <p:nvSpPr>
          <p:cNvPr id="140" name="Espace réservé du texte 139"/>
          <p:cNvSpPr>
            <a:spLocks noGrp="1"/>
          </p:cNvSpPr>
          <p:nvPr>
            <p:ph type="body" idx="10"/>
          </p:nvPr>
        </p:nvSpPr>
        <p:spPr>
          <a:xfrm>
            <a:off x="1006016" y="3934493"/>
            <a:ext cx="1250870" cy="33181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41" rIns="0" bIns="0" anchor="t"/>
          <a:lstStyle>
            <a:lvl1pPr marL="0" marR="0" indent="0" algn="ctr">
              <a:lnSpc>
                <a:spcPts val="1753"/>
              </a:lnSpc>
              <a:spcAft>
                <a:spcPts val="250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85"/>
              </a:spcAft>
            </a:pPr>
            <a:r>
              <a:rPr lang="en-US" sz="1600" spc="-39" dirty="0">
                <a:solidFill>
                  <a:srgbClr val="252599"/>
                </a:solidFill>
                <a:latin typeface="Arial" panose="22635452340000000000" pitchFamily="2"/>
              </a:rPr>
              <a:t>37 </a:t>
            </a:r>
          </a:p>
        </p:txBody>
      </p:sp>
      <p:sp>
        <p:nvSpPr>
          <p:cNvPr id="141" name="Espace réservé du texte 140"/>
          <p:cNvSpPr>
            <a:spLocks noGrp="1"/>
          </p:cNvSpPr>
          <p:nvPr>
            <p:ph type="body" idx="10"/>
          </p:nvPr>
        </p:nvSpPr>
        <p:spPr>
          <a:xfrm>
            <a:off x="2269916" y="2303090"/>
            <a:ext cx="1732976" cy="511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856" rIns="0" bIns="0" anchor="t"/>
          <a:lstStyle>
            <a:lvl1pPr marL="0" marR="0" indent="0" algn="ctr">
              <a:lnSpc>
                <a:spcPts val="1578"/>
              </a:lnSpc>
              <a:spcBef>
                <a:spcPts val="79"/>
              </a:spcBef>
              <a:spcAft>
                <a:spcPts val="245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400" i="1" spc="13" dirty="0" err="1">
                <a:solidFill>
                  <a:srgbClr val="252599"/>
                </a:solidFill>
                <a:latin typeface="Arial" panose="22635452340000000000" pitchFamily="2"/>
              </a:rPr>
              <a:t>Nb</a:t>
            </a:r>
            <a:r>
              <a:rPr lang="en-US" sz="1400" i="1" spc="13" dirty="0">
                <a:solidFill>
                  <a:srgbClr val="252599"/>
                </a:solidFill>
                <a:latin typeface="Arial" panose="22635452340000000000" pitchFamily="2"/>
              </a:rPr>
              <a:t> </a:t>
            </a:r>
            <a:r>
              <a:rPr lang="en-US" sz="1400" i="1" spc="13" dirty="0" err="1">
                <a:solidFill>
                  <a:srgbClr val="252599"/>
                </a:solidFill>
                <a:latin typeface="Arial" panose="22635452340000000000" pitchFamily="2"/>
              </a:rPr>
              <a:t>Ets</a:t>
            </a:r>
            <a:r>
              <a:rPr lang="en-US" sz="1400" i="1" spc="13" dirty="0">
                <a:solidFill>
                  <a:srgbClr val="252599"/>
                </a:solidFill>
                <a:latin typeface="Arial" panose="22635452340000000000" pitchFamily="2"/>
              </a:rPr>
              <a:t> / </a:t>
            </a:r>
          </a:p>
          <a:p>
            <a:pPr marL="0" marR="0" indent="0" algn="ctr">
              <a:lnSpc>
                <a:spcPts val="1800"/>
              </a:lnSpc>
              <a:spcBef>
                <a:spcPts val="90"/>
              </a:spcBef>
              <a:spcAft>
                <a:spcPts val="280"/>
              </a:spcAft>
            </a:pPr>
            <a:r>
              <a:rPr lang="en-US" sz="1400" i="1" dirty="0" err="1">
                <a:solidFill>
                  <a:srgbClr val="252599"/>
                </a:solidFill>
                <a:latin typeface="Arial" panose="22635452340000000000" pitchFamily="2"/>
              </a:rPr>
              <a:t>Nb</a:t>
            </a:r>
            <a:r>
              <a:rPr lang="en-US" sz="1400" i="1" dirty="0">
                <a:solidFill>
                  <a:srgbClr val="252599"/>
                </a:solidFill>
                <a:latin typeface="Arial" panose="22635452340000000000" pitchFamily="2"/>
              </a:rPr>
              <a:t> conventions </a:t>
            </a:r>
          </a:p>
        </p:txBody>
      </p:sp>
      <p:sp>
        <p:nvSpPr>
          <p:cNvPr id="142" name="Espace réservé du texte 141"/>
          <p:cNvSpPr>
            <a:spLocks noGrp="1"/>
          </p:cNvSpPr>
          <p:nvPr>
            <p:ph type="body" idx="10"/>
          </p:nvPr>
        </p:nvSpPr>
        <p:spPr>
          <a:xfrm>
            <a:off x="2269916" y="2828457"/>
            <a:ext cx="1732976" cy="44241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306" rIns="0" bIns="0" anchor="t"/>
          <a:lstStyle>
            <a:lvl1pPr marL="0" marR="0" indent="0" algn="ctr">
              <a:lnSpc>
                <a:spcPts val="1753"/>
              </a:lnSpc>
              <a:spcAft>
                <a:spcPts val="684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780"/>
              </a:spcAft>
            </a:pPr>
            <a:r>
              <a:rPr lang="en-US" sz="1600" b="1" spc="-83" dirty="0">
                <a:solidFill>
                  <a:srgbClr val="252599"/>
                </a:solidFill>
                <a:latin typeface="Arial" panose="22635452340000000000" pitchFamily="2"/>
              </a:rPr>
              <a:t>1 / 1 </a:t>
            </a:r>
          </a:p>
        </p:txBody>
      </p:sp>
      <p:sp>
        <p:nvSpPr>
          <p:cNvPr id="143" name="Espace réservé du texte 142"/>
          <p:cNvSpPr>
            <a:spLocks noGrp="1"/>
          </p:cNvSpPr>
          <p:nvPr>
            <p:ph type="body" idx="10"/>
          </p:nvPr>
        </p:nvSpPr>
        <p:spPr>
          <a:xfrm>
            <a:off x="2269916" y="3284697"/>
            <a:ext cx="173297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spc="-35" dirty="0">
                <a:solidFill>
                  <a:srgbClr val="252599"/>
                </a:solidFill>
                <a:latin typeface="Arial" panose="22635452340000000000" pitchFamily="2"/>
              </a:rPr>
              <a:t>2 / 5 </a:t>
            </a:r>
          </a:p>
        </p:txBody>
      </p:sp>
      <p:sp>
        <p:nvSpPr>
          <p:cNvPr id="144" name="Espace réservé du texte 143"/>
          <p:cNvSpPr>
            <a:spLocks noGrp="1"/>
          </p:cNvSpPr>
          <p:nvPr>
            <p:ph type="body" idx="10"/>
          </p:nvPr>
        </p:nvSpPr>
        <p:spPr>
          <a:xfrm>
            <a:off x="4015922" y="2303090"/>
            <a:ext cx="1472378" cy="511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856" rIns="0" bIns="0" anchor="t"/>
          <a:lstStyle>
            <a:lvl1pPr marL="0" marR="0" indent="0" algn="ctr">
              <a:lnSpc>
                <a:spcPts val="1578"/>
              </a:lnSpc>
              <a:spcAft>
                <a:spcPts val="1928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2200"/>
              </a:spcAft>
            </a:pPr>
            <a:r>
              <a:rPr lang="en-US" sz="1400" i="1" spc="-4" dirty="0" err="1">
                <a:solidFill>
                  <a:srgbClr val="252599"/>
                </a:solidFill>
                <a:latin typeface="Arial" panose="22635452340000000000" pitchFamily="2"/>
              </a:rPr>
              <a:t>Nb</a:t>
            </a:r>
            <a:r>
              <a:rPr lang="en-US" sz="1400" i="1" spc="-4" dirty="0">
                <a:solidFill>
                  <a:srgbClr val="252599"/>
                </a:solidFill>
                <a:latin typeface="Arial" panose="22635452340000000000" pitchFamily="2"/>
              </a:rPr>
              <a:t> </a:t>
            </a:r>
            <a:r>
              <a:rPr lang="en-US" sz="1400" i="1" spc="-4" dirty="0" err="1">
                <a:solidFill>
                  <a:srgbClr val="252599"/>
                </a:solidFill>
                <a:latin typeface="Arial" panose="22635452340000000000" pitchFamily="2"/>
              </a:rPr>
              <a:t>Ets</a:t>
            </a:r>
            <a:r>
              <a:rPr lang="en-US" sz="1400" i="1" spc="-4" dirty="0">
                <a:solidFill>
                  <a:srgbClr val="252599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45" name="Espace réservé du texte 144"/>
          <p:cNvSpPr>
            <a:spLocks noGrp="1"/>
          </p:cNvSpPr>
          <p:nvPr>
            <p:ph type="body" idx="10"/>
          </p:nvPr>
        </p:nvSpPr>
        <p:spPr>
          <a:xfrm>
            <a:off x="5501330" y="2303090"/>
            <a:ext cx="1156946" cy="511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856" rIns="0" bIns="0" anchor="t"/>
          <a:lstStyle>
            <a:lvl1pPr marL="0" marR="0" indent="0" algn="ctr">
              <a:lnSpc>
                <a:spcPts val="1578"/>
              </a:lnSpc>
              <a:spcAft>
                <a:spcPts val="1928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2200"/>
              </a:spcAft>
            </a:pPr>
            <a:r>
              <a:rPr lang="en-US" sz="1400" i="1" spc="-4" dirty="0" err="1">
                <a:solidFill>
                  <a:srgbClr val="252599"/>
                </a:solidFill>
                <a:latin typeface="Arial" panose="22635452340000000000" pitchFamily="2"/>
              </a:rPr>
              <a:t>Nb</a:t>
            </a:r>
            <a:r>
              <a:rPr lang="en-US" sz="1400" i="1" spc="-4" dirty="0">
                <a:solidFill>
                  <a:srgbClr val="252599"/>
                </a:solidFill>
                <a:latin typeface="Arial" panose="22635452340000000000" pitchFamily="2"/>
              </a:rPr>
              <a:t> </a:t>
            </a:r>
            <a:r>
              <a:rPr lang="en-US" sz="1400" i="1" spc="-4" dirty="0" err="1">
                <a:solidFill>
                  <a:srgbClr val="252599"/>
                </a:solidFill>
                <a:latin typeface="Arial" panose="22635452340000000000" pitchFamily="2"/>
              </a:rPr>
              <a:t>Ets</a:t>
            </a:r>
            <a:r>
              <a:rPr lang="en-US" sz="1400" i="1" spc="-4" dirty="0">
                <a:solidFill>
                  <a:srgbClr val="252599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46" name="Espace réservé du texte 145"/>
          <p:cNvSpPr>
            <a:spLocks noGrp="1"/>
          </p:cNvSpPr>
          <p:nvPr>
            <p:ph type="body" idx="10"/>
          </p:nvPr>
        </p:nvSpPr>
        <p:spPr>
          <a:xfrm>
            <a:off x="6671306" y="2303090"/>
            <a:ext cx="1401799" cy="511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856" rIns="0" bIns="0" anchor="t"/>
          <a:lstStyle>
            <a:lvl1pPr marL="0" marR="0" indent="0" algn="ctr">
              <a:lnSpc>
                <a:spcPts val="1578"/>
              </a:lnSpc>
              <a:spcAft>
                <a:spcPts val="1928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2200"/>
              </a:spcAft>
            </a:pPr>
            <a:r>
              <a:rPr lang="en-US" sz="1400" i="1" spc="-4" dirty="0" err="1">
                <a:solidFill>
                  <a:srgbClr val="252599"/>
                </a:solidFill>
                <a:latin typeface="Arial" panose="22635452340000000000" pitchFamily="2"/>
              </a:rPr>
              <a:t>Nb</a:t>
            </a:r>
            <a:r>
              <a:rPr lang="en-US" sz="1400" i="1" spc="-4" dirty="0">
                <a:solidFill>
                  <a:srgbClr val="252599"/>
                </a:solidFill>
                <a:latin typeface="Arial" panose="22635452340000000000" pitchFamily="2"/>
              </a:rPr>
              <a:t> </a:t>
            </a:r>
            <a:r>
              <a:rPr lang="en-US" sz="1400" i="1" spc="-4" dirty="0" err="1">
                <a:solidFill>
                  <a:srgbClr val="252599"/>
                </a:solidFill>
                <a:latin typeface="Arial" panose="22635452340000000000" pitchFamily="2"/>
              </a:rPr>
              <a:t>Ets</a:t>
            </a:r>
            <a:r>
              <a:rPr lang="en-US" sz="1400" i="1" spc="-4" dirty="0">
                <a:solidFill>
                  <a:srgbClr val="252599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47" name="Espace réservé du texte 146"/>
          <p:cNvSpPr>
            <a:spLocks noGrp="1"/>
          </p:cNvSpPr>
          <p:nvPr>
            <p:ph type="body" idx="10"/>
          </p:nvPr>
        </p:nvSpPr>
        <p:spPr>
          <a:xfrm>
            <a:off x="5501330" y="2828457"/>
            <a:ext cx="1156946" cy="44241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306" rIns="0" bIns="0" anchor="t"/>
          <a:lstStyle>
            <a:lvl1pPr marL="0" marR="0" indent="0" algn="ctr">
              <a:lnSpc>
                <a:spcPts val="1753"/>
              </a:lnSpc>
              <a:spcAft>
                <a:spcPts val="684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78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22635452340000000000" pitchFamily="2"/>
              </a:rPr>
              <a:t>0 </a:t>
            </a:r>
          </a:p>
        </p:txBody>
      </p:sp>
      <p:sp>
        <p:nvSpPr>
          <p:cNvPr id="148" name="Espace réservé du texte 147"/>
          <p:cNvSpPr>
            <a:spLocks noGrp="1"/>
          </p:cNvSpPr>
          <p:nvPr>
            <p:ph type="body" idx="10"/>
          </p:nvPr>
        </p:nvSpPr>
        <p:spPr>
          <a:xfrm>
            <a:off x="4015922" y="2828457"/>
            <a:ext cx="1472378" cy="44241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306" rIns="0" bIns="0" anchor="t"/>
          <a:lstStyle>
            <a:lvl1pPr marL="0" marR="0" indent="0" algn="ctr">
              <a:lnSpc>
                <a:spcPts val="1753"/>
              </a:lnSpc>
              <a:spcAft>
                <a:spcPts val="684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78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0 </a:t>
            </a:r>
          </a:p>
        </p:txBody>
      </p:sp>
      <p:sp>
        <p:nvSpPr>
          <p:cNvPr id="149" name="Espace réservé du texte 148"/>
          <p:cNvSpPr>
            <a:spLocks noGrp="1"/>
          </p:cNvSpPr>
          <p:nvPr>
            <p:ph type="body" idx="10"/>
          </p:nvPr>
        </p:nvSpPr>
        <p:spPr>
          <a:xfrm>
            <a:off x="5501330" y="3284697"/>
            <a:ext cx="115694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22635452340000000000" pitchFamily="2"/>
              </a:rPr>
              <a:t>0 </a:t>
            </a:r>
          </a:p>
        </p:txBody>
      </p:sp>
      <p:sp>
        <p:nvSpPr>
          <p:cNvPr id="150" name="Espace réservé du texte 149"/>
          <p:cNvSpPr>
            <a:spLocks noGrp="1"/>
          </p:cNvSpPr>
          <p:nvPr>
            <p:ph type="body" idx="10"/>
          </p:nvPr>
        </p:nvSpPr>
        <p:spPr>
          <a:xfrm>
            <a:off x="4015922" y="3284697"/>
            <a:ext cx="1472378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1 </a:t>
            </a:r>
          </a:p>
        </p:txBody>
      </p:sp>
      <p:sp>
        <p:nvSpPr>
          <p:cNvPr id="151" name="Espace réservé du texte 150"/>
          <p:cNvSpPr>
            <a:spLocks noGrp="1"/>
          </p:cNvSpPr>
          <p:nvPr>
            <p:ph type="body" idx="10"/>
          </p:nvPr>
        </p:nvSpPr>
        <p:spPr>
          <a:xfrm>
            <a:off x="1006016" y="2828457"/>
            <a:ext cx="1250870" cy="44241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2447" rIns="0" bIns="0" anchor="t"/>
          <a:lstStyle>
            <a:lvl1pPr marL="0" marR="0" indent="0" algn="ctr">
              <a:lnSpc>
                <a:spcPts val="1753"/>
              </a:lnSpc>
              <a:spcAft>
                <a:spcPts val="587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670"/>
              </a:spcAft>
            </a:pPr>
            <a:r>
              <a:rPr lang="en-US" sz="1600" spc="-75" dirty="0">
                <a:solidFill>
                  <a:srgbClr val="252599"/>
                </a:solidFill>
                <a:latin typeface="Arial" panose="22635452340000000000" pitchFamily="2"/>
              </a:rPr>
              <a:t>18 </a:t>
            </a:r>
          </a:p>
        </p:txBody>
      </p:sp>
      <p:sp>
        <p:nvSpPr>
          <p:cNvPr id="152" name="Espace réservé du texte 151"/>
          <p:cNvSpPr>
            <a:spLocks noGrp="1"/>
          </p:cNvSpPr>
          <p:nvPr>
            <p:ph type="body" idx="10"/>
          </p:nvPr>
        </p:nvSpPr>
        <p:spPr>
          <a:xfrm>
            <a:off x="1006016" y="3284697"/>
            <a:ext cx="1250870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spc="-61" dirty="0">
                <a:solidFill>
                  <a:srgbClr val="252599"/>
                </a:solidFill>
                <a:latin typeface="Arial" panose="22635452340000000000" pitchFamily="2"/>
              </a:rPr>
              <a:t>28 </a:t>
            </a:r>
          </a:p>
        </p:txBody>
      </p:sp>
      <p:sp>
        <p:nvSpPr>
          <p:cNvPr id="153" name="Espace réservé du texte 152"/>
          <p:cNvSpPr>
            <a:spLocks noGrp="1"/>
          </p:cNvSpPr>
          <p:nvPr>
            <p:ph type="body" idx="10"/>
          </p:nvPr>
        </p:nvSpPr>
        <p:spPr>
          <a:xfrm>
            <a:off x="1006016" y="4611940"/>
            <a:ext cx="1250870" cy="317985"/>
          </a:xfrm>
          <a:prstGeom prst="rect">
            <a:avLst/>
          </a:prstGeom>
          <a:solidFill>
            <a:srgbClr val="E7F6EF"/>
          </a:solidFill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50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85"/>
              </a:spcAft>
            </a:pPr>
            <a:r>
              <a:rPr lang="en-US" sz="1600" spc="-22" dirty="0">
                <a:solidFill>
                  <a:srgbClr val="252599"/>
                </a:solidFill>
                <a:latin typeface="Arial" panose="22635452340000000000" pitchFamily="2"/>
              </a:rPr>
              <a:t>45 </a:t>
            </a:r>
          </a:p>
        </p:txBody>
      </p:sp>
      <p:sp>
        <p:nvSpPr>
          <p:cNvPr id="154" name="Espace réservé du texte 153"/>
          <p:cNvSpPr>
            <a:spLocks noGrp="1"/>
          </p:cNvSpPr>
          <p:nvPr>
            <p:ph type="body" idx="10"/>
          </p:nvPr>
        </p:nvSpPr>
        <p:spPr>
          <a:xfrm>
            <a:off x="1006016" y="4943751"/>
            <a:ext cx="1250870" cy="566844"/>
          </a:xfrm>
          <a:prstGeom prst="rect">
            <a:avLst/>
          </a:prstGeom>
          <a:solidFill>
            <a:srgbClr val="00CC98"/>
          </a:solidFill>
          <a:ln w="0" cmpd="sng">
            <a:noFill/>
            <a:prstDash val="solid"/>
          </a:ln>
        </p:spPr>
        <p:txBody>
          <a:bodyPr vert="horz" lIns="0" tIns="36178" rIns="0" bIns="0" anchor="t"/>
          <a:lstStyle>
            <a:lvl1pPr marL="0" marR="0" indent="0" algn="ctr">
              <a:lnSpc>
                <a:spcPts val="1841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100"/>
              </a:lnSpc>
              <a:spcAft>
                <a:spcPts val="250"/>
              </a:spcAft>
            </a:pPr>
            <a:r>
              <a:rPr lang="en-US" sz="1600" b="1" dirty="0" err="1">
                <a:solidFill>
                  <a:srgbClr val="FFFFFF"/>
                </a:solidFill>
                <a:latin typeface="Arial" panose="22635452340000000000" pitchFamily="2"/>
              </a:rPr>
              <a:t>Région</a:t>
            </a:r>
            <a:r>
              <a:rPr lang="en-US" sz="1600" b="1" dirty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sz="1600" b="1" dirty="0">
                <a:solidFill>
                  <a:srgbClr val="FFFFFF"/>
                </a:solidFill>
                <a:latin typeface="Arial" panose="22635452340000000000" pitchFamily="2"/>
              </a:rPr>
              <a:t>21 </a:t>
            </a:r>
            <a:r>
              <a:rPr lang="en-US" sz="1600" b="1" dirty="0" err="1">
                <a:solidFill>
                  <a:srgbClr val="FFFFFF"/>
                </a:solidFill>
                <a:latin typeface="Arial" panose="22635452340000000000" pitchFamily="2"/>
              </a:rPr>
              <a:t>Ets</a:t>
            </a:r>
            <a:r>
              <a:rPr lang="en-US" sz="1600" b="1" dirty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55" name="Espace réservé du texte 154"/>
          <p:cNvSpPr>
            <a:spLocks noGrp="1"/>
          </p:cNvSpPr>
          <p:nvPr>
            <p:ph type="body" idx="10"/>
          </p:nvPr>
        </p:nvSpPr>
        <p:spPr>
          <a:xfrm>
            <a:off x="2269916" y="4611940"/>
            <a:ext cx="1732976" cy="317985"/>
          </a:xfrm>
          <a:prstGeom prst="rect">
            <a:avLst/>
          </a:prstGeom>
          <a:solidFill>
            <a:srgbClr val="E7F6EF"/>
          </a:solidFill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spc="-57" dirty="0">
                <a:solidFill>
                  <a:srgbClr val="252599"/>
                </a:solidFill>
                <a:latin typeface="Arial" panose="22635452340000000000" pitchFamily="2"/>
              </a:rPr>
              <a:t>1 / 2 </a:t>
            </a:r>
          </a:p>
        </p:txBody>
      </p:sp>
      <p:sp>
        <p:nvSpPr>
          <p:cNvPr id="156" name="Espace réservé du texte 155"/>
          <p:cNvSpPr>
            <a:spLocks noGrp="1"/>
          </p:cNvSpPr>
          <p:nvPr>
            <p:ph type="body" idx="10"/>
          </p:nvPr>
        </p:nvSpPr>
        <p:spPr>
          <a:xfrm>
            <a:off x="2269916" y="4943751"/>
            <a:ext cx="1732976" cy="566844"/>
          </a:xfrm>
          <a:prstGeom prst="rect">
            <a:avLst/>
          </a:prstGeom>
          <a:solidFill>
            <a:srgbClr val="00CC98"/>
          </a:solidFill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200368" marR="0" indent="0" algn="l">
              <a:lnSpc>
                <a:spcPts val="1753"/>
              </a:lnSpc>
              <a:spcBef>
                <a:spcPts val="70"/>
              </a:spcBef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600" b="1" spc="-48" dirty="0">
                <a:solidFill>
                  <a:srgbClr val="FFFFFF"/>
                </a:solidFill>
                <a:latin typeface="Arial" panose="22635452340000000000" pitchFamily="2"/>
              </a:rPr>
              <a:t>6 </a:t>
            </a:r>
            <a:r>
              <a:rPr lang="en-US" sz="1600" b="1" spc="-48" dirty="0" err="1">
                <a:solidFill>
                  <a:srgbClr val="FFFFFF"/>
                </a:solidFill>
                <a:latin typeface="Arial" panose="22635452340000000000" pitchFamily="2"/>
              </a:rPr>
              <a:t>Ets</a:t>
            </a:r>
            <a:r>
              <a:rPr lang="en-US" sz="1600" b="1" spc="-48" dirty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  <a:p>
            <a:pPr marL="228600" marR="0" indent="0" algn="l">
              <a:lnSpc>
                <a:spcPts val="2000"/>
              </a:lnSpc>
              <a:spcBef>
                <a:spcPts val="80"/>
              </a:spcBef>
              <a:spcAft>
                <a:spcPts val="250"/>
              </a:spcAft>
            </a:pPr>
            <a:r>
              <a:rPr lang="en-US" sz="1600" b="1" spc="-44" dirty="0">
                <a:solidFill>
                  <a:srgbClr val="FFFFFF"/>
                </a:solidFill>
                <a:latin typeface="Arial" panose="22635452340000000000" pitchFamily="2"/>
              </a:rPr>
              <a:t>16 conventions  </a:t>
            </a:r>
          </a:p>
        </p:txBody>
      </p:sp>
      <p:sp>
        <p:nvSpPr>
          <p:cNvPr id="157" name="Espace réservé du texte 156"/>
          <p:cNvSpPr>
            <a:spLocks noGrp="1"/>
          </p:cNvSpPr>
          <p:nvPr>
            <p:ph type="body" idx="10"/>
          </p:nvPr>
        </p:nvSpPr>
        <p:spPr>
          <a:xfrm>
            <a:off x="4015922" y="4611940"/>
            <a:ext cx="1472378" cy="317985"/>
          </a:xfrm>
          <a:prstGeom prst="rect">
            <a:avLst/>
          </a:prstGeom>
          <a:solidFill>
            <a:srgbClr val="E7F6EF"/>
          </a:solidFill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1 </a:t>
            </a:r>
          </a:p>
        </p:txBody>
      </p:sp>
      <p:sp>
        <p:nvSpPr>
          <p:cNvPr id="158" name="Espace réservé du texte 157"/>
          <p:cNvSpPr>
            <a:spLocks noGrp="1"/>
          </p:cNvSpPr>
          <p:nvPr>
            <p:ph type="body" idx="10"/>
          </p:nvPr>
        </p:nvSpPr>
        <p:spPr>
          <a:xfrm>
            <a:off x="4015922" y="4943751"/>
            <a:ext cx="1472378" cy="566844"/>
          </a:xfrm>
          <a:prstGeom prst="rect">
            <a:avLst/>
          </a:prstGeom>
          <a:solidFill>
            <a:srgbClr val="00CC98"/>
          </a:solidFill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80147" marR="0" indent="0" algn="l">
              <a:lnSpc>
                <a:spcPts val="1753"/>
              </a:lnSpc>
              <a:spcBef>
                <a:spcPts val="70"/>
              </a:spcBef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600" b="1" spc="-48" dirty="0">
                <a:solidFill>
                  <a:srgbClr val="FFFFFF"/>
                </a:solidFill>
                <a:latin typeface="Arial" panose="22635452340000000000" pitchFamily="2"/>
              </a:rPr>
              <a:t>5 </a:t>
            </a:r>
            <a:r>
              <a:rPr lang="en-US" sz="1600" b="1" spc="-48" dirty="0" err="1">
                <a:solidFill>
                  <a:srgbClr val="FFFFFF"/>
                </a:solidFill>
                <a:latin typeface="Arial" panose="22635452340000000000" pitchFamily="2"/>
              </a:rPr>
              <a:t>Ets</a:t>
            </a:r>
            <a:r>
              <a:rPr lang="en-US" sz="1600" b="1" spc="-48" dirty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  <a:p>
            <a:pPr marL="91440" marR="0" indent="0" algn="l">
              <a:lnSpc>
                <a:spcPts val="2000"/>
              </a:lnSpc>
              <a:spcBef>
                <a:spcPts val="80"/>
              </a:spcBef>
              <a:spcAft>
                <a:spcPts val="250"/>
              </a:spcAft>
            </a:pPr>
            <a:r>
              <a:rPr lang="en-US" sz="1600" b="1" spc="-44" dirty="0">
                <a:solidFill>
                  <a:srgbClr val="FFFFFF"/>
                </a:solidFill>
                <a:latin typeface="Arial" panose="22635452340000000000" pitchFamily="2"/>
              </a:rPr>
              <a:t>5 conventions </a:t>
            </a:r>
          </a:p>
        </p:txBody>
      </p:sp>
      <p:sp>
        <p:nvSpPr>
          <p:cNvPr id="159" name="Espace réservé du texte 158"/>
          <p:cNvSpPr>
            <a:spLocks noGrp="1"/>
          </p:cNvSpPr>
          <p:nvPr>
            <p:ph type="body" idx="10"/>
          </p:nvPr>
        </p:nvSpPr>
        <p:spPr>
          <a:xfrm>
            <a:off x="6666420" y="4611940"/>
            <a:ext cx="1406686" cy="317985"/>
          </a:xfrm>
          <a:prstGeom prst="rect">
            <a:avLst/>
          </a:prstGeom>
          <a:solidFill>
            <a:srgbClr val="E7F6EF"/>
          </a:solidFill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252599"/>
                </a:solidFill>
                <a:latin typeface="Arial" panose="22635452340000000000" pitchFamily="2"/>
              </a:rPr>
              <a:t>1 </a:t>
            </a:r>
          </a:p>
        </p:txBody>
      </p:sp>
      <p:sp>
        <p:nvSpPr>
          <p:cNvPr id="160" name="Espace réservé du texte 159"/>
          <p:cNvSpPr>
            <a:spLocks noGrp="1"/>
          </p:cNvSpPr>
          <p:nvPr>
            <p:ph type="body" idx="10"/>
          </p:nvPr>
        </p:nvSpPr>
        <p:spPr>
          <a:xfrm>
            <a:off x="6666420" y="4943751"/>
            <a:ext cx="1406686" cy="566844"/>
          </a:xfrm>
          <a:prstGeom prst="rect">
            <a:avLst/>
          </a:prstGeom>
          <a:solidFill>
            <a:srgbClr val="00CC98"/>
          </a:solidFill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12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410"/>
              </a:spcAft>
            </a:pPr>
            <a:r>
              <a:rPr lang="en-US" sz="1600" b="1" spc="-48" dirty="0">
                <a:solidFill>
                  <a:srgbClr val="FFFFFF"/>
                </a:solidFill>
                <a:latin typeface="Arial" panose="22635452340000000000" pitchFamily="2"/>
              </a:rPr>
              <a:t>3 </a:t>
            </a:r>
            <a:r>
              <a:rPr lang="en-US" sz="1600" b="1" spc="-48" dirty="0" err="1">
                <a:solidFill>
                  <a:srgbClr val="FFFFFF"/>
                </a:solidFill>
                <a:latin typeface="Arial" panose="22635452340000000000" pitchFamily="2"/>
              </a:rPr>
              <a:t>Ets</a:t>
            </a:r>
            <a:r>
              <a:rPr lang="en-US" sz="1600" b="1" spc="-48" dirty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161" name="Espace réservé du texte 160"/>
          <p:cNvSpPr>
            <a:spLocks noGrp="1"/>
          </p:cNvSpPr>
          <p:nvPr>
            <p:ph type="body" idx="10"/>
          </p:nvPr>
        </p:nvSpPr>
        <p:spPr>
          <a:xfrm>
            <a:off x="5501330" y="4611940"/>
            <a:ext cx="1156946" cy="317985"/>
          </a:xfrm>
          <a:prstGeom prst="rect">
            <a:avLst/>
          </a:prstGeom>
          <a:solidFill>
            <a:srgbClr val="E7F6EF"/>
          </a:solidFill>
          <a:ln w="0" cmpd="sng">
            <a:noFill/>
            <a:prstDash val="solid"/>
          </a:ln>
        </p:spPr>
        <p:txBody>
          <a:bodyPr vert="horz" lIns="0" tIns="45083" rIns="0" bIns="0" anchor="t"/>
          <a:lstStyle>
            <a:lvl1pPr marL="0" marR="0" indent="0" algn="ctr">
              <a:lnSpc>
                <a:spcPts val="1753"/>
              </a:lnSpc>
              <a:spcAft>
                <a:spcPts val="219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22635452340000000000" pitchFamily="2"/>
              </a:rPr>
              <a:t>1 </a:t>
            </a:r>
          </a:p>
        </p:txBody>
      </p:sp>
      <p:sp>
        <p:nvSpPr>
          <p:cNvPr id="164" name="Espace réservé du texte 163"/>
          <p:cNvSpPr>
            <a:spLocks noGrp="1"/>
          </p:cNvSpPr>
          <p:nvPr>
            <p:ph type="body" idx="10"/>
          </p:nvPr>
        </p:nvSpPr>
        <p:spPr>
          <a:xfrm>
            <a:off x="602090" y="6241616"/>
            <a:ext cx="7877657" cy="25634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593" rIns="0" bIns="0" anchor="t"/>
          <a:lstStyle>
            <a:lvl1pPr marL="160294" marR="0" indent="0" algn="l">
              <a:lnSpc>
                <a:spcPts val="1490"/>
              </a:lnSpc>
              <a:spcAft>
                <a:spcPts val="250"/>
              </a:spcAft>
              <a:tabLst>
                <a:tab pos="8014716" algn="l"/>
              </a:tabLst>
              <a:defRPr/>
            </a:lvl1pPr>
          </a:lstStyle>
          <a:p>
            <a:pPr marL="182880" marR="0" indent="0" algn="l">
              <a:lnSpc>
                <a:spcPts val="1700"/>
              </a:lnSpc>
              <a:spcAft>
                <a:spcPts val="285"/>
              </a:spcAft>
              <a:tabLst>
                <a:tab pos="9144000" algn="l"/>
              </a:tabLst>
            </a:pPr>
            <a:r>
              <a:rPr lang="en-US" sz="900" b="1" dirty="0" err="1">
                <a:solidFill>
                  <a:srgbClr val="002295"/>
                </a:solidFill>
                <a:latin typeface="Arial" panose="22635452340000000000" pitchFamily="2"/>
              </a:rPr>
              <a:t>Rencontre</a:t>
            </a:r>
            <a:r>
              <a:rPr lang="en-US" sz="900" b="1" dirty="0">
                <a:solidFill>
                  <a:srgbClr val="002295"/>
                </a:solidFill>
                <a:latin typeface="Arial" panose="22635452340000000000" pitchFamily="2"/>
              </a:rPr>
              <a:t> </a:t>
            </a:r>
            <a:r>
              <a:rPr lang="en-US" sz="900" b="1" dirty="0" err="1">
                <a:solidFill>
                  <a:srgbClr val="002295"/>
                </a:solidFill>
                <a:latin typeface="Arial" panose="22635452340000000000" pitchFamily="2"/>
              </a:rPr>
              <a:t>régionale</a:t>
            </a:r>
            <a:r>
              <a:rPr lang="en-US" sz="900" b="1" dirty="0">
                <a:solidFill>
                  <a:srgbClr val="002295"/>
                </a:solidFill>
                <a:latin typeface="Arial" panose="22635452340000000000" pitchFamily="2"/>
              </a:rPr>
              <a:t> IVG_ARS Centre_25 </a:t>
            </a:r>
            <a:r>
              <a:rPr lang="en-US" sz="900" b="1" dirty="0" err="1">
                <a:solidFill>
                  <a:srgbClr val="002295"/>
                </a:solidFill>
                <a:latin typeface="Arial" panose="22635452340000000000" pitchFamily="2"/>
              </a:rPr>
              <a:t>juin</a:t>
            </a:r>
            <a:r>
              <a:rPr lang="en-US" sz="900" b="1" dirty="0">
                <a:solidFill>
                  <a:srgbClr val="002295"/>
                </a:solidFill>
                <a:latin typeface="Arial" panose="22635452340000000000" pitchFamily="2"/>
              </a:rPr>
              <a:t> 2013 </a:t>
            </a:r>
            <a:r>
              <a:rPr lang="en-US" sz="900" dirty="0">
                <a:solidFill>
                  <a:srgbClr val="002295"/>
                </a:solidFill>
                <a:latin typeface="Arial" panose="22635452340000000000" pitchFamily="2"/>
              </a:rPr>
              <a:t>7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Espace réservé du texte 333"/>
          <p:cNvSpPr>
            <a:spLocks noGrp="1"/>
          </p:cNvSpPr>
          <p:nvPr>
            <p:ph type="body" idx="10"/>
          </p:nvPr>
        </p:nvSpPr>
        <p:spPr>
          <a:xfrm>
            <a:off x="919694" y="506933"/>
            <a:ext cx="7223990" cy="834136"/>
          </a:xfrm>
          <a:prstGeom prst="rect">
            <a:avLst/>
          </a:prstGeom>
          <a:solidFill>
            <a:srgbClr val="D6D6F5"/>
          </a:solidFill>
          <a:ln w="0" cmpd="sng">
            <a:noFill/>
            <a:prstDash val="solid"/>
          </a:ln>
        </p:spPr>
        <p:txBody>
          <a:bodyPr vert="horz" lIns="0" tIns="235989" rIns="0" bIns="0" anchor="t"/>
          <a:lstStyle>
            <a:lvl1pPr marL="0" marR="0" indent="0" algn="ctr">
              <a:lnSpc>
                <a:spcPts val="2805"/>
              </a:lnSpc>
              <a:spcAft>
                <a:spcPts val="1556"/>
              </a:spcAft>
              <a:defRPr/>
            </a:lvl1pPr>
          </a:lstStyle>
          <a:p>
            <a:pPr marL="0" marR="0" indent="0" algn="ctr">
              <a:lnSpc>
                <a:spcPts val="3200"/>
              </a:lnSpc>
              <a:spcAft>
                <a:spcPts val="1775"/>
              </a:spcAft>
            </a:pPr>
            <a:r>
              <a:rPr lang="en-US" sz="2500" b="1" dirty="0">
                <a:solidFill>
                  <a:srgbClr val="00B04F"/>
                </a:solidFill>
                <a:latin typeface="Arial" panose="22635452340000000000" pitchFamily="2"/>
              </a:rPr>
              <a:t>Contraception : Information et prescription </a:t>
            </a:r>
          </a:p>
        </p:txBody>
      </p:sp>
      <p:sp>
        <p:nvSpPr>
          <p:cNvPr id="335" name="Espace réservé du texte 334"/>
          <p:cNvSpPr>
            <a:spLocks noGrp="1"/>
          </p:cNvSpPr>
          <p:nvPr>
            <p:ph type="body" idx="10"/>
          </p:nvPr>
        </p:nvSpPr>
        <p:spPr>
          <a:xfrm>
            <a:off x="584717" y="1341069"/>
            <a:ext cx="7881457" cy="130247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3873" rIns="0" bIns="0" anchor="t"/>
          <a:lstStyle>
            <a:lvl1pPr marL="320589" marR="0" indent="0" algn="l">
              <a:lnSpc>
                <a:spcPts val="2016"/>
              </a:lnSpc>
              <a:spcBef>
                <a:spcPts val="0"/>
              </a:spcBef>
              <a:spcAft>
                <a:spcPts val="1240"/>
              </a:spcAft>
              <a:defRPr/>
            </a:lvl1pPr>
          </a:lstStyle>
          <a:p>
            <a:pPr marL="36576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800" spc="4" dirty="0">
                <a:solidFill>
                  <a:srgbClr val="21218B"/>
                </a:solidFill>
                <a:latin typeface="Arial" panose="22635452340000000000" pitchFamily="2"/>
              </a:rPr>
              <a:t>100% des </a:t>
            </a:r>
            <a:r>
              <a:rPr lang="en-US" sz="1800" spc="4" dirty="0" err="1">
                <a:solidFill>
                  <a:srgbClr val="21218B"/>
                </a:solidFill>
                <a:latin typeface="Arial" panose="22635452340000000000" pitchFamily="2"/>
              </a:rPr>
              <a:t>établissements</a:t>
            </a:r>
            <a:r>
              <a:rPr lang="en-US" sz="1800" spc="4" dirty="0">
                <a:solidFill>
                  <a:srgbClr val="21218B"/>
                </a:solidFill>
                <a:latin typeface="Arial" panose="22635452340000000000" pitchFamily="2"/>
              </a:rPr>
              <a:t> </a:t>
            </a:r>
            <a:r>
              <a:rPr lang="en-US" sz="1800" spc="4" dirty="0" err="1">
                <a:solidFill>
                  <a:srgbClr val="21218B"/>
                </a:solidFill>
                <a:latin typeface="Arial" panose="22635452340000000000" pitchFamily="2"/>
              </a:rPr>
              <a:t>interrogés</a:t>
            </a:r>
            <a:r>
              <a:rPr lang="en-US" sz="1800" spc="4" dirty="0">
                <a:solidFill>
                  <a:srgbClr val="21218B"/>
                </a:solidFill>
                <a:latin typeface="Arial" panose="22635452340000000000" pitchFamily="2"/>
              </a:rPr>
              <a:t> font </a:t>
            </a:r>
            <a:r>
              <a:rPr lang="en-US" sz="1800" spc="4" dirty="0" err="1">
                <a:solidFill>
                  <a:srgbClr val="21218B"/>
                </a:solidFill>
                <a:latin typeface="Arial" panose="22635452340000000000" pitchFamily="2"/>
              </a:rPr>
              <a:t>systématiquement</a:t>
            </a:r>
            <a:r>
              <a:rPr lang="en-US" sz="1800" spc="4" dirty="0">
                <a:solidFill>
                  <a:srgbClr val="21218B"/>
                </a:solidFill>
                <a:latin typeface="Arial" panose="22635452340000000000" pitchFamily="2"/>
              </a:rPr>
              <a:t> </a:t>
            </a:r>
            <a:r>
              <a:rPr lang="en-US" sz="1800" spc="4" dirty="0" err="1">
                <a:solidFill>
                  <a:srgbClr val="21218B"/>
                </a:solidFill>
                <a:latin typeface="Arial" panose="22635452340000000000" pitchFamily="2"/>
              </a:rPr>
              <a:t>une</a:t>
            </a:r>
            <a:r>
              <a:rPr lang="en-US" sz="1800" spc="4" dirty="0">
                <a:solidFill>
                  <a:srgbClr val="21218B"/>
                </a:solidFill>
                <a:latin typeface="Arial" panose="22635452340000000000" pitchFamily="2"/>
              </a:rPr>
              <a:t> </a:t>
            </a:r>
          </a:p>
          <a:p>
            <a:pPr marL="3657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-22" dirty="0">
                <a:solidFill>
                  <a:srgbClr val="00B04F"/>
                </a:solidFill>
                <a:latin typeface="Arial" panose="22635452340000000000" pitchFamily="2"/>
              </a:rPr>
              <a:t>information </a:t>
            </a:r>
            <a:r>
              <a:rPr lang="en-US" sz="1800" b="1" spc="-22" dirty="0" err="1">
                <a:solidFill>
                  <a:srgbClr val="00B04F"/>
                </a:solidFill>
                <a:latin typeface="Arial" panose="22635452340000000000" pitchFamily="2"/>
              </a:rPr>
              <a:t>sur</a:t>
            </a:r>
            <a:r>
              <a:rPr lang="en-US" sz="1800" b="1" spc="-22" dirty="0">
                <a:solidFill>
                  <a:srgbClr val="00B04F"/>
                </a:solidFill>
                <a:latin typeface="Arial" panose="22635452340000000000" pitchFamily="2"/>
              </a:rPr>
              <a:t> la contraception,</a:t>
            </a:r>
            <a:r>
              <a:rPr lang="en-US" sz="1800" spc="-22" dirty="0">
                <a:solidFill>
                  <a:srgbClr val="21218B"/>
                </a:solidFill>
                <a:latin typeface="Arial" panose="22635452340000000000" pitchFamily="2"/>
              </a:rPr>
              <a:t> et </a:t>
            </a:r>
            <a:r>
              <a:rPr lang="en-US" sz="1800" spc="-22" dirty="0" err="1">
                <a:solidFill>
                  <a:srgbClr val="21218B"/>
                </a:solidFill>
                <a:latin typeface="Arial" panose="22635452340000000000" pitchFamily="2"/>
              </a:rPr>
              <a:t>cette</a:t>
            </a:r>
            <a:r>
              <a:rPr lang="en-US" sz="1800" spc="-22" dirty="0">
                <a:solidFill>
                  <a:srgbClr val="21218B"/>
                </a:solidFill>
                <a:latin typeface="Arial" panose="22635452340000000000" pitchFamily="2"/>
              </a:rPr>
              <a:t> information se fait </a:t>
            </a:r>
          </a:p>
          <a:p>
            <a:pPr marL="365760" marR="0" indent="0" algn="l">
              <a:lnSpc>
                <a:spcPts val="2300"/>
              </a:lnSpc>
              <a:spcBef>
                <a:spcPts val="0"/>
              </a:spcBef>
              <a:spcAft>
                <a:spcPts val="1415"/>
              </a:spcAft>
            </a:pPr>
            <a:r>
              <a:rPr lang="en-US" sz="1800" dirty="0" err="1">
                <a:solidFill>
                  <a:srgbClr val="21218B"/>
                </a:solidFill>
                <a:latin typeface="Arial" panose="22635452340000000000" pitchFamily="2"/>
              </a:rPr>
              <a:t>majoritairement</a:t>
            </a:r>
            <a:r>
              <a:rPr lang="en-US" sz="1800" dirty="0">
                <a:solidFill>
                  <a:srgbClr val="21218B"/>
                </a:solidFill>
                <a:latin typeface="Arial" panose="22635452340000000000" pitchFamily="2"/>
              </a:rPr>
              <a:t> </a:t>
            </a:r>
            <a:r>
              <a:rPr lang="en-US" sz="1800" dirty="0" err="1">
                <a:solidFill>
                  <a:srgbClr val="21218B"/>
                </a:solidFill>
                <a:latin typeface="Arial" panose="22635452340000000000" pitchFamily="2"/>
              </a:rPr>
              <a:t>lors</a:t>
            </a:r>
            <a:r>
              <a:rPr lang="en-US" sz="1800" dirty="0">
                <a:solidFill>
                  <a:srgbClr val="21218B"/>
                </a:solidFill>
                <a:latin typeface="Arial" panose="22635452340000000000" pitchFamily="2"/>
              </a:rPr>
              <a:t> de la consultation </a:t>
            </a:r>
            <a:r>
              <a:rPr lang="en-US" sz="1800" dirty="0" err="1">
                <a:solidFill>
                  <a:srgbClr val="21218B"/>
                </a:solidFill>
                <a:latin typeface="Arial" panose="22635452340000000000" pitchFamily="2"/>
              </a:rPr>
              <a:t>pré</a:t>
            </a:r>
            <a:r>
              <a:rPr lang="en-US" sz="1800" dirty="0">
                <a:solidFill>
                  <a:srgbClr val="21218B"/>
                </a:solidFill>
                <a:latin typeface="Arial" panose="22635452340000000000" pitchFamily="2"/>
              </a:rPr>
              <a:t>-IVG (19 </a:t>
            </a:r>
            <a:r>
              <a:rPr lang="en-US" sz="1800" dirty="0" err="1">
                <a:solidFill>
                  <a:srgbClr val="21218B"/>
                </a:solidFill>
                <a:latin typeface="Arial" panose="22635452340000000000" pitchFamily="2"/>
              </a:rPr>
              <a:t>sur</a:t>
            </a:r>
            <a:r>
              <a:rPr lang="en-US" sz="1800" dirty="0">
                <a:solidFill>
                  <a:srgbClr val="21218B"/>
                </a:solidFill>
                <a:latin typeface="Arial" panose="22635452340000000000" pitchFamily="2"/>
              </a:rPr>
              <a:t> 21). </a:t>
            </a:r>
          </a:p>
        </p:txBody>
      </p:sp>
      <p:sp>
        <p:nvSpPr>
          <p:cNvPr id="338" name="Espace réservé du texte 337"/>
          <p:cNvSpPr>
            <a:spLocks noGrp="1"/>
          </p:cNvSpPr>
          <p:nvPr>
            <p:ph type="body" idx="10"/>
          </p:nvPr>
        </p:nvSpPr>
        <p:spPr>
          <a:xfrm>
            <a:off x="1550557" y="2736288"/>
            <a:ext cx="2845946" cy="42455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96" rIns="0" bIns="0" anchor="t"/>
          <a:lstStyle>
            <a:lvl1pPr marL="761398" marR="0" indent="-761398" algn="l">
              <a:lnSpc>
                <a:spcPts val="1490"/>
              </a:lnSpc>
              <a:spcAft>
                <a:spcPts val="0"/>
              </a:spcAft>
              <a:defRPr/>
            </a:lvl1pPr>
          </a:lstStyle>
          <a:p>
            <a:pPr marL="868680" marR="0" indent="-868680" algn="l">
              <a:lnSpc>
                <a:spcPts val="17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22635452340000000000" pitchFamily="2"/>
              </a:rPr>
              <a:t>Prescription </a:t>
            </a:r>
            <a:r>
              <a:rPr lang="en-US" sz="1400" b="1" dirty="0" err="1">
                <a:solidFill>
                  <a:srgbClr val="000000"/>
                </a:solidFill>
                <a:latin typeface="Arial" panose="22635452340000000000" pitchFamily="2"/>
              </a:rPr>
              <a:t>d'une</a:t>
            </a:r>
            <a:r>
              <a:rPr lang="en-US" sz="1400" b="1" dirty="0">
                <a:solidFill>
                  <a:srgbClr val="000000"/>
                </a:solidFill>
                <a:latin typeface="Arial" panose="22635452340000000000" pitchFamily="2"/>
              </a:rPr>
              <a:t> contraception à </a:t>
            </a:r>
            <a:r>
              <a:rPr lang="en-US" sz="1400" b="1" dirty="0" err="1">
                <a:solidFill>
                  <a:srgbClr val="000000"/>
                </a:solidFill>
                <a:latin typeface="Arial" panose="22635452340000000000" pitchFamily="2"/>
              </a:rPr>
              <a:t>chaque</a:t>
            </a:r>
            <a:r>
              <a:rPr lang="en-US" sz="1400" b="1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22635452340000000000" pitchFamily="2"/>
              </a:rPr>
              <a:t>patiente</a:t>
            </a:r>
            <a:r>
              <a:rPr lang="en-US" sz="1400" b="1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39" name="Espace réservé du texte 338"/>
          <p:cNvSpPr>
            <a:spLocks noGrp="1"/>
          </p:cNvSpPr>
          <p:nvPr>
            <p:ph type="body" idx="10"/>
          </p:nvPr>
        </p:nvSpPr>
        <p:spPr>
          <a:xfrm>
            <a:off x="1686286" y="3508208"/>
            <a:ext cx="70036" cy="160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13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22635452340000000000" pitchFamily="2"/>
              </a:rPr>
              <a:t>4 </a:t>
            </a:r>
          </a:p>
        </p:txBody>
      </p:sp>
      <p:sp>
        <p:nvSpPr>
          <p:cNvPr id="340" name="Espace réservé du texte 339"/>
          <p:cNvSpPr>
            <a:spLocks noGrp="1"/>
          </p:cNvSpPr>
          <p:nvPr>
            <p:ph type="body" idx="10"/>
          </p:nvPr>
        </p:nvSpPr>
        <p:spPr>
          <a:xfrm>
            <a:off x="3288962" y="4940871"/>
            <a:ext cx="130299" cy="160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13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-223" dirty="0">
                <a:solidFill>
                  <a:srgbClr val="000000"/>
                </a:solidFill>
                <a:latin typeface="Arial" panose="22635452340000000000" pitchFamily="2"/>
              </a:rPr>
              <a:t>17 </a:t>
            </a:r>
          </a:p>
        </p:txBody>
      </p:sp>
      <p:sp>
        <p:nvSpPr>
          <p:cNvPr id="341" name="Espace réservé du texte 340"/>
          <p:cNvSpPr>
            <a:spLocks noGrp="1"/>
          </p:cNvSpPr>
          <p:nvPr>
            <p:ph type="body" idx="10"/>
          </p:nvPr>
        </p:nvSpPr>
        <p:spPr>
          <a:xfrm>
            <a:off x="3817759" y="4125169"/>
            <a:ext cx="1081481" cy="38135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40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100" spc="-4" dirty="0" err="1">
                <a:solidFill>
                  <a:srgbClr val="000000"/>
                </a:solidFill>
                <a:latin typeface="Arial" panose="22635452340000000000" pitchFamily="2"/>
              </a:rPr>
              <a:t>Systématiquement</a:t>
            </a:r>
            <a:r>
              <a:rPr lang="en-US" sz="1100" spc="-4" dirty="0">
                <a:solidFill>
                  <a:srgbClr val="000000"/>
                </a:solidFill>
                <a:latin typeface="Arial" panose="22635452340000000000" pitchFamily="2"/>
              </a:rPr>
              <a:t> Le plus </a:t>
            </a:r>
            <a:r>
              <a:rPr lang="en-US" sz="1100" spc="-4" dirty="0" err="1">
                <a:solidFill>
                  <a:srgbClr val="000000"/>
                </a:solidFill>
                <a:latin typeface="Arial" panose="22635452340000000000" pitchFamily="2"/>
              </a:rPr>
              <a:t>souvent</a:t>
            </a:r>
            <a:r>
              <a:rPr lang="en-US" sz="1100" spc="-4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42" name="Espace réservé du texte 341"/>
          <p:cNvSpPr>
            <a:spLocks noGrp="1"/>
          </p:cNvSpPr>
          <p:nvPr>
            <p:ph type="body" idx="10"/>
          </p:nvPr>
        </p:nvSpPr>
        <p:spPr>
          <a:xfrm>
            <a:off x="5308596" y="3102662"/>
            <a:ext cx="2649955" cy="2040406"/>
          </a:xfrm>
          <a:prstGeom prst="rect">
            <a:avLst/>
          </a:prstGeom>
          <a:solidFill>
            <a:srgbClr val="DDF3EA"/>
          </a:solidFill>
          <a:ln w="0" cmpd="sng">
            <a:noFill/>
            <a:prstDash val="solid"/>
          </a:ln>
        </p:spPr>
        <p:txBody>
          <a:bodyPr vert="horz" lIns="0" tIns="42856" rIns="0" bIns="0" anchor="t"/>
          <a:lstStyle>
            <a:lvl1pPr marL="80147" marR="0" indent="0" algn="just">
              <a:lnSpc>
                <a:spcPts val="2016"/>
              </a:lnSpc>
              <a:spcBef>
                <a:spcPts val="0"/>
              </a:spcBef>
              <a:spcAft>
                <a:spcPts val="460"/>
              </a:spcAft>
              <a:defRPr/>
            </a:lvl1pPr>
          </a:lstStyle>
          <a:p>
            <a:pPr marL="91440" marR="0" indent="0" algn="just">
              <a:lnSpc>
                <a:spcPts val="2300"/>
              </a:lnSpc>
              <a:spcAft>
                <a:spcPts val="0"/>
              </a:spcAft>
            </a:pPr>
            <a:r>
              <a:rPr lang="en-US" sz="1800" dirty="0">
                <a:solidFill>
                  <a:srgbClr val="002295"/>
                </a:solidFill>
                <a:latin typeface="Arial" panose="22635452340000000000" pitchFamily="2"/>
              </a:rPr>
              <a:t>81 % des </a:t>
            </a:r>
            <a:r>
              <a:rPr lang="en-US" sz="1800" dirty="0" err="1">
                <a:solidFill>
                  <a:srgbClr val="002295"/>
                </a:solidFill>
                <a:latin typeface="Arial" panose="22635452340000000000" pitchFamily="2"/>
              </a:rPr>
              <a:t>établissements</a:t>
            </a:r>
            <a:r>
              <a:rPr lang="en-US" sz="1800" dirty="0">
                <a:solidFill>
                  <a:srgbClr val="002295"/>
                </a:solidFill>
                <a:latin typeface="Arial" panose="22635452340000000000" pitchFamily="2"/>
              </a:rPr>
              <a:t> </a:t>
            </a:r>
          </a:p>
          <a:p>
            <a:pPr marL="91440" marR="0" indent="0"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295"/>
                </a:solidFill>
                <a:latin typeface="Arial" panose="22635452340000000000" pitchFamily="2"/>
              </a:rPr>
              <a:t>font </a:t>
            </a:r>
            <a:r>
              <a:rPr lang="en-US" sz="1800" dirty="0" err="1">
                <a:solidFill>
                  <a:srgbClr val="002295"/>
                </a:solidFill>
                <a:latin typeface="Arial" panose="22635452340000000000" pitchFamily="2"/>
              </a:rPr>
              <a:t>systématiquement</a:t>
            </a:r>
            <a:r>
              <a:rPr lang="en-US" sz="1800" dirty="0">
                <a:solidFill>
                  <a:srgbClr val="002295"/>
                </a:solidFill>
                <a:latin typeface="Arial" panose="22635452340000000000" pitchFamily="2"/>
              </a:rPr>
              <a:t> </a:t>
            </a:r>
          </a:p>
          <a:p>
            <a:pPr marL="91440" marR="0" indent="0"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4" dirty="0" err="1">
                <a:solidFill>
                  <a:srgbClr val="002295"/>
                </a:solidFill>
                <a:latin typeface="Arial" panose="22635452340000000000" pitchFamily="2"/>
              </a:rPr>
              <a:t>une</a:t>
            </a:r>
            <a:r>
              <a:rPr lang="en-US" sz="1800" spc="-4" dirty="0">
                <a:solidFill>
                  <a:srgbClr val="002295"/>
                </a:solidFill>
                <a:latin typeface="Arial" panose="22635452340000000000" pitchFamily="2"/>
              </a:rPr>
              <a:t> prescription de </a:t>
            </a:r>
          </a:p>
          <a:p>
            <a:pPr marL="91440" marR="0" indent="0"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295"/>
                </a:solidFill>
                <a:latin typeface="Arial" panose="22635452340000000000" pitchFamily="2"/>
              </a:rPr>
              <a:t>contraception, qui </a:t>
            </a:r>
            <a:r>
              <a:rPr lang="en-US" sz="1800" dirty="0" err="1">
                <a:solidFill>
                  <a:srgbClr val="002295"/>
                </a:solidFill>
                <a:latin typeface="Arial" panose="22635452340000000000" pitchFamily="2"/>
              </a:rPr>
              <a:t>est</a:t>
            </a:r>
            <a:r>
              <a:rPr lang="en-US" sz="1800" dirty="0">
                <a:solidFill>
                  <a:srgbClr val="002295"/>
                </a:solidFill>
                <a:latin typeface="Arial" panose="22635452340000000000" pitchFamily="2"/>
              </a:rPr>
              <a:t> </a:t>
            </a:r>
          </a:p>
          <a:p>
            <a:pPr marL="91440" marR="0" indent="0"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4" dirty="0" err="1">
                <a:solidFill>
                  <a:srgbClr val="002295"/>
                </a:solidFill>
                <a:latin typeface="Arial" panose="22635452340000000000" pitchFamily="2"/>
              </a:rPr>
              <a:t>majoritairement</a:t>
            </a:r>
            <a:r>
              <a:rPr lang="en-US" sz="1800" spc="-4" dirty="0">
                <a:solidFill>
                  <a:srgbClr val="002295"/>
                </a:solidFill>
                <a:latin typeface="Arial" panose="22635452340000000000" pitchFamily="2"/>
              </a:rPr>
              <a:t> </a:t>
            </a:r>
            <a:r>
              <a:rPr lang="en-US" sz="1800" spc="-4" dirty="0" err="1">
                <a:solidFill>
                  <a:srgbClr val="002295"/>
                </a:solidFill>
                <a:latin typeface="Arial" panose="22635452340000000000" pitchFamily="2"/>
              </a:rPr>
              <a:t>faîte</a:t>
            </a:r>
            <a:r>
              <a:rPr lang="en-US" sz="1800" spc="-4" dirty="0">
                <a:solidFill>
                  <a:srgbClr val="002295"/>
                </a:solidFill>
                <a:latin typeface="Arial" panose="22635452340000000000" pitchFamily="2"/>
              </a:rPr>
              <a:t> </a:t>
            </a:r>
            <a:r>
              <a:rPr lang="en-US" sz="1800" spc="-4" dirty="0" err="1">
                <a:solidFill>
                  <a:srgbClr val="002295"/>
                </a:solidFill>
                <a:latin typeface="Arial" panose="22635452340000000000" pitchFamily="2"/>
              </a:rPr>
              <a:t>lors</a:t>
            </a:r>
            <a:r>
              <a:rPr lang="en-US" sz="1800" spc="-4" dirty="0">
                <a:solidFill>
                  <a:srgbClr val="002295"/>
                </a:solidFill>
                <a:latin typeface="Arial" panose="22635452340000000000" pitchFamily="2"/>
              </a:rPr>
              <a:t> </a:t>
            </a:r>
          </a:p>
          <a:p>
            <a:pPr marL="91440" marR="0" indent="0"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295"/>
                </a:solidFill>
                <a:latin typeface="Arial" panose="22635452340000000000" pitchFamily="2"/>
              </a:rPr>
              <a:t>de la sortie de la femme </a:t>
            </a:r>
          </a:p>
          <a:p>
            <a:pPr marL="91440" marR="0" indent="0" algn="just">
              <a:lnSpc>
                <a:spcPts val="2300"/>
              </a:lnSpc>
              <a:spcBef>
                <a:spcPts val="0"/>
              </a:spcBef>
              <a:spcAft>
                <a:spcPts val="525"/>
              </a:spcAft>
            </a:pPr>
            <a:r>
              <a:rPr lang="en-US" sz="1800" spc="-13" dirty="0">
                <a:solidFill>
                  <a:srgbClr val="002295"/>
                </a:solidFill>
                <a:latin typeface="Arial" panose="22635452340000000000" pitchFamily="2"/>
              </a:rPr>
              <a:t>(19 </a:t>
            </a:r>
            <a:r>
              <a:rPr lang="en-US" sz="1800" spc="-13" dirty="0" err="1">
                <a:solidFill>
                  <a:srgbClr val="002295"/>
                </a:solidFill>
                <a:latin typeface="Arial" panose="22635452340000000000" pitchFamily="2"/>
              </a:rPr>
              <a:t>sur</a:t>
            </a:r>
            <a:r>
              <a:rPr lang="en-US" sz="1800" spc="-13" dirty="0">
                <a:solidFill>
                  <a:srgbClr val="002295"/>
                </a:solidFill>
                <a:latin typeface="Arial" panose="22635452340000000000" pitchFamily="2"/>
              </a:rPr>
              <a:t> 21) </a:t>
            </a:r>
          </a:p>
        </p:txBody>
      </p:sp>
      <p:sp>
        <p:nvSpPr>
          <p:cNvPr id="345" name="Espace réservé du texte 344"/>
          <p:cNvSpPr>
            <a:spLocks noGrp="1"/>
          </p:cNvSpPr>
          <p:nvPr>
            <p:ph type="body" idx="10"/>
          </p:nvPr>
        </p:nvSpPr>
        <p:spPr>
          <a:xfrm>
            <a:off x="8370621" y="6149446"/>
            <a:ext cx="133014" cy="34851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9609" rIns="0" bIns="0" anchor="t"/>
          <a:lstStyle>
            <a:lvl1pPr marL="0" marR="0" indent="0" algn="l">
              <a:lnSpc>
                <a:spcPts val="964"/>
              </a:lnSpc>
              <a:spcAft>
                <a:spcPts val="920"/>
              </a:spcAft>
              <a:defRPr/>
            </a:lvl1pPr>
          </a:lstStyle>
          <a:p>
            <a:pPr marL="0" marR="0" indent="0" algn="l">
              <a:lnSpc>
                <a:spcPts val="1100"/>
              </a:lnSpc>
              <a:spcAft>
                <a:spcPts val="1050"/>
              </a:spcAft>
            </a:pPr>
            <a:r>
              <a:rPr lang="en-US" sz="900" spc="-140" dirty="0">
                <a:solidFill>
                  <a:srgbClr val="002295"/>
                </a:solidFill>
                <a:latin typeface="Arial" panose="22635452340000000000" pitchFamily="2"/>
              </a:rPr>
              <a:t>16 </a:t>
            </a:r>
          </a:p>
        </p:txBody>
      </p:sp>
      <p:sp>
        <p:nvSpPr>
          <p:cNvPr id="346" name="Espace réservé du texte 345"/>
          <p:cNvSpPr>
            <a:spLocks noGrp="1"/>
          </p:cNvSpPr>
          <p:nvPr>
            <p:ph type="body" idx="10"/>
          </p:nvPr>
        </p:nvSpPr>
        <p:spPr>
          <a:xfrm>
            <a:off x="584717" y="6193802"/>
            <a:ext cx="7785905" cy="304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3059" rIns="0" bIns="0" anchor="t"/>
          <a:lstStyle>
            <a:lvl1pPr marL="160294" marR="0" indent="0" algn="l">
              <a:lnSpc>
                <a:spcPts val="1052"/>
              </a:lnSpc>
              <a:spcAft>
                <a:spcPts val="22"/>
              </a:spcAft>
              <a:defRPr/>
            </a:lvl1pPr>
          </a:lstStyle>
          <a:p>
            <a:pPr marL="182880" marR="0" indent="0" algn="l">
              <a:lnSpc>
                <a:spcPts val="1200"/>
              </a:lnSpc>
              <a:spcAft>
                <a:spcPts val="25"/>
              </a:spcAft>
            </a:pPr>
            <a:r>
              <a:rPr lang="en-US" sz="900" b="1" dirty="0" err="1">
                <a:solidFill>
                  <a:srgbClr val="002295"/>
                </a:solidFill>
                <a:latin typeface="Arial" panose="22635452340000000000" pitchFamily="2"/>
              </a:rPr>
              <a:t>Rencontre</a:t>
            </a:r>
            <a:r>
              <a:rPr lang="en-US" sz="900" b="1" dirty="0">
                <a:solidFill>
                  <a:srgbClr val="002295"/>
                </a:solidFill>
                <a:latin typeface="Arial" panose="22635452340000000000" pitchFamily="2"/>
              </a:rPr>
              <a:t> </a:t>
            </a:r>
            <a:r>
              <a:rPr lang="en-US" sz="900" b="1" dirty="0" err="1">
                <a:solidFill>
                  <a:srgbClr val="002295"/>
                </a:solidFill>
                <a:latin typeface="Arial" panose="22635452340000000000" pitchFamily="2"/>
              </a:rPr>
              <a:t>régionale</a:t>
            </a:r>
            <a:r>
              <a:rPr lang="en-US" sz="900" b="1" dirty="0">
                <a:solidFill>
                  <a:srgbClr val="002295"/>
                </a:solidFill>
                <a:latin typeface="Arial" panose="22635452340000000000" pitchFamily="2"/>
              </a:rPr>
              <a:t> IVG_ARS Centre_25 </a:t>
            </a:r>
            <a:r>
              <a:rPr lang="en-US" sz="900" b="1" dirty="0" err="1">
                <a:solidFill>
                  <a:srgbClr val="002295"/>
                </a:solidFill>
                <a:latin typeface="Arial" panose="22635452340000000000" pitchFamily="2"/>
              </a:rPr>
              <a:t>juin</a:t>
            </a:r>
            <a:r>
              <a:rPr lang="en-US" sz="900" b="1" dirty="0">
                <a:solidFill>
                  <a:srgbClr val="002295"/>
                </a:solidFill>
                <a:latin typeface="Arial" panose="22635452340000000000" pitchFamily="2"/>
              </a:rPr>
              <a:t> 2013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Espace réservé du texte 288"/>
          <p:cNvSpPr>
            <a:spLocks noGrp="1"/>
          </p:cNvSpPr>
          <p:nvPr>
            <p:ph type="body" idx="10"/>
          </p:nvPr>
        </p:nvSpPr>
        <p:spPr>
          <a:xfrm>
            <a:off x="919694" y="506933"/>
            <a:ext cx="7223990" cy="767889"/>
          </a:xfrm>
          <a:prstGeom prst="rect">
            <a:avLst/>
          </a:prstGeom>
          <a:solidFill>
            <a:srgbClr val="D6D6F5"/>
          </a:solidFill>
          <a:ln w="0" cmpd="sng">
            <a:noFill/>
            <a:prstDash val="solid"/>
          </a:ln>
        </p:spPr>
        <p:txBody>
          <a:bodyPr vert="horz" lIns="0" tIns="203707" rIns="0" bIns="0" anchor="t"/>
          <a:lstStyle>
            <a:lvl1pPr marL="0" marR="0" indent="0" algn="ctr">
              <a:lnSpc>
                <a:spcPts val="2805"/>
              </a:lnSpc>
              <a:spcAft>
                <a:spcPts val="1302"/>
              </a:spcAft>
              <a:defRPr/>
            </a:lvl1pPr>
          </a:lstStyle>
          <a:p>
            <a:pPr marL="0" marR="0" indent="0" algn="ctr">
              <a:lnSpc>
                <a:spcPts val="3200"/>
              </a:lnSpc>
              <a:spcAft>
                <a:spcPts val="1485"/>
              </a:spcAft>
            </a:pPr>
            <a:r>
              <a:rPr lang="en-US" sz="2500" b="1" spc="-9" dirty="0">
                <a:solidFill>
                  <a:srgbClr val="00B04F"/>
                </a:solidFill>
                <a:latin typeface="Arial" panose="22635452340000000000" pitchFamily="2"/>
              </a:rPr>
              <a:t>La consultation </a:t>
            </a:r>
            <a:r>
              <a:rPr lang="en-US" sz="2500" b="1" u="sng" spc="-9" dirty="0">
                <a:solidFill>
                  <a:srgbClr val="00B04F"/>
                </a:solidFill>
                <a:latin typeface="Arial" panose="22635452340000000000" pitchFamily="2"/>
              </a:rPr>
              <a:t>après</a:t>
            </a:r>
            <a:r>
              <a:rPr lang="en-US" sz="2500" b="1" spc="-9" dirty="0">
                <a:solidFill>
                  <a:srgbClr val="00B04F"/>
                </a:solidFill>
                <a:latin typeface="Arial" panose="22635452340000000000" pitchFamily="2"/>
              </a:rPr>
              <a:t> </a:t>
            </a:r>
            <a:r>
              <a:rPr lang="en-US" sz="2500" b="1" spc="-9" dirty="0" err="1">
                <a:solidFill>
                  <a:srgbClr val="00B04F"/>
                </a:solidFill>
                <a:latin typeface="Arial" panose="22635452340000000000" pitchFamily="2"/>
              </a:rPr>
              <a:t>l’IVG</a:t>
            </a:r>
            <a:r>
              <a:rPr lang="en-US" sz="2500" b="1" spc="-9" dirty="0">
                <a:solidFill>
                  <a:srgbClr val="00B04F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92" name="Espace réservé du texte 291"/>
          <p:cNvSpPr>
            <a:spLocks noGrp="1"/>
          </p:cNvSpPr>
          <p:nvPr>
            <p:ph type="body" idx="10"/>
          </p:nvPr>
        </p:nvSpPr>
        <p:spPr>
          <a:xfrm>
            <a:off x="8370621" y="6149446"/>
            <a:ext cx="115097" cy="34851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9609" rIns="0" bIns="0" anchor="t"/>
          <a:lstStyle>
            <a:lvl1pPr marL="0" marR="0" indent="0" algn="l">
              <a:lnSpc>
                <a:spcPts val="964"/>
              </a:lnSpc>
              <a:spcAft>
                <a:spcPts val="920"/>
              </a:spcAft>
              <a:defRPr/>
            </a:lvl1pPr>
          </a:lstStyle>
          <a:p>
            <a:pPr marL="0" marR="0" indent="0" algn="l">
              <a:lnSpc>
                <a:spcPts val="1100"/>
              </a:lnSpc>
              <a:spcAft>
                <a:spcPts val="1050"/>
              </a:spcAft>
            </a:pPr>
            <a:r>
              <a:rPr lang="en-US" sz="900" spc="-188" dirty="0">
                <a:solidFill>
                  <a:srgbClr val="002295"/>
                </a:solidFill>
                <a:latin typeface="Arial" panose="22635452340000000000" pitchFamily="2"/>
              </a:rPr>
              <a:t>14 </a:t>
            </a:r>
          </a:p>
        </p:txBody>
      </p:sp>
      <p:sp>
        <p:nvSpPr>
          <p:cNvPr id="295" name="Espace réservé du texte 294"/>
          <p:cNvSpPr>
            <a:spLocks noGrp="1"/>
          </p:cNvSpPr>
          <p:nvPr>
            <p:ph type="body" idx="10"/>
          </p:nvPr>
        </p:nvSpPr>
        <p:spPr>
          <a:xfrm>
            <a:off x="1675428" y="4175287"/>
            <a:ext cx="67864" cy="154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22635452340000000000" pitchFamily="2"/>
              </a:rPr>
              <a:t>1 </a:t>
            </a:r>
          </a:p>
        </p:txBody>
      </p:sp>
      <p:sp>
        <p:nvSpPr>
          <p:cNvPr id="296" name="Espace réservé du texte 295"/>
          <p:cNvSpPr>
            <a:spLocks noGrp="1"/>
          </p:cNvSpPr>
          <p:nvPr>
            <p:ph type="body" idx="10"/>
          </p:nvPr>
        </p:nvSpPr>
        <p:spPr>
          <a:xfrm>
            <a:off x="1099940" y="3519730"/>
            <a:ext cx="1550557" cy="445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ctr">
              <a:lnSpc>
                <a:spcPts val="1578"/>
              </a:lnSpc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35" dirty="0" err="1">
                <a:solidFill>
                  <a:srgbClr val="252598"/>
                </a:solidFill>
                <a:latin typeface="Arial" panose="22635452340000000000" pitchFamily="2"/>
              </a:rPr>
              <a:t>Réorientation</a:t>
            </a:r>
            <a:r>
              <a:rPr lang="en-US" sz="1600" b="1" spc="-35" dirty="0">
                <a:solidFill>
                  <a:srgbClr val="252598"/>
                </a:solidFill>
                <a:latin typeface="Arial" panose="22635452340000000000" pitchFamily="2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sz="1600" b="1" spc="-35" dirty="0">
                <a:solidFill>
                  <a:srgbClr val="252598"/>
                </a:solidFill>
                <a:latin typeface="Arial" panose="22635452340000000000" pitchFamily="2"/>
              </a:rPr>
              <a:t>des Cs </a:t>
            </a:r>
            <a:r>
              <a:rPr lang="en-US" sz="1600" b="1" u="sng" spc="-35" dirty="0">
                <a:solidFill>
                  <a:srgbClr val="252598"/>
                </a:solidFill>
                <a:latin typeface="Arial" panose="22635452340000000000" pitchFamily="2"/>
              </a:rPr>
              <a:t>post-IVG:</a:t>
            </a:r>
            <a:r>
              <a:rPr lang="en-US" sz="100" b="1" spc="-35" dirty="0">
                <a:solidFill>
                  <a:srgbClr val="252598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97" name="Espace réservé du texte 296"/>
          <p:cNvSpPr>
            <a:spLocks noGrp="1"/>
          </p:cNvSpPr>
          <p:nvPr>
            <p:ph type="body" idx="10"/>
          </p:nvPr>
        </p:nvSpPr>
        <p:spPr>
          <a:xfrm>
            <a:off x="1271500" y="5303213"/>
            <a:ext cx="206307" cy="154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05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b="1" spc="-219" dirty="0">
                <a:solidFill>
                  <a:srgbClr val="000000"/>
                </a:solidFill>
                <a:latin typeface="Arial" panose="22635452340000000000" pitchFamily="2"/>
              </a:rPr>
              <a:t>20 </a:t>
            </a:r>
          </a:p>
        </p:txBody>
      </p:sp>
      <p:sp>
        <p:nvSpPr>
          <p:cNvPr id="298" name="Espace réservé du texte 297"/>
          <p:cNvSpPr>
            <a:spLocks noGrp="1"/>
          </p:cNvSpPr>
          <p:nvPr>
            <p:ph type="body" idx="10"/>
          </p:nvPr>
        </p:nvSpPr>
        <p:spPr>
          <a:xfrm>
            <a:off x="2392072" y="4092334"/>
            <a:ext cx="711758" cy="49771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b="1" spc="-26" dirty="0">
                <a:solidFill>
                  <a:srgbClr val="000000"/>
                </a:solidFill>
                <a:latin typeface="Arial" panose="22635452340000000000" pitchFamily="2"/>
              </a:rPr>
              <a:t>ETS </a:t>
            </a:r>
          </a:p>
          <a:p>
            <a:pPr marL="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err="1">
                <a:solidFill>
                  <a:srgbClr val="000000"/>
                </a:solidFill>
                <a:latin typeface="Arial" panose="22635452340000000000" pitchFamily="2"/>
              </a:rPr>
              <a:t>déclarant</a:t>
            </a:r>
            <a:r>
              <a:rPr lang="en-US" sz="1200" b="1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22635452340000000000" pitchFamily="2"/>
              </a:rPr>
              <a:t>réorienter</a:t>
            </a:r>
            <a:r>
              <a:rPr lang="en-US" sz="1200" b="1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299" name="Espace réservé du texte 298"/>
          <p:cNvSpPr>
            <a:spLocks noGrp="1"/>
          </p:cNvSpPr>
          <p:nvPr>
            <p:ph type="body" idx="10"/>
          </p:nvPr>
        </p:nvSpPr>
        <p:spPr>
          <a:xfrm>
            <a:off x="2392072" y="4853885"/>
            <a:ext cx="711758" cy="7396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31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22635452340000000000" pitchFamily="2"/>
              </a:rPr>
              <a:t>ETS </a:t>
            </a:r>
            <a:r>
              <a:rPr lang="en-US" sz="1200" b="1" dirty="0" err="1">
                <a:solidFill>
                  <a:srgbClr val="000000"/>
                </a:solidFill>
                <a:latin typeface="Arial" panose="22635452340000000000" pitchFamily="2"/>
              </a:rPr>
              <a:t>déclarant</a:t>
            </a:r>
            <a:r>
              <a:rPr lang="en-US" sz="1200" b="1" dirty="0">
                <a:solidFill>
                  <a:srgbClr val="000000"/>
                </a:solidFill>
                <a:latin typeface="Arial" panose="22635452340000000000" pitchFamily="2"/>
              </a:rPr>
              <a:t> NE PAS </a:t>
            </a:r>
            <a:r>
              <a:rPr lang="en-US" sz="1200" b="1" dirty="0" err="1">
                <a:solidFill>
                  <a:srgbClr val="000000"/>
                </a:solidFill>
                <a:latin typeface="Arial" panose="22635452340000000000" pitchFamily="2"/>
              </a:rPr>
              <a:t>réorienter</a:t>
            </a:r>
            <a:r>
              <a:rPr lang="en-US" sz="1200" b="1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00" name="Espace réservé du texte 299"/>
          <p:cNvSpPr>
            <a:spLocks noGrp="1"/>
          </p:cNvSpPr>
          <p:nvPr>
            <p:ph type="body" idx="10"/>
          </p:nvPr>
        </p:nvSpPr>
        <p:spPr>
          <a:xfrm>
            <a:off x="1154232" y="1894087"/>
            <a:ext cx="1785095" cy="100349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578"/>
              </a:lnSpc>
              <a:spcBef>
                <a:spcPts val="96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800" b="1" spc="-18" dirty="0">
                <a:solidFill>
                  <a:srgbClr val="002295"/>
                </a:solidFill>
                <a:latin typeface="Arial" panose="22635452340000000000" pitchFamily="2"/>
              </a:rPr>
              <a:t>3 848 </a:t>
            </a:r>
          </a:p>
          <a:p>
            <a:pPr marL="0" marR="0" indent="0" algn="ctr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-4" dirty="0">
                <a:solidFill>
                  <a:srgbClr val="002295"/>
                </a:solidFill>
                <a:latin typeface="Arial" panose="22635452340000000000" pitchFamily="2"/>
              </a:rPr>
              <a:t>consultations </a:t>
            </a:r>
          </a:p>
          <a:p>
            <a:pPr marL="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18" dirty="0">
                <a:solidFill>
                  <a:srgbClr val="002295"/>
                </a:solidFill>
                <a:latin typeface="Arial" panose="22635452340000000000" pitchFamily="2"/>
              </a:rPr>
              <a:t>post-IVG -&gt; 60% </a:t>
            </a:r>
          </a:p>
          <a:p>
            <a:pPr marL="0" marR="0" indent="0" algn="l">
              <a:lnSpc>
                <a:spcPts val="18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1800" b="1" spc="-35" dirty="0">
                <a:solidFill>
                  <a:srgbClr val="002295"/>
                </a:solidFill>
                <a:latin typeface="Arial" panose="22635452340000000000" pitchFamily="2"/>
              </a:rPr>
              <a:t>des IVG </a:t>
            </a:r>
            <a:r>
              <a:rPr lang="en-US" sz="1800" b="1" spc="-35" dirty="0" err="1">
                <a:solidFill>
                  <a:srgbClr val="002295"/>
                </a:solidFill>
                <a:latin typeface="Arial" panose="22635452340000000000" pitchFamily="2"/>
              </a:rPr>
              <a:t>réalisées</a:t>
            </a:r>
            <a:r>
              <a:rPr lang="en-US" sz="1800" b="1" spc="-35" dirty="0">
                <a:solidFill>
                  <a:srgbClr val="002295"/>
                </a:solidFill>
                <a:latin typeface="Arial" panose="22635452340000000000" pitchFamily="2"/>
              </a:rPr>
              <a:t> </a:t>
            </a:r>
          </a:p>
        </p:txBody>
      </p:sp>
      <p:sp>
        <p:nvSpPr>
          <p:cNvPr id="301" name="Espace réservé du texte 300"/>
          <p:cNvSpPr>
            <a:spLocks noGrp="1"/>
          </p:cNvSpPr>
          <p:nvPr>
            <p:ph type="body" idx="10"/>
          </p:nvPr>
        </p:nvSpPr>
        <p:spPr>
          <a:xfrm>
            <a:off x="7909146" y="2925235"/>
            <a:ext cx="250283" cy="1244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87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200" b="1" spc="-153" dirty="0">
                <a:solidFill>
                  <a:srgbClr val="000000"/>
                </a:solidFill>
                <a:latin typeface="Arial" panose="22635452340000000000" pitchFamily="2"/>
              </a:rPr>
              <a:t>IVG </a:t>
            </a:r>
          </a:p>
        </p:txBody>
      </p:sp>
      <p:sp>
        <p:nvSpPr>
          <p:cNvPr id="302" name="Espace réservé du texte 301"/>
          <p:cNvSpPr>
            <a:spLocks noGrp="1"/>
          </p:cNvSpPr>
          <p:nvPr>
            <p:ph type="body" idx="10"/>
          </p:nvPr>
        </p:nvSpPr>
        <p:spPr>
          <a:xfrm>
            <a:off x="7609459" y="2925236"/>
            <a:ext cx="296973" cy="154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b="1" spc="-145" dirty="0">
                <a:solidFill>
                  <a:srgbClr val="000000"/>
                </a:solidFill>
                <a:latin typeface="Arial" panose="22635452340000000000" pitchFamily="2"/>
              </a:rPr>
              <a:t>NB_ </a:t>
            </a:r>
          </a:p>
        </p:txBody>
      </p:sp>
      <p:sp>
        <p:nvSpPr>
          <p:cNvPr id="303" name="Espace réservé du texte 302"/>
          <p:cNvSpPr>
            <a:spLocks noGrp="1"/>
          </p:cNvSpPr>
          <p:nvPr>
            <p:ph type="body" idx="10"/>
          </p:nvPr>
        </p:nvSpPr>
        <p:spPr>
          <a:xfrm>
            <a:off x="3551733" y="1805374"/>
            <a:ext cx="263312" cy="9965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01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000" b="1" spc="-100" dirty="0">
                <a:solidFill>
                  <a:srgbClr val="000000"/>
                </a:solidFill>
                <a:latin typeface="Arial" panose="22635452340000000000" pitchFamily="2"/>
              </a:rPr>
              <a:t>7000 </a:t>
            </a:r>
          </a:p>
        </p:txBody>
      </p:sp>
      <p:sp>
        <p:nvSpPr>
          <p:cNvPr id="304" name="Espace réservé du texte 303"/>
          <p:cNvSpPr>
            <a:spLocks noGrp="1"/>
          </p:cNvSpPr>
          <p:nvPr>
            <p:ph type="body" idx="10"/>
          </p:nvPr>
        </p:nvSpPr>
        <p:spPr>
          <a:xfrm>
            <a:off x="3551733" y="2204008"/>
            <a:ext cx="263312" cy="9908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01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000" b="1" spc="-100" dirty="0">
                <a:solidFill>
                  <a:srgbClr val="000000"/>
                </a:solidFill>
                <a:latin typeface="Arial" panose="22635452340000000000" pitchFamily="2"/>
              </a:rPr>
              <a:t>6000 </a:t>
            </a:r>
          </a:p>
        </p:txBody>
      </p:sp>
      <p:sp>
        <p:nvSpPr>
          <p:cNvPr id="305" name="Espace réservé du texte 304"/>
          <p:cNvSpPr>
            <a:spLocks noGrp="1"/>
          </p:cNvSpPr>
          <p:nvPr>
            <p:ph type="body" idx="10"/>
          </p:nvPr>
        </p:nvSpPr>
        <p:spPr>
          <a:xfrm>
            <a:off x="7134953" y="2364153"/>
            <a:ext cx="310546" cy="14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05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400" b="1" spc="-131" dirty="0">
                <a:solidFill>
                  <a:srgbClr val="000000"/>
                </a:solidFill>
                <a:latin typeface="Arial" panose="22635452340000000000" pitchFamily="2"/>
              </a:rPr>
              <a:t>6</a:t>
            </a:r>
            <a:r>
              <a:rPr lang="en-US" sz="1200" b="1" spc="-131" dirty="0">
                <a:solidFill>
                  <a:srgbClr val="000000"/>
                </a:solidFill>
                <a:latin typeface="Arial" panose="22635452340000000000" pitchFamily="2"/>
              </a:rPr>
              <a:t>0% </a:t>
            </a:r>
          </a:p>
        </p:txBody>
      </p:sp>
      <p:sp>
        <p:nvSpPr>
          <p:cNvPr id="306" name="Espace réservé du texte 305"/>
          <p:cNvSpPr>
            <a:spLocks noGrp="1"/>
          </p:cNvSpPr>
          <p:nvPr>
            <p:ph type="body" idx="10"/>
          </p:nvPr>
        </p:nvSpPr>
        <p:spPr>
          <a:xfrm>
            <a:off x="3554446" y="2602066"/>
            <a:ext cx="260598" cy="9965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01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000" b="1" spc="-100" dirty="0">
                <a:solidFill>
                  <a:srgbClr val="000000"/>
                </a:solidFill>
                <a:latin typeface="Arial" panose="22635452340000000000" pitchFamily="2"/>
              </a:rPr>
              <a:t>5000 </a:t>
            </a:r>
          </a:p>
        </p:txBody>
      </p:sp>
      <p:sp>
        <p:nvSpPr>
          <p:cNvPr id="307" name="Espace réservé du texte 306"/>
          <p:cNvSpPr>
            <a:spLocks noGrp="1"/>
          </p:cNvSpPr>
          <p:nvPr>
            <p:ph type="body" idx="10"/>
          </p:nvPr>
        </p:nvSpPr>
        <p:spPr>
          <a:xfrm>
            <a:off x="3549561" y="3000124"/>
            <a:ext cx="265484" cy="9965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01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000" b="1" spc="-92" dirty="0">
                <a:solidFill>
                  <a:srgbClr val="000000"/>
                </a:solidFill>
                <a:latin typeface="Arial" panose="22635452340000000000" pitchFamily="2"/>
              </a:rPr>
              <a:t>4000 </a:t>
            </a:r>
          </a:p>
        </p:txBody>
      </p:sp>
      <p:sp>
        <p:nvSpPr>
          <p:cNvPr id="308" name="Espace réservé du texte 307"/>
          <p:cNvSpPr>
            <a:spLocks noGrp="1"/>
          </p:cNvSpPr>
          <p:nvPr>
            <p:ph type="body" idx="10"/>
          </p:nvPr>
        </p:nvSpPr>
        <p:spPr>
          <a:xfrm>
            <a:off x="3551732" y="3398181"/>
            <a:ext cx="260598" cy="9677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01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000" b="1" spc="-100" dirty="0">
                <a:solidFill>
                  <a:srgbClr val="000000"/>
                </a:solidFill>
                <a:latin typeface="Arial" panose="22635452340000000000" pitchFamily="2"/>
              </a:rPr>
              <a:t>3000 </a:t>
            </a:r>
          </a:p>
        </p:txBody>
      </p:sp>
      <p:sp>
        <p:nvSpPr>
          <p:cNvPr id="309" name="Espace réservé du texte 308"/>
          <p:cNvSpPr>
            <a:spLocks noGrp="1"/>
          </p:cNvSpPr>
          <p:nvPr>
            <p:ph type="body" idx="10"/>
          </p:nvPr>
        </p:nvSpPr>
        <p:spPr>
          <a:xfrm>
            <a:off x="3551733" y="3796239"/>
            <a:ext cx="263312" cy="9965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01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000" b="1" spc="-96" dirty="0">
                <a:solidFill>
                  <a:srgbClr val="000000"/>
                </a:solidFill>
                <a:latin typeface="Arial" panose="22635452340000000000" pitchFamily="2"/>
              </a:rPr>
              <a:t>2000 </a:t>
            </a:r>
          </a:p>
        </p:txBody>
      </p:sp>
      <p:sp>
        <p:nvSpPr>
          <p:cNvPr id="310" name="Espace réservé du texte 309"/>
          <p:cNvSpPr>
            <a:spLocks noGrp="1"/>
          </p:cNvSpPr>
          <p:nvPr>
            <p:ph type="body" idx="10"/>
          </p:nvPr>
        </p:nvSpPr>
        <p:spPr>
          <a:xfrm>
            <a:off x="3557162" y="4194873"/>
            <a:ext cx="257883" cy="9908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01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000" b="1" spc="-114" dirty="0">
                <a:solidFill>
                  <a:srgbClr val="000000"/>
                </a:solidFill>
                <a:latin typeface="Arial" panose="22635452340000000000" pitchFamily="2"/>
              </a:rPr>
              <a:t>1000 </a:t>
            </a:r>
          </a:p>
        </p:txBody>
      </p:sp>
      <p:sp>
        <p:nvSpPr>
          <p:cNvPr id="311" name="Espace réservé du texte 310"/>
          <p:cNvSpPr>
            <a:spLocks noGrp="1"/>
          </p:cNvSpPr>
          <p:nvPr>
            <p:ph type="body" idx="10"/>
          </p:nvPr>
        </p:nvSpPr>
        <p:spPr>
          <a:xfrm>
            <a:off x="3752610" y="4592931"/>
            <a:ext cx="62435" cy="9965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01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panose="22635452340000000000" pitchFamily="2"/>
              </a:rPr>
              <a:t>0 </a:t>
            </a:r>
          </a:p>
        </p:txBody>
      </p:sp>
      <p:sp>
        <p:nvSpPr>
          <p:cNvPr id="312" name="Espace réservé du texte 311"/>
          <p:cNvSpPr>
            <a:spLocks noGrp="1"/>
          </p:cNvSpPr>
          <p:nvPr>
            <p:ph type="body" idx="10"/>
          </p:nvPr>
        </p:nvSpPr>
        <p:spPr>
          <a:xfrm>
            <a:off x="4083786" y="3876887"/>
            <a:ext cx="1268786" cy="22120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578"/>
              </a:lnSpc>
              <a:spcAft>
                <a:spcPts val="18"/>
              </a:spcAft>
              <a:defRPr/>
            </a:lvl1pPr>
          </a:lstStyle>
          <a:p>
            <a:pPr marL="0" marR="0" indent="0" algn="l">
              <a:lnSpc>
                <a:spcPts val="1800"/>
              </a:lnSpc>
              <a:spcAft>
                <a:spcPts val="20"/>
              </a:spcAft>
            </a:pPr>
            <a:r>
              <a:rPr lang="en-US" sz="1400" b="1" spc="118" dirty="0">
                <a:solidFill>
                  <a:srgbClr val="000000"/>
                </a:solidFill>
                <a:latin typeface="Arial" panose="22635452340000000000" pitchFamily="2"/>
              </a:rPr>
              <a:t>6</a:t>
            </a:r>
            <a:r>
              <a:rPr lang="en-US" sz="1200" b="1" spc="118" dirty="0">
                <a:solidFill>
                  <a:srgbClr val="000000"/>
                </a:solidFill>
                <a:latin typeface="Arial" panose="22635452340000000000" pitchFamily="2"/>
              </a:rPr>
              <a:t>2% </a:t>
            </a:r>
            <a:r>
              <a:rPr lang="en-US" sz="1400" b="1" spc="118" dirty="0">
                <a:solidFill>
                  <a:srgbClr val="000000"/>
                </a:solidFill>
                <a:latin typeface="Arial" panose="22635452340000000000" pitchFamily="2"/>
              </a:rPr>
              <a:t>3</a:t>
            </a:r>
            <a:r>
              <a:rPr lang="en-US" sz="1200" b="1" spc="118" dirty="0">
                <a:solidFill>
                  <a:srgbClr val="000000"/>
                </a:solidFill>
                <a:latin typeface="Arial" panose="22635452340000000000" pitchFamily="2"/>
              </a:rPr>
              <a:t>5% </a:t>
            </a:r>
            <a:r>
              <a:rPr lang="en-US" sz="1400" b="1" spc="118" dirty="0">
                <a:solidFill>
                  <a:srgbClr val="000000"/>
                </a:solidFill>
                <a:latin typeface="Arial" panose="22635452340000000000" pitchFamily="2"/>
              </a:rPr>
              <a:t>6</a:t>
            </a:r>
            <a:r>
              <a:rPr lang="en-US" sz="1200" b="1" spc="118" dirty="0">
                <a:solidFill>
                  <a:srgbClr val="000000"/>
                </a:solidFill>
                <a:latin typeface="Arial" panose="22635452340000000000" pitchFamily="2"/>
              </a:rPr>
              <a:t>7% </a:t>
            </a:r>
          </a:p>
        </p:txBody>
      </p:sp>
      <p:sp>
        <p:nvSpPr>
          <p:cNvPr id="313" name="Espace réservé du texte 312"/>
          <p:cNvSpPr>
            <a:spLocks noGrp="1"/>
          </p:cNvSpPr>
          <p:nvPr>
            <p:ph type="body" idx="10"/>
          </p:nvPr>
        </p:nvSpPr>
        <p:spPr>
          <a:xfrm>
            <a:off x="5482871" y="3588857"/>
            <a:ext cx="1276930" cy="14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964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400" b="1" spc="123" dirty="0">
                <a:solidFill>
                  <a:srgbClr val="000000"/>
                </a:solidFill>
                <a:latin typeface="Arial" panose="22635452340000000000" pitchFamily="2"/>
              </a:rPr>
              <a:t>7</a:t>
            </a:r>
            <a:r>
              <a:rPr lang="en-US" sz="1200" b="1" spc="123" dirty="0">
                <a:solidFill>
                  <a:srgbClr val="000000"/>
                </a:solidFill>
                <a:latin typeface="Arial" panose="22635452340000000000" pitchFamily="2"/>
              </a:rPr>
              <a:t>7% </a:t>
            </a:r>
            <a:r>
              <a:rPr lang="en-US" sz="1400" b="1" spc="123" dirty="0">
                <a:solidFill>
                  <a:srgbClr val="000000"/>
                </a:solidFill>
                <a:latin typeface="Arial" panose="22635452340000000000" pitchFamily="2"/>
              </a:rPr>
              <a:t>7</a:t>
            </a:r>
            <a:r>
              <a:rPr lang="en-US" sz="1200" b="1" spc="123" dirty="0">
                <a:solidFill>
                  <a:srgbClr val="000000"/>
                </a:solidFill>
                <a:latin typeface="Arial" panose="22635452340000000000" pitchFamily="2"/>
              </a:rPr>
              <a:t>5% </a:t>
            </a:r>
            <a:r>
              <a:rPr lang="en-US" sz="1400" b="1" spc="123" dirty="0">
                <a:solidFill>
                  <a:srgbClr val="000000"/>
                </a:solidFill>
                <a:latin typeface="Arial" panose="22635452340000000000" pitchFamily="2"/>
              </a:rPr>
              <a:t>5</a:t>
            </a:r>
            <a:r>
              <a:rPr lang="en-US" sz="1200" b="1" spc="123" dirty="0">
                <a:solidFill>
                  <a:srgbClr val="000000"/>
                </a:solidFill>
                <a:latin typeface="Arial" panose="22635452340000000000" pitchFamily="2"/>
              </a:rPr>
              <a:t>7% </a:t>
            </a:r>
          </a:p>
        </p:txBody>
      </p:sp>
      <p:sp>
        <p:nvSpPr>
          <p:cNvPr id="314" name="Espace réservé du texte 313"/>
          <p:cNvSpPr>
            <a:spLocks noGrp="1"/>
          </p:cNvSpPr>
          <p:nvPr>
            <p:ph type="body" idx="10"/>
          </p:nvPr>
        </p:nvSpPr>
        <p:spPr>
          <a:xfrm>
            <a:off x="7599143" y="3110727"/>
            <a:ext cx="315432" cy="1244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87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200" b="1" spc="-83" dirty="0">
                <a:solidFill>
                  <a:srgbClr val="000000"/>
                </a:solidFill>
                <a:latin typeface="Arial" panose="22635452340000000000" pitchFamily="2"/>
              </a:rPr>
              <a:t>total </a:t>
            </a:r>
          </a:p>
        </p:txBody>
      </p:sp>
      <p:sp>
        <p:nvSpPr>
          <p:cNvPr id="315" name="Espace réservé du texte 314"/>
          <p:cNvSpPr>
            <a:spLocks noGrp="1"/>
          </p:cNvSpPr>
          <p:nvPr>
            <p:ph type="body" idx="10"/>
          </p:nvPr>
        </p:nvSpPr>
        <p:spPr>
          <a:xfrm>
            <a:off x="7604029" y="3604986"/>
            <a:ext cx="735103" cy="37674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40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200" b="1" spc="-48" dirty="0">
                <a:solidFill>
                  <a:srgbClr val="000000"/>
                </a:solidFill>
                <a:latin typeface="Arial" panose="22635452340000000000" pitchFamily="2"/>
              </a:rPr>
              <a:t>CONSULT. post-IVG </a:t>
            </a:r>
          </a:p>
        </p:txBody>
      </p:sp>
      <p:sp>
        <p:nvSpPr>
          <p:cNvPr id="316" name="Espace réservé du texte 315"/>
          <p:cNvSpPr>
            <a:spLocks noGrp="1"/>
          </p:cNvSpPr>
          <p:nvPr>
            <p:ph type="body" idx="10"/>
          </p:nvPr>
        </p:nvSpPr>
        <p:spPr>
          <a:xfrm>
            <a:off x="646066" y="6192075"/>
            <a:ext cx="7724555" cy="30588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4729" rIns="0" bIns="0" anchor="t"/>
          <a:lstStyle>
            <a:lvl1pPr marL="120221" marR="0" indent="0" algn="l">
              <a:lnSpc>
                <a:spcPts val="1052"/>
              </a:lnSpc>
              <a:spcAft>
                <a:spcPts val="22"/>
              </a:spcAft>
              <a:defRPr/>
            </a:lvl1pPr>
          </a:lstStyle>
          <a:p>
            <a:pPr marL="137160" marR="0" indent="0" algn="l">
              <a:lnSpc>
                <a:spcPts val="1200"/>
              </a:lnSpc>
              <a:spcAft>
                <a:spcPts val="25"/>
              </a:spcAft>
            </a:pPr>
            <a:r>
              <a:rPr lang="en-US" sz="900" b="1" dirty="0" err="1">
                <a:solidFill>
                  <a:srgbClr val="002295"/>
                </a:solidFill>
                <a:latin typeface="Arial" panose="22635452340000000000" pitchFamily="2"/>
              </a:rPr>
              <a:t>Rencontre</a:t>
            </a:r>
            <a:r>
              <a:rPr lang="en-US" sz="900" b="1" dirty="0">
                <a:solidFill>
                  <a:srgbClr val="002295"/>
                </a:solidFill>
                <a:latin typeface="Arial" panose="22635452340000000000" pitchFamily="2"/>
              </a:rPr>
              <a:t> </a:t>
            </a:r>
            <a:r>
              <a:rPr lang="en-US" sz="900" b="1" dirty="0" err="1">
                <a:solidFill>
                  <a:srgbClr val="002295"/>
                </a:solidFill>
                <a:latin typeface="Arial" panose="22635452340000000000" pitchFamily="2"/>
              </a:rPr>
              <a:t>régionale</a:t>
            </a:r>
            <a:r>
              <a:rPr lang="en-US" sz="900" b="1" dirty="0">
                <a:solidFill>
                  <a:srgbClr val="002295"/>
                </a:solidFill>
                <a:latin typeface="Arial" panose="22635452340000000000" pitchFamily="2"/>
              </a:rPr>
              <a:t> IVG_ARS Centre_25 </a:t>
            </a:r>
            <a:r>
              <a:rPr lang="en-US" sz="900" b="1" dirty="0" err="1">
                <a:solidFill>
                  <a:srgbClr val="002295"/>
                </a:solidFill>
                <a:latin typeface="Arial" panose="22635452340000000000" pitchFamily="2"/>
              </a:rPr>
              <a:t>juin</a:t>
            </a:r>
            <a:r>
              <a:rPr lang="en-US" sz="900" b="1" dirty="0">
                <a:solidFill>
                  <a:srgbClr val="002295"/>
                </a:solidFill>
                <a:latin typeface="Arial" panose="22635452340000000000" pitchFamily="2"/>
              </a:rPr>
              <a:t> 2013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A923-0586-4202-A447-0729E6FB269E}" type="datetime1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0F17-7DCA-4E01-A606-403A96939553}" type="datetime1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77B8-9B85-4F24-BC8E-E74F6CE1C244}" type="datetime1">
              <a:rPr lang="fr-FR" smtClean="0"/>
              <a:pPr/>
              <a:t>13/11/2014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43FE-6D8F-4818-AB30-BB8EE6DD7684}" type="datetime1">
              <a:rPr lang="fr-FR" smtClean="0"/>
              <a:pPr/>
              <a:t>13/11/2014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42CC-D741-4598-BB3F-7DED8CFEFEB2}" type="datetime1">
              <a:rPr lang="fr-FR" smtClean="0"/>
              <a:pPr/>
              <a:t>13/11/2014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E689-2558-4C8F-8EFF-4C2574EA1E57}" type="datetime1">
              <a:rPr lang="fr-FR" smtClean="0"/>
              <a:pPr/>
              <a:t>13/11/2014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57E0-35BC-4E9F-AF15-311B7BF77206}" type="datetime1">
              <a:rPr lang="fr-FR" smtClean="0"/>
              <a:pPr/>
              <a:t>13/11/2014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3DA8-0993-4E9C-BF72-D50A135E9A96}" type="datetime1">
              <a:rPr lang="fr-FR" smtClean="0"/>
              <a:pPr/>
              <a:t>13/11/2014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F4CD-C5FC-4398-92C9-332EF204E891}" type="datetime1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70A6-9EBC-41CE-8762-191594519D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  <p:sldLayoutId id="2147483672" r:id="rId14"/>
    <p:sldLayoutId id="2147483673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kelchambredhotes.fr/images/carte/region-cent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975801"/>
            <a:ext cx="3275856" cy="3881297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 anchor="t">
            <a:normAutofit/>
          </a:bodyPr>
          <a:lstStyle/>
          <a:p>
            <a:r>
              <a:rPr lang="fr-FR" sz="4800" dirty="0" smtClean="0">
                <a:solidFill>
                  <a:srgbClr val="0070C0"/>
                </a:solidFill>
              </a:rPr>
              <a:t>Accès à l’ IVG en région Centre</a:t>
            </a:r>
            <a:endParaRPr lang="fr-FR" sz="4800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5736" y="3212976"/>
            <a:ext cx="4752528" cy="122413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1er colloque Gynécologie et Société</a:t>
            </a:r>
          </a:p>
        </p:txBody>
      </p:sp>
      <p:pic>
        <p:nvPicPr>
          <p:cNvPr id="8" name="Picture 2" descr="M:\Documents Parvine\Collège GCVL\logo CGCV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99062"/>
            <a:ext cx="2076450" cy="1238250"/>
          </a:xfrm>
          <a:prstGeom prst="rect">
            <a:avLst/>
          </a:prstGeom>
          <a:noFill/>
        </p:spPr>
      </p:pic>
      <p:sp>
        <p:nvSpPr>
          <p:cNvPr id="25602" name="AutoShape 2" descr="data:image/jpeg;base64,/9j/4AAQSkZJRgABAQAAAQABAAD/2wCEAAkGBxQSEhQUEhQVFBQXGBUWGBgUFxYXGhgYFRgXFhcVFhgaHCggGB0lHBQUITEhJSkrLi4uFx8zODMsNygtLisBCgoKDg0OGhAQGiwmICQsLjAsLCwwNCwsLC0vMDQsLDQsLywsLCwsLCwsNCwsLCwsLCwsLCwsLCwsLCwsLCwsLP/AABEIAPAA0QMBIgACEQEDEQH/xAAbAAEAAgMBAQAAAAAAAAAAAAAABQYBAwQCB//EADwQAAICAQIEBQIEBAIKAwAAAAECABEDEiEEBTFBBhMiUWEycSOBkaEUQlKxFTMWU2JygsHR4fDxQ5Ki/8QAGgEBAAMBAQEAAAAAAAAAAAAAAAIDBAEFBv/EAC4RAAICAQMEAQIEBwEAAAAAAAABAgMRBBIxEyFBUQUiMhRhkaFCUnGxwdHhJP/aAAwDAQACEQMRAD8A+4xEQBERAEREAREQBERAE8ZcoVSzGgAST7Abkz1K54p8Q48IbFWtmUggGgAdqJ9/iclJJZZZVVKySjFZJnhOYYsv+XkVvsd9vj851z5d4Q4wY+KX03r/AAxvVaiN+nxPqAkKrN6yX6zS/h7NvgzERLDIIiIAiIgCIiAIiIAiIgCIiAIiIAiIgCIiAJgzMp3i7xI+JzhxjSw0nXY6EXVESM5KKyy6iiV09kOS25MoUEk0ACSfYDcyv8w8Y4cbKF/EU3ZQ9PYV3/UT59xfHZMjanYsdu5E5iwurFm6F7kDqQPzmV6hv7UezV8PGPe2X6H00eMeFr6iPjSf0lC55xq58zZFXSG7X37n85wRKp2ymsM3abQVaeW6OcnZyfOuPPidjSq6sT8CfXOHzB1V1NqwBB9wek+N8OwDKWFgGyB3+J9i4NgUUqAFKigOg+BL9Lw0eb81FboyN8TFzM1HiCIiAIiIAiIgCIiAIiIAiIgCIiAIiIAiIgCUvxryF8jjLiUsTsw22CgUQO/eXSYkZxUlhl1F8qZqcT4fx+FimRB6WKsouxTEEflvIfLy/KPLbEoxlFIoEVZOPqOlEK3/ALMuHidFXiciqNNE3vdk7k/v0kXKKdZPT5jFJrPn9D6rox1EYzeVlf8ASJyYuJLmiFXUlUQaAc66vra12G/baz4w8BmTIdLHQ2VnY2DalAACDveoTo51zZeGUMVLEmgBtfvZrbab+W8eufGMidDYo9QR1Bmzr6iNHW6cVB9s4RR0qXb0973LvycOLDxWkamBbUCdgBVURYa6/m6dgKqX3wl4gOFhicgYmJJY9Qa/foJWomC3Vuxp7UselguehhKDhJt59+D7PwvELkUMjBlN0R0NbH9xN0r/AIJ4lW4VFBspqDD2tiR/eT9zXF5WT5S2HTm4+mZiInSsREQBERAEREAREQBERAEREAREQBERAMTXmzBFLMQFG5J7CeONZhjcp9QViv3rb958c594oyjIuLNkYlw386KlIRYNkAk2JXOe3watNputluSSWMnbzzjvOzO+1E7V3HYn9pwTjPNMPTzF619vUU3/AOJWH5T0vMcRsDIgqrs1Vkjv8qw+4MwSUm84Pqq51QioqS7fma+bcqTiFAexXQr1Hv1m7gODXCi40vSL6m+ps/uZz8XzjEis2rVooME3PqbRf2sEX8HvNj8yQOiA6i7FdqtSEL+sHcbKdqlzvvdSpbe1d8Ef/OrHZ23ezsicefmeNdQLrqWgRdVZUftrW/uJjPzTGuN8inWENHT/AFFgoX4Nmvi7lG1+i3rQ79+CW5fx74HD4zRH5g/BEu/hDnzZndMrEufUNgAANtI9/f8AWfMeI5l5ZCurBirN6PX9C6mAqmb2ugL27ya8B88x+fiyMh0PkPDhrBK5XsIQBs6GmUspNEix1Ivp3pr0eb8h0JVyf8X7n2CZnJn5hjQ0zqD7Xv8ApI7hufBshDUuOjRN2SK6/vPQVcmspHzDkl5JyJCcHz9TYcUboUDRuTU5KEoPEkdUk+DMREidEREAREQBERAEREAREQBERAPLifF+ecBjHEMVZvQXVSCVoMRqBHf6RPtJlS8U8pVjWPACzb+YrAEHcbrXSUXRbWUeh8ddGFjUl2Z8v/wbFq1UbtW+o0CrnIKHtrYmvmb+E4BMRYoNOokmq6k2d+vWW7H4WAxlsmUKQCaFUKBIBN/HaVoGZJOa5PoKehNvprg4V5RiCuoWg9lgPltV3167zfn4NX0ElrQ2ps3ZBUn9CZ0RI737L1TDHBH5eS4mLEqbY2dz1tCSN9r8tL+095eWIcTYtwpJa7shi/mXv19W9TtiN8vZxUVrOFycZ5cpLF7ZnUJkqwrAArQWzpG5NA9d5Lcl8Po2MMCAuPOMrDSSz5NPoJyXQUG7UDel3qwefHjLMAu5JofnLln9AGJdIVdNhe7aRqs997m/QVyst/JHjfMzrpp2pfUzniJmfRnyABo7Sy8j5q2Q6HG4BNjbYUKr85WZL8q4zFhGogtkP9PYGtt9u0zamClHjL8FtLafJapiRac+xFq9QHuRt9veRw5+3mE//HvQrfptv9556osfg1OyK8llmZUH53lJuwBd1Q/QnvLHy3jRlQN0PcXdH7/adsonWssRsUnhHZERKSYiIgCIiAIiIAgxEA8sJV+K1hiHPqod7+f+ctMqHN+Nxo7M7rjUki8jKtnuBZ+JVYm1hGrS/cz2r0K2onoQD/eRfiPlxyIMiEehW1KBR2N2KE68HFo7MqMCyaSwHYOLU/mN5u4XihZ0sG0kqwBBo0CVauhojY+8ocJLtJM9CE9klOHJQp7xYWb6VLe+kE196lw4jk/Dv/IcZrqhve+tHvOjguGx4P8AKUhqosx3O99JSq+/J6MvkFt+mLyVzguRF0V2yogbcA6jYsjt03BH5SWz4cB9IwoVHQ+pSe1mj8ST5jRxK2kBrIsA0ACTR7bkkyKnuaPR0uG5rOfZ8zrvkdRKzG7GPRuxZwl+WiY72tR6ulfV17TTET0oVwgvpWDy52Tm8yeTg5vxzYfJ0gHzM2PEbvYPdkfO0j+b+KMeFsuOm1IrnVpDLrXCc+itSknQL7DtYk1xHDJkGnIiut3TqGF+9ETx/AYv9Vj+jy/oX6P9X0+n/Z6TklLwzicfKIZ/FmMf/FmY+ZkxAIoYs2JNblQGJIoTp4Lm7vl4pDjpMBXS1gXeJclNvYJ1Gtth13khk4HEylWx42UnUVKKQW/qIIon5ns8KmrXoTVp0atIvT/RdXp+Okjtn7O7o+it5fEeTHwmHOVDNm8rIfSwREzOo0DSDqZQ/ci6J9ljLz3MuLOzHGMmFBn0KpKviJehr1m9SodwFKn+odZ/huX40x+UFBxg2Fb1haOpQoPQKaodqFdp54rlmJ1ZSgCuwZwvp8wjf8Sh6we4PXoZzZL2S3R9HUjWAfcA/rvO/lXGHE4I6HYgmhRrf7icQmzBgZ2CqLJ/9WZOxJxxIjFtPsXtGBAI3B9p6mrhsWhVUfygD9BU2zxDeIiIAiIgCIiAIicnHcauMb9TdD3/AOnWGdSbeEaOeN+HV9SPzqUrn/LMmY4GxEA4nZ/UxSwcb46DBWo+v2k9xfFnIbNAdh7X895plEdRKuzfDx/nsejVTivbIpY8JcQiMuLOqEpiX0a8f0YHxavTZGl3VwO+mjVzvw8l4kZVY8QWUZjkNs1FNOIaPLrraP8AzBV1k00splO8e+LMvAthGPGr6wxJe62NaRXfebtPqNVqrOnDGXnwiM66647nnBcAJmauFy6kViCpYAkHtYBr8ptnlSTi2mak+x7ynThaz9VBR8qQSfjvIqS6KrqMbWPUNJAG3Y3fYzg4jg3TcqQPf/uJ7fx9kOntz3PC10J9TLXYo/innXGYeKxY8GO8baN9JbUS1EFv5aFfrLgIkTzzgDlfA2gZExu7PjaqYNjZQab0mmIO89dyjNJYxjz7MXJKZcqqLYhRtuSAN6A3PyQPzmEyqSwBBK0GAIJWwCAR2sEGVH/AeKOHyiw0AYiqBloEcU2Ur0/lxaAK22qdmDhOMRc+6lna1oKoF5GJdSCCzaNGzBenU9+uqOO0kNqLLEq+HhuYXbON1ANaGAP8OBqVdt/PBPUSd5UmQYkGYg5N9VEnuSOvxUhOCiuU/wChxxOuIiVnMiWnw3p8vZaINMf6u4I/IyF4Xk+TJRrSCAbbpv0ln5dwQxIFBJ7kn3PWYdXZFx2pmmmLTyzqmYieeaRERAEREAxMM4Asmh8yN57xhRQFJDN3FbAVf95FnmrMhRwGBFX0P3MpndGLwymd8YPDJ7ieORPqPa9gTtIjiuaIzWE1drJrbfptt1kHxHEJjF5GVB7sQo+1k/tNoP8A5/aZ53zaylhGSWrn/D2O3+JxnqhX/da/2ImcmMUrLZDX1Hsem04p14uOKppUUbNN8E2dveQjZn7jRp/kbIv63lHg+x2mGUHrvW+/95wc35k3ncEKyaTldczIrZLQYcmjUFUkDXo3+JBcz57xQbOqcOxVDSMFyWQDw9PY+oMMuXYAFfKN/FsYvmLPZq1cLYZRbYkDwvM+LbDkynAhKniAuPU6O3lNkGOgyEHXSdxQ3BOqhHf4nxr/AMK9DEvnOuUDDkYFDiLYy6atSDUdNAtvRvqs5sZc7UW+bcHqDp/UpoXW43H9hKzl4jiP4nTkDInkqVGHVkQ5DkcOGc4x0QYzuBVmrMg+Uc843Hw2JDw7PkUYVL5Fy9G4fzfWPqLa/QWva707VLK04tSRCyUZJxaLvj5c5vV6AOpbptW233nv/CzsdaV72evtVX7frIHPzjin4fjchTS+EZhgFOzMUxhlam6izQrqR2qjy8VmzonBfw2t8RfhyzqwynIuQscmtmNhao6htv1Fb7nr7W+2DAtFXjvks45ffTJj+24/uJqz8EyAMaIurUg0etSq5+Nzfw3EZWfN5uHjUXBqVkL48mbFj0BNIGVSjZa2P031Fy0PzsG1GFfLsGrOrb5G17mWU6u1v6sYK7dNWvtzk0ROi8DDUMmgb2rC2G+1AdZsfl7EBsdupFggV77EdjN8b4N8mKVU14OOJllINHY+xiXIrwT3h7mJJGJt9vSf90fT09rlhEpfKXK5VYKWrY1e2oVZofeXUTytVBRn2NlLzERETMWiIiAIiYMAgPEOcFgm225P37f+fEiLnTzHNryMQbHQfYCQHOOLy48mBcZxgZnOP1ozFSEfIW2yLeyVX53MGx3WuK/P9u55Nr32MjvGvhQ8f5RGTy2x6huuoEPpvuKPpEnOU8F5GHHi1FtChdR6mu8hf9NcGktoy9NQFLZQ4smZWHq7rhcUd76gTafFeMKznHlCK6ozELpBZFyWTdAU43PfbuJvsq186Y0Sj9MeF2OONjWGWCIieQVG3hcul1Psd/sdj+xM38Tj0sR17g9djOOd3E16K6aFr95bW+zR7HxE3vcDTERJHvCIidAmvDhVBpRQq2TSgAWxJY0B1JJM2RAPGgalehqSyrEAlSy6TpJ+mwSNvmavEOPUEy2t0Eb3LDe/yE7OGUFt9xRNe9AmRvMeZplxKoXS2otQ3rt9Xfauk1adSznwZNS48eSKqBsbGx9x1+4MRNxkJnDxAzp6qGVABqLAaxfe+4m3L5NsmoIVK+oksGsC+g2IP9pATMkpySwmVuqLeS8eH+OxsDjSzpAtiANW9XQk1KX4P4cnMX3pVI+5bYD+5/SXSZp8jGOBERIgREQBInn3FlVCjbVe/wALX/WSpnzPjvGqtTcSownVxOMDG7ZlA4bIMWTIzeWmkaiO3Sj7gV252PBVc3seCWE8tjBIJAJU2CQCQaIsHsaJF/Mr7+Ksa8Q2M/5Sqo1BWJOY5zg0ADqNQrp1nZwniPh8r5MaOS+P6lCsSPUUOyg9GUgzz9kl3PMdc13wdx4HEVKnFjKs2tl0LTN/Uwqi3yd5n+Cxbfh49mDj0Ls4AAcbfUAAL+JB8x8YYUx8Q2L8XJgFsgJX+c4z6qNAMD29ve5IcTzgLkwYwjXlyHGdQZNFY8mS9xT/AOXWx79ZLNvtjZMk4kLx/ifBj8xdVvjsEMHAJTytahgpsgZ8d0P5vvXnP4s4VK15CoLvjBZWHqxv5b9RuAxAJF9f0hsl6OdKb8E3JTJgLBWSiukDr0rrd9JWc/MH/ifIRVOnD57k9WDM+NMab0DqQksdgKFG7EcfEjlAy4ELnOeH0ecwJe19SA4dRAUljrCEBD1FGTgmvBq0ls6JbksluyoVNHrPM5eS8xbiDxOF1By8MyU6bK+PKupNiSVYDY7kbWOtCTPDqoHmEgnsN6HuZcq2+D6GrURnBSOUxc6TmRa0gMe5YH8pleKUt6kWu5F/r1lioZPqv0c02nhXq9JqenxIBq8wBQQPUCOvQftIXjePYZ3fG5FmgV2tQNI++07Chy5K7NRj7SdGBkRySEJXbVR777X3Epr5lXSGZVLHSoJA1H2X3PwJuZiSSdyepJ6/cyL43gGbPjyroIGPJiYPfR2RtWwOqtH0muvWa4Q2LCMk5uTyzu4biFyLqQhlJYAj3UlT+hBH5TbUqeHw3xCY2Rc4VSysQrutnzsuRgGo6LV8e4Bsp03uSnLuWZF845MhcuqKoLswWsSo1+kCyyk2B+Qk02QJDFxmNhaupBYoDexYEgqp7mwel9DMZOPxL1yLs4xncGnOwVq+k3tvXWQvD8qyNg4JSiq/DPj1az18pSh8sqD6W69ugv45X8P5MeHiUXS7ZlOJNAoAO+VtT39KgZbKjV0NE3QZYPqPhTmSJ+Ew0ljeq9if6T7S3T5VjWgB7AD9BPo/Jc4fBjIN+lQfe1FG/wAxK5rycaO6IiQIiIiADKpzHwRwrKdOJarLanU2o5SDk3LdWKgn3O/vLXMVIySawclFNYZ87y8gwK5ZsKh9QY9fqD+aCADQOv1dtyT3m7h+CTGWKLp1EkgE6bY2zaL0gk7kgC/eW7ieUo5JNhj3BlczKAxAugSN/jaYLYShyzzLq5Q5fY4DyvDpddA0ZNWtNyrazbHRekEnckC73nrPy/G4QMt6CSh1NamiLDXquiR16GdUyVIqwd+nz9pTllO6RHZOScOxYtiRi+zE2b+i7PufLx2ep0i7qe/8Kw+msYGkuylSVIOU6slMDdMdyOhnbEbn7Obn7OLiOWI+XzT1KHE42K5MZs6HBBsAsxFe57Gp6xcsxKVIxi1ZmB3JDONLPZJtiABqO9bXUkOH4cuaG1CyTtQnnjc+DD5au7l8hKroWwWClqAqyAFJ/KXV1WWdorJdXVbNZjwa/D3LVx5cmSyWdteR2IuqKIBQACqDQodrNkzofqe+/X3nHg5/hZc6If8AIZhlLaQW0qr6wCbCeqgWr6TOZOfYdePGzqr5VLqCy7gHSKYEg2TtXXeuk9OnS2wXdPJ7Ojh04fU+7JSB1E5l47EQpGTGQ50oQ6056aVN+o/Agcfi/wBbjv8A316kla6+6sPuD7Sarn6ZtyvZ2c44bJkUDEA2NTWlTZvrqawPftIluT5lRnZSoXqD1r4nUOOxG/xMZohT612Y7hTv1PtN/L+ZY/MXTlx7kCg6mwV17AdfSNX236Tu2a8Gd1r2QLKR12mJIc7wOMhZ69e4K9CPj9pHyS4KhE5OYcyxYADlcICaF951KwIBG4Mm4SUVJrszmVwZiIkToly8G5LwstfSx/OwDKbJvwvzI48gx0CrkfFH3+du0hNZRxl3iIlJAREQBERAPJEgG5E29MvXYb9PkywGJCcIz5ITrjP7iEwch29bb/7P/eduPlaBNJtxdjVvWwFD2G07onI1RjwiMaYR4RSdNbHr0P5bRJbnPLgt5FO17j797kTPPsg4PDPMtg4Swzr4UVjyGjvpX/mf/PmR3MOXjKcbamVsTF0K1sSrIbBBB2YyTyjTjxr3Nufudh+wmienps1xTXP+z39HXtpSZAN4Vx68mQZMyu/nbqwBU5lxKSp02CPJWj8mYXwniCKmvIQFzoSStsnEvryKdu57jf5lgia/xV38xo6UPRXsnhLGcQxeZlC6xkbSVGthoov6aY/hrv8AeeB4Nwh9WrIQHVwp0FRoy5M2nddwWyvd+8skrPj7geJzcOF4UtqDAsqnSWWugNit6+8vovtsmoOeE/LIThGKyo5PY8H4RdPlB1Kym19GnLkzULWj6sr/AFXsfibeW+FsWHJjyK+QnGqqurRVLi8nelG9Em+va62mzwfwufFwmNOJN5BquzqIGo6QT3oVJm5C7UWxlKG/K9+/H9jsa4NJ4waueK2jEoRioGvVuRbdviQksPM+M8rF5YNu/wBW96R1A+LlE8Q5sqnD5WqicgfTq6DGxWyqMR6q7b9JDT1OySiuxmm8ZZjxL4dXjAlucZQnfTqtT1FWK6Df4krwnDjGiY1+lFVRfsooX+kgRzbih6fJLEYtVlSCzDFr1GjpF5PRoBu977T2vOeJYtpwWAMzC1yKW8soEUX3a2H5XvVH0J0ah1qttbVx3K1KOclhiVvhueZ3KgYlYa3RmCuB6GQVW5Q0zHe+lV3Eryni8mQP5iaNLkAUQCOoIJPq2I3pd727zNbpLK1mWP1JKaZ3yQ8P4y3EY67G/wAgN5HyU8NK54hdHbdt/wCXv/cTK+DrL9ERM5AREQBERAEREAREQDXmTUCD0II/WVrNy5cZCvkI/wCA1+ty0yG8QN9A+Sf0r/rISrjPk50YWySkiN4vIGa1uqAF/A/aaYnLzTjRgw5MzAsuNGyELVlUBY1ZAugZaekkorB1RIzFz7ASFbIuN9Acq5AKgp5nqP03ottj0BPacXL/ABZgyHKHZcWnLkxpqY/iLjTG7ZKKjSAMtkHoAT0gbkWCJF8Xz7CnDvxCnzEQ6aTqXLKoSj9JJZevQMD0mnjPEK4CEzqVcYnyuEIyBRjQu+2zlaBAcqATt1gOSRNRINfEKkYH0fh5cnkk6hrx5W+hXQA7Gt97FrtRJE5ATT4NPiHTpxkj8UiyQD9NbX7mQksr4hmQoVBZVbQbN3d11lbdSDR2I2qWQfYyTWGYgj3iJMieMOJUAVAFUdAoAAvfYD5M2vjINEEH2Ir5k/yHw/rKvkrRQYAEHVfZvaWkcEgfXpGuq1d66f2kJWdyOcFV5F4fOT1ZgQvZdwW+T7CWTgeV48LM2NaJ6733uh7TtmZU5NnMiIicOCIiAIiIAiIgCIiAJwc04Hzao0R79N6vt8TviDqbTyioZsRQkMKInLx/CLmxvie9DqyNRolWFEWOlixLpk4dTuVUn5Ala4/CEyMo6dR+YBkjXXZu7MrzeGOHY2ysxIAOpmNgYW4ej7/huw/eOH8LcMhb0s2sZVbW7NqGZcaZAb9xhxj8pNRBZtXoiMvh3CeGfhltEaja0CGUqVbpRIKKd7ut57z8lTMFPEfisFYGtSoS6eXkZU1HTakir7mSkQd2ohP9HEHlBSRjTL/EMNy+TMK0Mzk9BXSt6XegQZuLiAklwbOGW3UfI/vIHmGTVldvdmP7ye4a9a6RZu/03/5SH5xiAzuF3Grtvud62+SZOJRdycUSzcr8MBkDZSykn6RQoezWO/xJP/Rrh/6W/wDsZ1zRRkz4Vy6uHUAVpLLt373/APqTE14MKooVRQAoATZKnyQERE4BERAEREAREQBERAEREAREQBIznWAsthbI6mtwPiScwYOxeHkq2LhHY0FPc7ih9txPGHAzNpAs9Pt9zLZU8jGASQACeprr953Jf+IZD5eS0CVYmhsKFkgbb37zmTlT2ljY9f8AZo95ZIjJDrSOLLyzGxsjf4NftPB5Rj9j+pkhE4Q3S9kXh5MFa9RIoiqHcEbnv1nGnhTECCHybV/T2r4+JYIncsOTfIiInCIiIgCIiAIiIAiI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Z:\DOSSIERS URPS\logo URPS M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159498" cy="958568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627784" y="5805264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Sénat – 14 Novembre 2014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l’enquête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 centres sur 21 : les 2 techniques d’ IVG</a:t>
            </a:r>
          </a:p>
          <a:p>
            <a:r>
              <a:rPr lang="fr-FR" dirty="0" smtClean="0"/>
              <a:t>9 centres : les 2 anesthésies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Accueil , communication </a:t>
            </a:r>
            <a:r>
              <a:rPr lang="fr-FR" dirty="0" smtClean="0"/>
              <a:t>: insuffisant ++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Accès direct majoritaire</a:t>
            </a:r>
            <a:r>
              <a:rPr lang="fr-FR" dirty="0" smtClean="0"/>
              <a:t>, réorientation : 3%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Délai moyen 1</a:t>
            </a:r>
            <a:r>
              <a:rPr lang="fr-FR" b="1" baseline="30000" dirty="0" smtClean="0">
                <a:solidFill>
                  <a:srgbClr val="0070C0"/>
                </a:solidFill>
              </a:rPr>
              <a:t>er</a:t>
            </a:r>
            <a:r>
              <a:rPr lang="fr-FR" b="1" dirty="0" smtClean="0">
                <a:solidFill>
                  <a:srgbClr val="0070C0"/>
                </a:solidFill>
              </a:rPr>
              <a:t> RV </a:t>
            </a:r>
            <a:r>
              <a:rPr lang="fr-FR" dirty="0" smtClean="0"/>
              <a:t>: respect du délai de 5 jours pour 10 centres /21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21 conventions seulement </a:t>
            </a:r>
            <a:r>
              <a:rPr lang="fr-FR" dirty="0" smtClean="0"/>
              <a:t>( 16 avec libéraux)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2852936"/>
            <a:ext cx="4320480" cy="2811751"/>
          </a:xfrm>
          <a:prstGeom prst="rect">
            <a:avLst/>
          </a:prstGeom>
        </p:spPr>
      </p:pic>
      <p:pic>
        <p:nvPicPr>
          <p:cNvPr id="344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066" y="5906348"/>
            <a:ext cx="7833681" cy="243098"/>
          </a:xfrm>
          <a:prstGeom prst="rect">
            <a:avLst/>
          </a:prstGeom>
        </p:spPr>
      </p:pic>
      <p:sp>
        <p:nvSpPr>
          <p:cNvPr id="334" name="Espace réservé du texte 333"/>
          <p:cNvSpPr>
            <a:spLocks noGrp="1"/>
          </p:cNvSpPr>
          <p:nvPr>
            <p:ph type="body" idx="10"/>
          </p:nvPr>
        </p:nvSpPr>
        <p:spPr>
          <a:xfrm>
            <a:off x="919694" y="506933"/>
            <a:ext cx="7223990" cy="834136"/>
          </a:xfrm>
          <a:prstGeom prst="rect">
            <a:avLst/>
          </a:prstGeom>
          <a:solidFill>
            <a:srgbClr val="D6D6F5"/>
          </a:solidFill>
          <a:ln w="0" cmpd="sng">
            <a:noFill/>
            <a:prstDash val="solid"/>
          </a:ln>
        </p:spPr>
        <p:txBody>
          <a:bodyPr vert="horz" lIns="0" tIns="235989" rIns="0" bIns="0" anchor="t"/>
          <a:lstStyle/>
          <a:p>
            <a:pPr>
              <a:buNone/>
            </a:pPr>
            <a:r>
              <a:rPr lang="fr-FR" sz="2500" b="1" dirty="0" smtClean="0">
                <a:solidFill>
                  <a:srgbClr val="00B04F"/>
                </a:solidFill>
                <a:latin typeface="Arial" panose="22635452340000000000" pitchFamily="2"/>
              </a:rPr>
              <a:t>Contraception : Information et prescription </a:t>
            </a:r>
            <a:endParaRPr lang="fr-FR" sz="2500" b="1" dirty="0">
              <a:solidFill>
                <a:srgbClr val="00B04F"/>
              </a:solidFill>
              <a:latin typeface="Arial" panose="22635452340000000000" pitchFamily="2"/>
            </a:endParaRPr>
          </a:p>
        </p:txBody>
      </p:sp>
      <p:sp>
        <p:nvSpPr>
          <p:cNvPr id="335" name="Espace réservé du texte 334"/>
          <p:cNvSpPr>
            <a:spLocks noGrp="1"/>
          </p:cNvSpPr>
          <p:nvPr>
            <p:ph type="body" idx="10"/>
          </p:nvPr>
        </p:nvSpPr>
        <p:spPr>
          <a:xfrm>
            <a:off x="631272" y="1556792"/>
            <a:ext cx="7881457" cy="130247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3873" rIns="0" bIns="0" anchor="t"/>
          <a:lstStyle/>
          <a:p>
            <a:pPr marL="320589" algn="just">
              <a:lnSpc>
                <a:spcPts val="2016"/>
              </a:lnSpc>
              <a:spcAft>
                <a:spcPts val="0"/>
              </a:spcAft>
              <a:buNone/>
            </a:pPr>
            <a:r>
              <a:rPr lang="fr-FR" sz="1800" spc="4" dirty="0" smtClean="0">
                <a:latin typeface="Arial" panose="22635452340000000000" pitchFamily="2"/>
              </a:rPr>
              <a:t>L’</a:t>
            </a:r>
            <a:r>
              <a:rPr lang="fr-FR" sz="1800" spc="-22" dirty="0" smtClean="0">
                <a:latin typeface="Arial" panose="22635452340000000000" pitchFamily="2"/>
              </a:rPr>
              <a:t>information sur la contraception</a:t>
            </a:r>
            <a:r>
              <a:rPr lang="fr-FR" sz="1800" spc="-22" dirty="0" smtClean="0">
                <a:solidFill>
                  <a:srgbClr val="0070C0"/>
                </a:solidFill>
                <a:latin typeface="Arial" panose="22635452340000000000" pitchFamily="2"/>
              </a:rPr>
              <a:t> </a:t>
            </a:r>
            <a:r>
              <a:rPr lang="fr-FR" sz="1800" b="1" spc="-22" dirty="0" smtClean="0">
                <a:solidFill>
                  <a:srgbClr val="0070C0"/>
                </a:solidFill>
                <a:latin typeface="Arial" panose="22635452340000000000" pitchFamily="2"/>
              </a:rPr>
              <a:t>: </a:t>
            </a:r>
          </a:p>
          <a:p>
            <a:pPr marL="320589" algn="just">
              <a:lnSpc>
                <a:spcPts val="2016"/>
              </a:lnSpc>
              <a:spcAft>
                <a:spcPts val="0"/>
              </a:spcAft>
              <a:buNone/>
            </a:pPr>
            <a:r>
              <a:rPr lang="fr-FR" sz="1800" b="1" spc="-22" dirty="0" smtClean="0">
                <a:solidFill>
                  <a:srgbClr val="0070C0"/>
                </a:solidFill>
                <a:latin typeface="Arial" panose="22635452340000000000" pitchFamily="2"/>
              </a:rPr>
              <a:t>	</a:t>
            </a:r>
            <a:r>
              <a:rPr lang="fr-FR" sz="1800" b="1" dirty="0" smtClean="0">
                <a:solidFill>
                  <a:srgbClr val="0070C0"/>
                </a:solidFill>
                <a:latin typeface="Arial" panose="22635452340000000000" pitchFamily="2"/>
              </a:rPr>
              <a:t>lors de la consultation pré-IVG </a:t>
            </a:r>
            <a:r>
              <a:rPr lang="fr-FR" sz="1800" dirty="0" smtClean="0">
                <a:solidFill>
                  <a:srgbClr val="21218B"/>
                </a:solidFill>
                <a:latin typeface="Arial" panose="22635452340000000000" pitchFamily="2"/>
              </a:rPr>
              <a:t>(19 sur 21) </a:t>
            </a:r>
            <a:endParaRPr lang="fr-FR" sz="1800" dirty="0">
              <a:solidFill>
                <a:srgbClr val="21218B"/>
              </a:solidFill>
              <a:latin typeface="Arial" panose="22635452340000000000" pitchFamily="2"/>
            </a:endParaRPr>
          </a:p>
        </p:txBody>
      </p:sp>
      <p:sp>
        <p:nvSpPr>
          <p:cNvPr id="338" name="Espace réservé du texte 337"/>
          <p:cNvSpPr>
            <a:spLocks noGrp="1"/>
          </p:cNvSpPr>
          <p:nvPr>
            <p:ph type="body" idx="10"/>
          </p:nvPr>
        </p:nvSpPr>
        <p:spPr>
          <a:xfrm>
            <a:off x="3062725" y="2952312"/>
            <a:ext cx="2845946" cy="42455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96" rIns="0" bIns="0" anchor="t">
            <a:normAutofit/>
          </a:bodyPr>
          <a:lstStyle/>
          <a:p>
            <a:pPr marL="761398" indent="-761398" algn="l">
              <a:lnSpc>
                <a:spcPts val="1490"/>
              </a:lnSpc>
              <a:spcAft>
                <a:spcPts val="0"/>
              </a:spcAft>
              <a:buNone/>
            </a:pPr>
            <a:r>
              <a:rPr lang="fr-FR" sz="1400" b="1" smtClean="0">
                <a:solidFill>
                  <a:srgbClr val="000000"/>
                </a:solidFill>
                <a:latin typeface="Arial" panose="22635452340000000000" pitchFamily="2"/>
              </a:rPr>
              <a:t>Prescription d'une contraception à chaque patiente </a:t>
            </a:r>
            <a:endParaRPr lang="fr-FR" sz="1400" b="1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39" name="Espace réservé du texte 338"/>
          <p:cNvSpPr>
            <a:spLocks noGrp="1"/>
          </p:cNvSpPr>
          <p:nvPr>
            <p:ph type="body" idx="10"/>
          </p:nvPr>
        </p:nvSpPr>
        <p:spPr>
          <a:xfrm>
            <a:off x="3198454" y="3429000"/>
            <a:ext cx="45719" cy="45537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13" rIns="0" bIns="0" anchor="t">
            <a:normAutofit/>
          </a:bodyPr>
          <a:lstStyle/>
          <a:p>
            <a:pPr algn="l">
              <a:lnSpc>
                <a:spcPts val="1139"/>
              </a:lnSpc>
              <a:spcAft>
                <a:spcPts val="0"/>
              </a:spcAft>
              <a:buNone/>
            </a:pPr>
            <a:r>
              <a:rPr lang="fr-FR" sz="1100" smtClean="0">
                <a:solidFill>
                  <a:srgbClr val="000000"/>
                </a:solidFill>
                <a:latin typeface="Arial" panose="22635452340000000000" pitchFamily="2"/>
              </a:rPr>
              <a:t>4 </a:t>
            </a:r>
            <a:endParaRPr lang="fr-FR" sz="110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40" name="Espace réservé du texte 339"/>
          <p:cNvSpPr>
            <a:spLocks noGrp="1"/>
          </p:cNvSpPr>
          <p:nvPr>
            <p:ph type="body" idx="10"/>
          </p:nvPr>
        </p:nvSpPr>
        <p:spPr>
          <a:xfrm>
            <a:off x="4801130" y="5156895"/>
            <a:ext cx="130299" cy="160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13" rIns="0" bIns="0" anchor="t">
            <a:normAutofit/>
          </a:bodyPr>
          <a:lstStyle/>
          <a:p>
            <a:pPr algn="l">
              <a:lnSpc>
                <a:spcPts val="1139"/>
              </a:lnSpc>
              <a:spcAft>
                <a:spcPts val="0"/>
              </a:spcAft>
              <a:buNone/>
            </a:pPr>
            <a:r>
              <a:rPr lang="fr-FR" sz="1100" spc="-223" smtClean="0">
                <a:solidFill>
                  <a:srgbClr val="000000"/>
                </a:solidFill>
                <a:latin typeface="Arial" panose="22635452340000000000" pitchFamily="2"/>
              </a:rPr>
              <a:t>17 </a:t>
            </a:r>
            <a:endParaRPr lang="fr-FR" sz="1100" spc="-223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41" name="Espace réservé du texte 340"/>
          <p:cNvSpPr>
            <a:spLocks noGrp="1"/>
          </p:cNvSpPr>
          <p:nvPr>
            <p:ph type="body" idx="10"/>
          </p:nvPr>
        </p:nvSpPr>
        <p:spPr>
          <a:xfrm>
            <a:off x="5292080" y="4341193"/>
            <a:ext cx="1224135" cy="38135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1402"/>
              </a:lnSpc>
              <a:spcAft>
                <a:spcPts val="0"/>
              </a:spcAft>
              <a:buNone/>
            </a:pPr>
            <a:r>
              <a:rPr lang="fr-FR" sz="1100" spc="-4" dirty="0" smtClean="0">
                <a:solidFill>
                  <a:srgbClr val="000000"/>
                </a:solidFill>
                <a:latin typeface="Arial" panose="22635452340000000000" pitchFamily="2"/>
              </a:rPr>
              <a:t>Systématiquement Le plus souvent </a:t>
            </a:r>
            <a:endParaRPr lang="fr-FR" sz="1100" spc="-4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42" name="Espace réservé du texte 341"/>
          <p:cNvSpPr>
            <a:spLocks noGrp="1"/>
          </p:cNvSpPr>
          <p:nvPr>
            <p:ph type="body" idx="10"/>
          </p:nvPr>
        </p:nvSpPr>
        <p:spPr>
          <a:xfrm>
            <a:off x="9468544" y="3212976"/>
            <a:ext cx="2649955" cy="2040406"/>
          </a:xfrm>
          <a:prstGeom prst="rect">
            <a:avLst/>
          </a:prstGeom>
          <a:solidFill>
            <a:srgbClr val="DDF3EA"/>
          </a:solidFill>
          <a:ln w="0" cmpd="sng">
            <a:noFill/>
            <a:prstDash val="solid"/>
          </a:ln>
        </p:spPr>
        <p:txBody>
          <a:bodyPr vert="horz" lIns="0" tIns="42856" rIns="0" bIns="0" anchor="t">
            <a:normAutofit/>
          </a:bodyPr>
          <a:lstStyle/>
          <a:p>
            <a:pPr marL="80147" algn="just">
              <a:lnSpc>
                <a:spcPts val="2016"/>
              </a:lnSpc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002295"/>
                </a:solidFill>
                <a:latin typeface="Arial" panose="22635452340000000000" pitchFamily="2"/>
              </a:rPr>
              <a:t>81 % des établissements </a:t>
            </a:r>
          </a:p>
          <a:p>
            <a:pPr marL="80147" algn="just">
              <a:lnSpc>
                <a:spcPts val="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002295"/>
                </a:solidFill>
                <a:latin typeface="Arial" panose="22635452340000000000" pitchFamily="2"/>
              </a:rPr>
              <a:t>font systématiquement </a:t>
            </a:r>
          </a:p>
          <a:p>
            <a:pPr marL="80147" algn="just">
              <a:lnSpc>
                <a:spcPts val="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spc="-4" dirty="0" smtClean="0">
                <a:solidFill>
                  <a:srgbClr val="002295"/>
                </a:solidFill>
                <a:latin typeface="Arial" panose="22635452340000000000" pitchFamily="2"/>
              </a:rPr>
              <a:t>une prescription de </a:t>
            </a:r>
          </a:p>
          <a:p>
            <a:pPr marL="80147" algn="just">
              <a:lnSpc>
                <a:spcPts val="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002295"/>
                </a:solidFill>
                <a:latin typeface="Arial" panose="22635452340000000000" pitchFamily="2"/>
              </a:rPr>
              <a:t>contraception, qui est </a:t>
            </a:r>
          </a:p>
          <a:p>
            <a:pPr marL="80147" algn="just">
              <a:lnSpc>
                <a:spcPts val="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spc="-4" dirty="0" smtClean="0">
                <a:solidFill>
                  <a:srgbClr val="002295"/>
                </a:solidFill>
                <a:latin typeface="Arial" panose="22635452340000000000" pitchFamily="2"/>
              </a:rPr>
              <a:t>majoritairement faite lors </a:t>
            </a:r>
          </a:p>
          <a:p>
            <a:pPr marL="80147" algn="just">
              <a:lnSpc>
                <a:spcPts val="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rgbClr val="002295"/>
                </a:solidFill>
                <a:latin typeface="Arial" panose="22635452340000000000" pitchFamily="2"/>
              </a:rPr>
              <a:t>de la sortie de la femme </a:t>
            </a:r>
          </a:p>
          <a:p>
            <a:pPr marL="80147" algn="just">
              <a:lnSpc>
                <a:spcPts val="2016"/>
              </a:lnSpc>
              <a:spcBef>
                <a:spcPts val="0"/>
              </a:spcBef>
              <a:spcAft>
                <a:spcPts val="460"/>
              </a:spcAft>
              <a:buNone/>
            </a:pPr>
            <a:r>
              <a:rPr lang="fr-FR" sz="1800" spc="-13" dirty="0" smtClean="0">
                <a:solidFill>
                  <a:srgbClr val="002295"/>
                </a:solidFill>
                <a:latin typeface="Arial" panose="22635452340000000000" pitchFamily="2"/>
              </a:rPr>
              <a:t>(19 sur 21) </a:t>
            </a:r>
            <a:endParaRPr lang="fr-FR" sz="1800" spc="-13" dirty="0">
              <a:solidFill>
                <a:srgbClr val="002295"/>
              </a:solidFill>
              <a:latin typeface="Arial" panose="22635452340000000000" pitchFamily="2"/>
            </a:endParaRPr>
          </a:p>
        </p:txBody>
      </p:sp>
      <p:sp>
        <p:nvSpPr>
          <p:cNvPr id="346" name="Espace réservé du texte 345"/>
          <p:cNvSpPr>
            <a:spLocks noGrp="1"/>
          </p:cNvSpPr>
          <p:nvPr>
            <p:ph type="body" idx="10"/>
          </p:nvPr>
        </p:nvSpPr>
        <p:spPr>
          <a:xfrm>
            <a:off x="584717" y="6193802"/>
            <a:ext cx="7785905" cy="304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3059" rIns="0" bIns="0" anchor="t"/>
          <a:lstStyle/>
          <a:p>
            <a:pPr marL="160294" algn="l">
              <a:lnSpc>
                <a:spcPts val="1052"/>
              </a:lnSpc>
              <a:spcAft>
                <a:spcPts val="22"/>
              </a:spcAft>
              <a:buNone/>
            </a:pPr>
            <a:r>
              <a:rPr lang="fr-FR" sz="900" b="1" dirty="0" smtClean="0">
                <a:solidFill>
                  <a:srgbClr val="002295"/>
                </a:solidFill>
                <a:latin typeface="Arial" panose="22635452340000000000" pitchFamily="2"/>
              </a:rPr>
              <a:t>Rencontre régionale IVG_ARS Centre_25 juin 2013 </a:t>
            </a:r>
            <a:endParaRPr lang="fr-FR" sz="900" b="1" dirty="0">
              <a:solidFill>
                <a:srgbClr val="002295"/>
              </a:solidFill>
              <a:latin typeface="Arial" panose="22635452340000000000" pitchFamily="2"/>
            </a:endParaRP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b="1" dirty="0" smtClean="0">
                <a:latin typeface="+mj-lt"/>
              </a:rPr>
              <a:t>Contraception : information et prescription </a:t>
            </a:r>
          </a:p>
          <a:p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066" y="5906348"/>
            <a:ext cx="7833681" cy="243098"/>
          </a:xfrm>
          <a:prstGeom prst="rect">
            <a:avLst/>
          </a:prstGeom>
        </p:spPr>
      </p:pic>
      <p:pic>
        <p:nvPicPr>
          <p:cNvPr id="294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403" y="1597992"/>
            <a:ext cx="7614344" cy="4053738"/>
          </a:xfrm>
          <a:prstGeom prst="rect">
            <a:avLst/>
          </a:prstGeom>
        </p:spPr>
      </p:pic>
      <p:sp>
        <p:nvSpPr>
          <p:cNvPr id="289" name="Espace réservé du texte 288"/>
          <p:cNvSpPr>
            <a:spLocks noGrp="1"/>
          </p:cNvSpPr>
          <p:nvPr>
            <p:ph type="body" idx="10"/>
          </p:nvPr>
        </p:nvSpPr>
        <p:spPr>
          <a:xfrm>
            <a:off x="919694" y="506933"/>
            <a:ext cx="7223990" cy="767889"/>
          </a:xfrm>
          <a:prstGeom prst="rect">
            <a:avLst/>
          </a:prstGeom>
          <a:solidFill>
            <a:srgbClr val="D6D6F5"/>
          </a:solidFill>
          <a:ln w="0" cmpd="sng">
            <a:noFill/>
            <a:prstDash val="solid"/>
          </a:ln>
        </p:spPr>
        <p:txBody>
          <a:bodyPr vert="horz" lIns="0" tIns="203707" rIns="0" bIns="0" anchor="t"/>
          <a:lstStyle/>
          <a:p>
            <a:pPr>
              <a:buNone/>
            </a:pPr>
            <a:r>
              <a:rPr lang="fr-FR" sz="2500" b="1" spc="-9" smtClean="0">
                <a:solidFill>
                  <a:srgbClr val="00B04F"/>
                </a:solidFill>
                <a:latin typeface="Arial" panose="22635452340000000000" pitchFamily="2"/>
              </a:rPr>
              <a:t>La consultation </a:t>
            </a:r>
            <a:r>
              <a:rPr lang="fr-FR" sz="2500" b="1" u="sng" spc="-9" smtClean="0">
                <a:solidFill>
                  <a:srgbClr val="00B04F"/>
                </a:solidFill>
                <a:latin typeface="Arial" panose="22635452340000000000" pitchFamily="2"/>
              </a:rPr>
              <a:t>après</a:t>
            </a:r>
            <a:r>
              <a:rPr lang="fr-FR" sz="2500" b="1" spc="-9" smtClean="0">
                <a:solidFill>
                  <a:srgbClr val="00B04F"/>
                </a:solidFill>
                <a:latin typeface="Arial" panose="22635452340000000000" pitchFamily="2"/>
              </a:rPr>
              <a:t> l’IVG </a:t>
            </a:r>
            <a:endParaRPr lang="fr-FR" sz="2500" b="1" spc="-9">
              <a:solidFill>
                <a:srgbClr val="00B04F"/>
              </a:solidFill>
              <a:latin typeface="Arial" panose="22635452340000000000" pitchFamily="2"/>
            </a:endParaRPr>
          </a:p>
        </p:txBody>
      </p:sp>
      <p:sp>
        <p:nvSpPr>
          <p:cNvPr id="295" name="Espace réservé du texte 294"/>
          <p:cNvSpPr>
            <a:spLocks noGrp="1"/>
          </p:cNvSpPr>
          <p:nvPr>
            <p:ph type="body" idx="10"/>
          </p:nvPr>
        </p:nvSpPr>
        <p:spPr>
          <a:xfrm>
            <a:off x="1675428" y="4175287"/>
            <a:ext cx="232276" cy="261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1139"/>
              </a:lnSpc>
              <a:spcAft>
                <a:spcPts val="0"/>
              </a:spcAft>
              <a:buNone/>
            </a:pPr>
            <a:r>
              <a:rPr lang="fr-FR" sz="1200" b="1" smtClean="0">
                <a:solidFill>
                  <a:srgbClr val="000000"/>
                </a:solidFill>
                <a:latin typeface="Arial" panose="22635452340000000000" pitchFamily="2"/>
              </a:rPr>
              <a:t>1 </a:t>
            </a:r>
            <a:endParaRPr lang="fr-FR" sz="1200" b="1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296" name="Espace réservé du texte 295"/>
          <p:cNvSpPr>
            <a:spLocks noGrp="1"/>
          </p:cNvSpPr>
          <p:nvPr>
            <p:ph type="body" idx="10"/>
          </p:nvPr>
        </p:nvSpPr>
        <p:spPr>
          <a:xfrm>
            <a:off x="1099940" y="3519730"/>
            <a:ext cx="1550557" cy="445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2500"/>
          </a:bodyPr>
          <a:lstStyle/>
          <a:p>
            <a:pPr>
              <a:lnSpc>
                <a:spcPts val="1578"/>
              </a:lnSpc>
              <a:spcAft>
                <a:spcPts val="0"/>
              </a:spcAft>
              <a:buNone/>
            </a:pPr>
            <a:r>
              <a:rPr lang="fr-FR" sz="1600" b="1" spc="-35" dirty="0" smtClean="0">
                <a:solidFill>
                  <a:srgbClr val="252598"/>
                </a:solidFill>
                <a:latin typeface="Arial" panose="22635452340000000000" pitchFamily="2"/>
              </a:rPr>
              <a:t>Réorientation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b="1" spc="-35" dirty="0" smtClean="0">
                <a:solidFill>
                  <a:srgbClr val="252598"/>
                </a:solidFill>
                <a:latin typeface="Arial" panose="22635452340000000000" pitchFamily="2"/>
              </a:rPr>
              <a:t>des Cs </a:t>
            </a:r>
            <a:r>
              <a:rPr lang="fr-FR" sz="1600" b="1" u="sng" spc="-35" dirty="0" smtClean="0">
                <a:solidFill>
                  <a:srgbClr val="252598"/>
                </a:solidFill>
                <a:latin typeface="Arial" panose="22635452340000000000" pitchFamily="2"/>
              </a:rPr>
              <a:t>post-IVG:</a:t>
            </a:r>
            <a:r>
              <a:rPr lang="fr-FR" sz="100" b="1" spc="-35" dirty="0" smtClean="0">
                <a:solidFill>
                  <a:srgbClr val="252598"/>
                </a:solidFill>
                <a:latin typeface="Arial" panose="22635452340000000000" pitchFamily="2"/>
              </a:rPr>
              <a:t> </a:t>
            </a:r>
            <a:endParaRPr lang="fr-FR" sz="100" b="1" spc="-35" dirty="0">
              <a:solidFill>
                <a:srgbClr val="252598"/>
              </a:solidFill>
              <a:latin typeface="Arial" panose="22635452340000000000" pitchFamily="2"/>
            </a:endParaRPr>
          </a:p>
        </p:txBody>
      </p:sp>
      <p:sp>
        <p:nvSpPr>
          <p:cNvPr id="297" name="Espace réservé du texte 296"/>
          <p:cNvSpPr>
            <a:spLocks noGrp="1"/>
          </p:cNvSpPr>
          <p:nvPr>
            <p:ph type="body" idx="10"/>
          </p:nvPr>
        </p:nvSpPr>
        <p:spPr>
          <a:xfrm>
            <a:off x="1271500" y="5303212"/>
            <a:ext cx="276163" cy="2860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1052"/>
              </a:lnSpc>
              <a:spcAft>
                <a:spcPts val="0"/>
              </a:spcAft>
              <a:buNone/>
            </a:pPr>
            <a:r>
              <a:rPr lang="fr-FR" sz="1200" b="1" spc="-219" smtClean="0">
                <a:solidFill>
                  <a:srgbClr val="000000"/>
                </a:solidFill>
                <a:latin typeface="Arial" panose="22635452340000000000" pitchFamily="2"/>
              </a:rPr>
              <a:t>20 </a:t>
            </a:r>
            <a:endParaRPr lang="fr-FR" sz="1200" b="1" spc="-219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298" name="Espace réservé du texte 297"/>
          <p:cNvSpPr>
            <a:spLocks noGrp="1"/>
          </p:cNvSpPr>
          <p:nvPr>
            <p:ph type="body" idx="10"/>
          </p:nvPr>
        </p:nvSpPr>
        <p:spPr>
          <a:xfrm>
            <a:off x="2392072" y="4092334"/>
            <a:ext cx="711758" cy="49771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1052"/>
              </a:lnSpc>
              <a:spcAft>
                <a:spcPts val="0"/>
              </a:spcAft>
              <a:buNone/>
            </a:pPr>
            <a:r>
              <a:rPr lang="fr-FR" sz="1200" b="1" spc="-26" smtClean="0">
                <a:solidFill>
                  <a:srgbClr val="000000"/>
                </a:solidFill>
                <a:latin typeface="Arial" panose="22635452340000000000" pitchFamily="2"/>
              </a:rPr>
              <a:t>ETS </a:t>
            </a:r>
            <a:r>
              <a:rPr lang="fr-FR" sz="1200" b="1" smtClean="0">
                <a:solidFill>
                  <a:srgbClr val="000000"/>
                </a:solidFill>
                <a:latin typeface="Arial" panose="22635452340000000000" pitchFamily="2"/>
              </a:rPr>
              <a:t>déclarant réorienter </a:t>
            </a:r>
            <a:endParaRPr lang="fr-FR" sz="1200" b="1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299" name="Espace réservé du texte 298"/>
          <p:cNvSpPr>
            <a:spLocks noGrp="1"/>
          </p:cNvSpPr>
          <p:nvPr>
            <p:ph type="body" idx="10"/>
          </p:nvPr>
        </p:nvSpPr>
        <p:spPr>
          <a:xfrm>
            <a:off x="2392072" y="4853885"/>
            <a:ext cx="711758" cy="7396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>
              <a:lnSpc>
                <a:spcPts val="1315"/>
              </a:lnSpc>
              <a:spcAft>
                <a:spcPts val="0"/>
              </a:spcAft>
              <a:buNone/>
            </a:pPr>
            <a:r>
              <a:rPr lang="fr-FR" sz="1200" b="1" smtClean="0">
                <a:solidFill>
                  <a:srgbClr val="000000"/>
                </a:solidFill>
                <a:latin typeface="Arial" panose="22635452340000000000" pitchFamily="2"/>
              </a:rPr>
              <a:t>ETS déclarant NE PAS réorienter  </a:t>
            </a:r>
            <a:endParaRPr lang="fr-FR" sz="1200" b="1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00" name="Espace réservé du texte 299"/>
          <p:cNvSpPr>
            <a:spLocks noGrp="1"/>
          </p:cNvSpPr>
          <p:nvPr>
            <p:ph type="body" idx="10"/>
          </p:nvPr>
        </p:nvSpPr>
        <p:spPr>
          <a:xfrm>
            <a:off x="1154232" y="1894087"/>
            <a:ext cx="1785095" cy="100349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2500"/>
          </a:bodyPr>
          <a:lstStyle/>
          <a:p>
            <a:pPr>
              <a:lnSpc>
                <a:spcPts val="1665"/>
              </a:lnSpc>
              <a:spcAft>
                <a:spcPts val="0"/>
              </a:spcAft>
              <a:buNone/>
            </a:pPr>
            <a:r>
              <a:rPr lang="fr-FR" sz="1800" b="1" spc="-18" dirty="0" smtClean="0">
                <a:solidFill>
                  <a:srgbClr val="002295"/>
                </a:solidFill>
                <a:latin typeface="Arial" panose="22635452340000000000" pitchFamily="2"/>
              </a:rPr>
              <a:t>3 848 </a:t>
            </a:r>
          </a:p>
          <a:p>
            <a:pPr>
              <a:lnSpc>
                <a:spcPts val="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spc="-4" dirty="0" smtClean="0">
                <a:solidFill>
                  <a:srgbClr val="002295"/>
                </a:solidFill>
                <a:latin typeface="Arial" panose="22635452340000000000" pitchFamily="2"/>
              </a:rPr>
              <a:t>consultations </a:t>
            </a:r>
          </a:p>
          <a:p>
            <a:pPr algn="l">
              <a:lnSpc>
                <a:spcPts val="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spc="18" dirty="0" smtClean="0">
                <a:solidFill>
                  <a:srgbClr val="002295"/>
                </a:solidFill>
                <a:latin typeface="Arial" panose="22635452340000000000" pitchFamily="2"/>
              </a:rPr>
              <a:t>post-IVG </a:t>
            </a:r>
            <a:r>
              <a:rPr lang="fr-FR" sz="1800" b="1" spc="18" dirty="0" smtClean="0">
                <a:solidFill>
                  <a:srgbClr val="002295"/>
                </a:solidFill>
                <a:latin typeface="Arial" panose="22635452340000000000" pitchFamily="2"/>
                <a:sym typeface="Wingdings" pitchFamily="2" charset="2"/>
              </a:rPr>
              <a:t></a:t>
            </a:r>
            <a:r>
              <a:rPr lang="fr-FR" sz="1800" b="1" spc="18" dirty="0" smtClean="0">
                <a:solidFill>
                  <a:srgbClr val="002295"/>
                </a:solidFill>
                <a:latin typeface="Arial" panose="22635452340000000000" pitchFamily="2"/>
              </a:rPr>
              <a:t> 60% </a:t>
            </a:r>
          </a:p>
          <a:p>
            <a:pPr algn="l">
              <a:lnSpc>
                <a:spcPts val="1578"/>
              </a:lnSpc>
              <a:spcBef>
                <a:spcPts val="96"/>
              </a:spcBef>
              <a:spcAft>
                <a:spcPts val="0"/>
              </a:spcAft>
              <a:buNone/>
            </a:pPr>
            <a:r>
              <a:rPr lang="fr-FR" sz="1800" b="1" spc="-35" dirty="0" smtClean="0">
                <a:solidFill>
                  <a:srgbClr val="002295"/>
                </a:solidFill>
                <a:latin typeface="Arial" panose="22635452340000000000" pitchFamily="2"/>
              </a:rPr>
              <a:t>des IVG réalisées </a:t>
            </a:r>
            <a:endParaRPr lang="fr-FR" sz="1800" b="1" spc="-35" dirty="0">
              <a:solidFill>
                <a:srgbClr val="002295"/>
              </a:solidFill>
              <a:latin typeface="Arial" panose="22635452340000000000" pitchFamily="2"/>
            </a:endParaRPr>
          </a:p>
        </p:txBody>
      </p:sp>
      <p:sp>
        <p:nvSpPr>
          <p:cNvPr id="302" name="Espace réservé du texte 301"/>
          <p:cNvSpPr>
            <a:spLocks noGrp="1"/>
          </p:cNvSpPr>
          <p:nvPr>
            <p:ph type="body" idx="10"/>
          </p:nvPr>
        </p:nvSpPr>
        <p:spPr>
          <a:xfrm>
            <a:off x="7609459" y="2925236"/>
            <a:ext cx="706957" cy="21573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algn="l">
              <a:lnSpc>
                <a:spcPts val="1139"/>
              </a:lnSpc>
              <a:spcAft>
                <a:spcPts val="0"/>
              </a:spcAft>
              <a:buNone/>
            </a:pPr>
            <a:r>
              <a:rPr lang="fr-FR" sz="1200" b="1" spc="-145" smtClean="0">
                <a:solidFill>
                  <a:srgbClr val="000000"/>
                </a:solidFill>
                <a:latin typeface="Arial" panose="22635452340000000000" pitchFamily="2"/>
              </a:rPr>
              <a:t>NB_ MG</a:t>
            </a:r>
            <a:endParaRPr lang="fr-FR" sz="1200" b="1" spc="-145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03" name="Espace réservé du texte 302"/>
          <p:cNvSpPr>
            <a:spLocks noGrp="1"/>
          </p:cNvSpPr>
          <p:nvPr>
            <p:ph type="body" idx="10"/>
          </p:nvPr>
        </p:nvSpPr>
        <p:spPr>
          <a:xfrm>
            <a:off x="3551733" y="1805374"/>
            <a:ext cx="263312" cy="9965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701"/>
              </a:lnSpc>
              <a:spcAft>
                <a:spcPts val="0"/>
              </a:spcAft>
              <a:buNone/>
            </a:pPr>
            <a:r>
              <a:rPr lang="fr-FR" sz="1000" b="1" spc="-100" smtClean="0">
                <a:solidFill>
                  <a:srgbClr val="000000"/>
                </a:solidFill>
                <a:latin typeface="Arial" panose="22635452340000000000" pitchFamily="2"/>
              </a:rPr>
              <a:t>7000 </a:t>
            </a:r>
            <a:endParaRPr lang="fr-FR" sz="1000" b="1" spc="-10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04" name="Espace réservé du texte 303"/>
          <p:cNvSpPr>
            <a:spLocks noGrp="1"/>
          </p:cNvSpPr>
          <p:nvPr>
            <p:ph type="body" idx="10"/>
          </p:nvPr>
        </p:nvSpPr>
        <p:spPr>
          <a:xfrm>
            <a:off x="3551733" y="2204008"/>
            <a:ext cx="263312" cy="9908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701"/>
              </a:lnSpc>
              <a:spcAft>
                <a:spcPts val="0"/>
              </a:spcAft>
              <a:buNone/>
            </a:pPr>
            <a:r>
              <a:rPr lang="fr-FR" sz="1000" b="1" spc="-100" smtClean="0">
                <a:solidFill>
                  <a:srgbClr val="000000"/>
                </a:solidFill>
                <a:latin typeface="Arial" panose="22635452340000000000" pitchFamily="2"/>
              </a:rPr>
              <a:t>6000 </a:t>
            </a:r>
            <a:endParaRPr lang="fr-FR" sz="1000" b="1" spc="-10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05" name="Espace réservé du texte 304"/>
          <p:cNvSpPr>
            <a:spLocks noGrp="1"/>
          </p:cNvSpPr>
          <p:nvPr>
            <p:ph type="body" idx="10"/>
          </p:nvPr>
        </p:nvSpPr>
        <p:spPr>
          <a:xfrm>
            <a:off x="7134953" y="2364153"/>
            <a:ext cx="310546" cy="14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1052"/>
              </a:lnSpc>
              <a:spcAft>
                <a:spcPts val="0"/>
              </a:spcAft>
              <a:buNone/>
            </a:pPr>
            <a:r>
              <a:rPr lang="fr-FR" sz="1200" b="1" spc="-131" smtClean="0">
                <a:solidFill>
                  <a:srgbClr val="000000"/>
                </a:solidFill>
                <a:latin typeface="Arial" panose="22635452340000000000" pitchFamily="2"/>
              </a:rPr>
              <a:t>60% </a:t>
            </a:r>
            <a:endParaRPr lang="fr-FR" sz="1200" b="1" spc="-131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06" name="Espace réservé du texte 305"/>
          <p:cNvSpPr>
            <a:spLocks noGrp="1"/>
          </p:cNvSpPr>
          <p:nvPr>
            <p:ph type="body" idx="10"/>
          </p:nvPr>
        </p:nvSpPr>
        <p:spPr>
          <a:xfrm>
            <a:off x="3554446" y="2602066"/>
            <a:ext cx="260598" cy="9965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701"/>
              </a:lnSpc>
              <a:spcAft>
                <a:spcPts val="0"/>
              </a:spcAft>
              <a:buNone/>
            </a:pPr>
            <a:r>
              <a:rPr lang="fr-FR" sz="1000" b="1" spc="-100" smtClean="0">
                <a:solidFill>
                  <a:srgbClr val="000000"/>
                </a:solidFill>
                <a:latin typeface="Arial" panose="22635452340000000000" pitchFamily="2"/>
              </a:rPr>
              <a:t>5000 </a:t>
            </a:r>
            <a:endParaRPr lang="fr-FR" sz="1000" b="1" spc="-10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07" name="Espace réservé du texte 306"/>
          <p:cNvSpPr>
            <a:spLocks noGrp="1"/>
          </p:cNvSpPr>
          <p:nvPr>
            <p:ph type="body" idx="10"/>
          </p:nvPr>
        </p:nvSpPr>
        <p:spPr>
          <a:xfrm>
            <a:off x="3549561" y="3000124"/>
            <a:ext cx="265484" cy="9965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701"/>
              </a:lnSpc>
              <a:spcAft>
                <a:spcPts val="0"/>
              </a:spcAft>
              <a:buNone/>
            </a:pPr>
            <a:r>
              <a:rPr lang="fr-FR" sz="1000" b="1" spc="-92" smtClean="0">
                <a:solidFill>
                  <a:srgbClr val="000000"/>
                </a:solidFill>
                <a:latin typeface="Arial" panose="22635452340000000000" pitchFamily="2"/>
              </a:rPr>
              <a:t>4000 </a:t>
            </a:r>
            <a:endParaRPr lang="fr-FR" sz="1000" b="1" spc="-92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08" name="Espace réservé du texte 307"/>
          <p:cNvSpPr>
            <a:spLocks noGrp="1"/>
          </p:cNvSpPr>
          <p:nvPr>
            <p:ph type="body" idx="10"/>
          </p:nvPr>
        </p:nvSpPr>
        <p:spPr>
          <a:xfrm>
            <a:off x="3551732" y="3398181"/>
            <a:ext cx="260598" cy="9677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701"/>
              </a:lnSpc>
              <a:spcAft>
                <a:spcPts val="0"/>
              </a:spcAft>
              <a:buNone/>
            </a:pPr>
            <a:r>
              <a:rPr lang="fr-FR" sz="1000" b="1" spc="-100" smtClean="0">
                <a:solidFill>
                  <a:srgbClr val="000000"/>
                </a:solidFill>
                <a:latin typeface="Arial" panose="22635452340000000000" pitchFamily="2"/>
              </a:rPr>
              <a:t>3000 </a:t>
            </a:r>
            <a:endParaRPr lang="fr-FR" sz="1000" b="1" spc="-10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09" name="Espace réservé du texte 308"/>
          <p:cNvSpPr>
            <a:spLocks noGrp="1"/>
          </p:cNvSpPr>
          <p:nvPr>
            <p:ph type="body" idx="10"/>
          </p:nvPr>
        </p:nvSpPr>
        <p:spPr>
          <a:xfrm>
            <a:off x="3551733" y="3796239"/>
            <a:ext cx="263312" cy="9965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701"/>
              </a:lnSpc>
              <a:spcAft>
                <a:spcPts val="0"/>
              </a:spcAft>
              <a:buNone/>
            </a:pPr>
            <a:r>
              <a:rPr lang="fr-FR" sz="1000" b="1" spc="-96" smtClean="0">
                <a:solidFill>
                  <a:srgbClr val="000000"/>
                </a:solidFill>
                <a:latin typeface="Arial" panose="22635452340000000000" pitchFamily="2"/>
              </a:rPr>
              <a:t>2000 </a:t>
            </a:r>
            <a:endParaRPr lang="fr-FR" sz="1000" b="1" spc="-96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10" name="Espace réservé du texte 309"/>
          <p:cNvSpPr>
            <a:spLocks noGrp="1"/>
          </p:cNvSpPr>
          <p:nvPr>
            <p:ph type="body" idx="10"/>
          </p:nvPr>
        </p:nvSpPr>
        <p:spPr>
          <a:xfrm>
            <a:off x="3557162" y="4194873"/>
            <a:ext cx="257883" cy="9908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701"/>
              </a:lnSpc>
              <a:spcAft>
                <a:spcPts val="0"/>
              </a:spcAft>
              <a:buNone/>
            </a:pPr>
            <a:r>
              <a:rPr lang="fr-FR" sz="1000" b="1" spc="-114" smtClean="0">
                <a:solidFill>
                  <a:srgbClr val="000000"/>
                </a:solidFill>
                <a:latin typeface="Arial" panose="22635452340000000000" pitchFamily="2"/>
              </a:rPr>
              <a:t>1000 </a:t>
            </a:r>
            <a:endParaRPr lang="fr-FR" sz="1000" b="1" spc="-114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11" name="Espace réservé du texte 310"/>
          <p:cNvSpPr>
            <a:spLocks noGrp="1"/>
          </p:cNvSpPr>
          <p:nvPr>
            <p:ph type="body" idx="10"/>
          </p:nvPr>
        </p:nvSpPr>
        <p:spPr>
          <a:xfrm>
            <a:off x="3752610" y="4592931"/>
            <a:ext cx="62435" cy="9965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47500" lnSpcReduction="20000"/>
          </a:bodyPr>
          <a:lstStyle/>
          <a:p>
            <a:pPr algn="l">
              <a:lnSpc>
                <a:spcPts val="701"/>
              </a:lnSpc>
              <a:spcAft>
                <a:spcPts val="0"/>
              </a:spcAft>
            </a:pPr>
            <a:r>
              <a:rPr lang="fr-FR" sz="1000" b="1" smtClean="0">
                <a:solidFill>
                  <a:srgbClr val="000000"/>
                </a:solidFill>
                <a:latin typeface="Arial" panose="22635452340000000000" pitchFamily="2"/>
              </a:rPr>
              <a:t>0 </a:t>
            </a:r>
            <a:endParaRPr lang="fr-FR" sz="1000" b="1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12" name="Espace réservé du texte 311"/>
          <p:cNvSpPr>
            <a:spLocks noGrp="1"/>
          </p:cNvSpPr>
          <p:nvPr>
            <p:ph type="body" idx="10"/>
          </p:nvPr>
        </p:nvSpPr>
        <p:spPr>
          <a:xfrm>
            <a:off x="4083786" y="3876887"/>
            <a:ext cx="1268786" cy="22120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1578"/>
              </a:lnSpc>
              <a:spcAft>
                <a:spcPts val="18"/>
              </a:spcAft>
              <a:buNone/>
            </a:pPr>
            <a:r>
              <a:rPr lang="fr-FR" sz="1200" b="1" spc="118" smtClean="0">
                <a:solidFill>
                  <a:srgbClr val="000000"/>
                </a:solidFill>
                <a:latin typeface="Arial" panose="22635452340000000000" pitchFamily="2"/>
              </a:rPr>
              <a:t>62% 35% 67% </a:t>
            </a:r>
            <a:endParaRPr lang="fr-FR" sz="1200" b="1" spc="118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13" name="Espace réservé du texte 312"/>
          <p:cNvSpPr>
            <a:spLocks noGrp="1"/>
          </p:cNvSpPr>
          <p:nvPr>
            <p:ph type="body" idx="10"/>
          </p:nvPr>
        </p:nvSpPr>
        <p:spPr>
          <a:xfrm>
            <a:off x="5482871" y="3588857"/>
            <a:ext cx="1276930" cy="14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algn="l">
              <a:lnSpc>
                <a:spcPts val="964"/>
              </a:lnSpc>
              <a:spcAft>
                <a:spcPts val="0"/>
              </a:spcAft>
              <a:buNone/>
            </a:pPr>
            <a:r>
              <a:rPr lang="fr-FR" sz="1200" b="1" spc="123" smtClean="0">
                <a:solidFill>
                  <a:srgbClr val="000000"/>
                </a:solidFill>
                <a:latin typeface="Arial" panose="22635452340000000000" pitchFamily="2"/>
              </a:rPr>
              <a:t>77% 75% 57% </a:t>
            </a:r>
            <a:endParaRPr lang="fr-FR" sz="1200" b="1" spc="123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15" name="Espace réservé du texte 314"/>
          <p:cNvSpPr>
            <a:spLocks noGrp="1"/>
          </p:cNvSpPr>
          <p:nvPr>
            <p:ph type="body" idx="10"/>
          </p:nvPr>
        </p:nvSpPr>
        <p:spPr>
          <a:xfrm>
            <a:off x="7604029" y="3604986"/>
            <a:ext cx="735103" cy="37674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>
              <a:lnSpc>
                <a:spcPts val="1402"/>
              </a:lnSpc>
              <a:spcAft>
                <a:spcPts val="0"/>
              </a:spcAft>
              <a:buNone/>
            </a:pPr>
            <a:r>
              <a:rPr lang="fr-FR" sz="1200" b="1" spc="-48" smtClean="0">
                <a:solidFill>
                  <a:srgbClr val="000000"/>
                </a:solidFill>
                <a:latin typeface="Arial" panose="22635452340000000000" pitchFamily="2"/>
              </a:rPr>
              <a:t>Cion post-IVG</a:t>
            </a:r>
            <a:endParaRPr lang="fr-FR" sz="1200" b="1" spc="-48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316" name="Espace réservé du texte 315"/>
          <p:cNvSpPr>
            <a:spLocks noGrp="1"/>
          </p:cNvSpPr>
          <p:nvPr>
            <p:ph type="body" idx="10"/>
          </p:nvPr>
        </p:nvSpPr>
        <p:spPr>
          <a:xfrm>
            <a:off x="646066" y="6192075"/>
            <a:ext cx="7724555" cy="30588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4729" rIns="0" bIns="0" anchor="t"/>
          <a:lstStyle/>
          <a:p>
            <a:pPr marL="120221" algn="l">
              <a:lnSpc>
                <a:spcPts val="1052"/>
              </a:lnSpc>
              <a:spcAft>
                <a:spcPts val="22"/>
              </a:spcAft>
            </a:pPr>
            <a:r>
              <a:rPr lang="fr-FR" sz="900" b="1" smtClean="0">
                <a:solidFill>
                  <a:srgbClr val="002295"/>
                </a:solidFill>
                <a:latin typeface="Arial" panose="22635452340000000000" pitchFamily="2"/>
              </a:rPr>
              <a:t>Rencontre régionale IVG_ARS Centre_25 juin 2013 </a:t>
            </a:r>
            <a:endParaRPr lang="fr-FR" sz="900" b="1">
              <a:solidFill>
                <a:srgbClr val="002295"/>
              </a:solidFill>
              <a:latin typeface="Arial" panose="22635452340000000000" pitchFamily="2"/>
            </a:endParaRP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buNone/>
            </a:pPr>
            <a:r>
              <a:rPr lang="fr-FR" b="1" spc="-9" smtClean="0">
                <a:solidFill>
                  <a:srgbClr val="00B04F"/>
                </a:solidFill>
                <a:latin typeface="Arial" panose="22635452340000000000" pitchFamily="2"/>
              </a:rPr>
              <a:t>La consultation </a:t>
            </a:r>
            <a:r>
              <a:rPr lang="fr-FR" b="1" u="sng" spc="-9" smtClean="0">
                <a:solidFill>
                  <a:srgbClr val="00B04F"/>
                </a:solidFill>
                <a:latin typeface="Arial" panose="22635452340000000000" pitchFamily="2"/>
              </a:rPr>
              <a:t>après</a:t>
            </a:r>
            <a:r>
              <a:rPr lang="fr-FR" b="1" spc="-9" smtClean="0">
                <a:solidFill>
                  <a:srgbClr val="00B04F"/>
                </a:solidFill>
                <a:latin typeface="Arial" panose="22635452340000000000" pitchFamily="2"/>
              </a:rPr>
              <a:t> l’IVG</a:t>
            </a:r>
            <a:endParaRPr lang="fr-FR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buNone/>
            </a:pPr>
            <a:r>
              <a:rPr lang="fr-FR" b="1" spc="-9" dirty="0" smtClean="0">
                <a:latin typeface="+mj-lt"/>
              </a:rPr>
              <a:t>La consultation </a:t>
            </a:r>
            <a:r>
              <a:rPr lang="fr-FR" b="1" u="sng" spc="-9" dirty="0" smtClean="0">
                <a:latin typeface="+mj-lt"/>
              </a:rPr>
              <a:t>après</a:t>
            </a:r>
            <a:r>
              <a:rPr lang="fr-FR" b="1" spc="-9" dirty="0" smtClean="0">
                <a:latin typeface="+mj-lt"/>
              </a:rPr>
              <a:t> l’IVG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400600" cy="532859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Points forts selon les libéraux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3922561"/>
              </p:ext>
            </p:extLst>
          </p:nvPr>
        </p:nvGraphicFramePr>
        <p:xfrm>
          <a:off x="467544" y="2027981"/>
          <a:ext cx="144000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Points faibles selon les libéraux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28529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Coût IVG médicamenteuse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Médecine de ville :  forfait 191,74 € </a:t>
            </a:r>
          </a:p>
          <a:p>
            <a:pPr>
              <a:buNone/>
            </a:pPr>
            <a:r>
              <a:rPr lang="fr-FR" dirty="0" smtClean="0"/>
              <a:t>(2</a:t>
            </a:r>
            <a:r>
              <a:rPr lang="fr-FR" baseline="30000" dirty="0" smtClean="0"/>
              <a:t>ème</a:t>
            </a:r>
            <a:r>
              <a:rPr lang="fr-FR" dirty="0" smtClean="0"/>
              <a:t> consultation préalable +  2 consultations prises  et fourniture des médicaments +  contrôle )</a:t>
            </a:r>
          </a:p>
          <a:p>
            <a:r>
              <a:rPr lang="fr-FR" b="1" dirty="0" smtClean="0"/>
              <a:t>En établissement de santé : 257, 91 €</a:t>
            </a:r>
          </a:p>
          <a:p>
            <a:pPr>
              <a:buNone/>
            </a:pPr>
            <a:r>
              <a:rPr lang="fr-FR" dirty="0" smtClean="0"/>
              <a:t>(analyse bio, pas la 2</a:t>
            </a:r>
            <a:r>
              <a:rPr lang="fr-FR" baseline="30000" dirty="0" smtClean="0"/>
              <a:t>ème</a:t>
            </a:r>
            <a:r>
              <a:rPr lang="fr-FR" dirty="0" smtClean="0"/>
              <a:t> consultation préalable, prise et fourniture des médicaments + contrôle 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3- Objectifs CGCVL et URPS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Améliorer</a:t>
            </a:r>
            <a:r>
              <a:rPr lang="fr-FR" dirty="0" smtClean="0"/>
              <a:t> la prise en charge des femmes. 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Former</a:t>
            </a:r>
            <a:r>
              <a:rPr lang="fr-FR" dirty="0" smtClean="0"/>
              <a:t> gynécologues et MG.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Travailler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ensemble</a:t>
            </a:r>
            <a:r>
              <a:rPr lang="fr-FR" dirty="0" smtClean="0"/>
              <a:t>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Augmenter le nombre de conventions.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Promouvoir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la gynécologie libérale au-delà de l’IVG  (santé génésique).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4- Réponses CGCVL-URPS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11020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 CGCVL a su mobiliser ses membres et a obtenu </a:t>
            </a:r>
            <a:r>
              <a:rPr lang="fr-FR" b="1" dirty="0" smtClean="0">
                <a:solidFill>
                  <a:srgbClr val="0070C0"/>
                </a:solidFill>
              </a:rPr>
              <a:t>5 conventions par une seule FMC</a:t>
            </a:r>
            <a:r>
              <a:rPr lang="fr-FR" dirty="0" smtClean="0"/>
              <a:t>. </a:t>
            </a:r>
          </a:p>
          <a:p>
            <a:r>
              <a:rPr lang="fr-FR" dirty="0" smtClean="0"/>
              <a:t> L’ IVG en ville, </a:t>
            </a:r>
            <a:r>
              <a:rPr lang="fr-FR" b="1" dirty="0" smtClean="0">
                <a:solidFill>
                  <a:srgbClr val="0070C0"/>
                </a:solidFill>
              </a:rPr>
              <a:t>la plus économique </a:t>
            </a:r>
            <a:r>
              <a:rPr lang="fr-FR" dirty="0" smtClean="0"/>
              <a:t>pour la collectivité, a donc : </a:t>
            </a:r>
          </a:p>
          <a:p>
            <a:pPr>
              <a:buNone/>
            </a:pPr>
            <a:r>
              <a:rPr lang="fr-FR" dirty="0" smtClean="0"/>
              <a:t>-  </a:t>
            </a:r>
            <a:r>
              <a:rPr lang="fr-FR" b="1" dirty="0" smtClean="0">
                <a:solidFill>
                  <a:srgbClr val="0070C0"/>
                </a:solidFill>
              </a:rPr>
              <a:t>une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grande marge de progression,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0070C0"/>
                </a:solidFill>
              </a:rPr>
              <a:t>le meilleur rapport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coût /efficacité/humanité /disponibilité</a:t>
            </a:r>
            <a:r>
              <a:rPr lang="fr-FR" dirty="0" smtClean="0"/>
              <a:t>.</a:t>
            </a:r>
          </a:p>
          <a:p>
            <a:r>
              <a:rPr lang="fr-FR" dirty="0" smtClean="0"/>
              <a:t> Elle doit être </a:t>
            </a:r>
            <a:r>
              <a:rPr lang="fr-FR" b="1" dirty="0" smtClean="0">
                <a:solidFill>
                  <a:srgbClr val="0070C0"/>
                </a:solidFill>
              </a:rPr>
              <a:t>revalorisée</a:t>
            </a:r>
            <a:r>
              <a:rPr lang="fr-FR" dirty="0" smtClean="0"/>
              <a:t> et remise au cœur du métier des « médecins de la Femme ».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70C0"/>
                </a:solidFill>
              </a:rPr>
              <a:t>Particularités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1"/>
                </a:solidFill>
              </a:rPr>
              <a:t>de la </a:t>
            </a:r>
            <a:r>
              <a:rPr lang="fr-FR" b="1" dirty="0">
                <a:solidFill>
                  <a:srgbClr val="0070C0"/>
                </a:solidFill>
              </a:rPr>
              <a:t>r</a:t>
            </a:r>
            <a:r>
              <a:rPr lang="fr-FR" b="1" dirty="0" smtClean="0">
                <a:solidFill>
                  <a:srgbClr val="0070C0"/>
                </a:solidFill>
              </a:rPr>
              <a:t>égion Centre</a:t>
            </a:r>
            <a:r>
              <a:rPr lang="fr-FR" dirty="0" smtClean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70C0"/>
                </a:solidFill>
              </a:rPr>
              <a:t>Etat des lieux </a:t>
            </a:r>
            <a:r>
              <a:rPr lang="fr-FR" dirty="0" smtClean="0"/>
              <a:t>: Rencontre juin 2013 organisée par  l’ARS.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70C0"/>
                </a:solidFill>
              </a:rPr>
              <a:t>Objectifs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CGCVL</a:t>
            </a:r>
            <a:r>
              <a:rPr lang="fr-FR" dirty="0" smtClean="0"/>
              <a:t> ( Collège de Gynécologie Centre Val de Loire)  et </a:t>
            </a:r>
            <a:r>
              <a:rPr lang="fr-FR" b="1" dirty="0" smtClean="0">
                <a:solidFill>
                  <a:srgbClr val="0070C0"/>
                </a:solidFill>
              </a:rPr>
              <a:t>URPS</a:t>
            </a:r>
            <a:r>
              <a:rPr lang="fr-FR" dirty="0" smtClean="0"/>
              <a:t>.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endParaRPr lang="fr-F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70C0"/>
                </a:solidFill>
              </a:rPr>
              <a:t>Réponses </a:t>
            </a:r>
            <a:r>
              <a:rPr lang="fr-FR" b="1" dirty="0" smtClean="0">
                <a:solidFill>
                  <a:schemeClr val="accent1"/>
                </a:solidFill>
              </a:rPr>
              <a:t>CGCVL-URPS</a:t>
            </a:r>
            <a:r>
              <a:rPr lang="fr-FR" dirty="0" smtClean="0"/>
              <a:t>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s://c1.staticflickr.com/9/8417/8708221052_5d478e5a5e_z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03" y="3604"/>
            <a:ext cx="9139195" cy="68543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448396" y="5977800"/>
            <a:ext cx="7213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Merci de votre attention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1- Particularités de la région Centre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fr-FR" dirty="0" smtClean="0"/>
              <a:t>Population : </a:t>
            </a:r>
            <a:r>
              <a:rPr lang="fr-FR" b="1" dirty="0" smtClean="0"/>
              <a:t>2 562 000 hab</a:t>
            </a:r>
            <a:r>
              <a:rPr lang="fr-FR" dirty="0" smtClean="0"/>
              <a:t>. (4% de la pop.)</a:t>
            </a:r>
          </a:p>
          <a:p>
            <a:r>
              <a:rPr lang="fr-FR" dirty="0" smtClean="0"/>
              <a:t>Densité pop. </a:t>
            </a:r>
            <a:r>
              <a:rPr lang="fr-FR" b="1" dirty="0" smtClean="0"/>
              <a:t>: 65,4 hab. / km² </a:t>
            </a:r>
            <a:r>
              <a:rPr lang="fr-FR" dirty="0" smtClean="0"/>
              <a:t>(7ème rang)</a:t>
            </a:r>
          </a:p>
          <a:p>
            <a:r>
              <a:rPr lang="fr-FR" dirty="0" smtClean="0"/>
              <a:t>58 % pop. vit dans une des 7 villes &gt; 50 000 hab.</a:t>
            </a:r>
          </a:p>
          <a:p>
            <a:pPr lvl="1"/>
            <a:r>
              <a:rPr lang="fr-FR" dirty="0" smtClean="0"/>
              <a:t>Tours, Orléans, Chartres, Bourges, Blois, Châteauroux , Montargis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sz="3600" b="1" dirty="0" smtClean="0">
                <a:solidFill>
                  <a:srgbClr val="0070C0"/>
                </a:solidFill>
              </a:rPr>
              <a:t>Densité médicale MG </a:t>
            </a:r>
            <a:r>
              <a:rPr lang="fr-FR" sz="3600" b="1" smtClean="0">
                <a:solidFill>
                  <a:srgbClr val="0070C0"/>
                </a:solidFill>
              </a:rPr>
              <a:t>= 65 ETP </a:t>
            </a:r>
            <a:r>
              <a:rPr lang="fr-FR" sz="3600" b="1" dirty="0" smtClean="0">
                <a:solidFill>
                  <a:srgbClr val="0070C0"/>
                </a:solidFill>
              </a:rPr>
              <a:t>/ 100 000 hab.</a:t>
            </a:r>
          </a:p>
          <a:p>
            <a:pPr lvl="1"/>
            <a:r>
              <a:rPr lang="fr-FR" sz="3200" b="1" dirty="0" smtClean="0">
                <a:solidFill>
                  <a:srgbClr val="0070C0"/>
                </a:solidFill>
              </a:rPr>
              <a:t>dernière place en France Métropolitaine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Gynécologues libéraux (chiffres URPS)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2109944"/>
          <a:ext cx="8229600" cy="376732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fr-FR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0" dirty="0" smtClean="0"/>
                        <a:t>Gynécologues libéraux </a:t>
                      </a:r>
                    </a:p>
                    <a:p>
                      <a:pPr algn="ctr"/>
                      <a:r>
                        <a:rPr lang="fr-FR" sz="2400" i="0" dirty="0" smtClean="0"/>
                        <a:t>(</a:t>
                      </a:r>
                      <a:r>
                        <a:rPr lang="fr-FR" sz="2400" i="0" dirty="0" err="1" smtClean="0"/>
                        <a:t>gyn</a:t>
                      </a:r>
                      <a:r>
                        <a:rPr lang="fr-FR" sz="2400" i="0" dirty="0" smtClean="0"/>
                        <a:t> </a:t>
                      </a:r>
                      <a:r>
                        <a:rPr lang="fr-FR" sz="2400" i="0" dirty="0" err="1" smtClean="0"/>
                        <a:t>med</a:t>
                      </a:r>
                      <a:r>
                        <a:rPr lang="fr-FR" sz="2400" i="0" dirty="0" smtClean="0"/>
                        <a:t> et </a:t>
                      </a:r>
                      <a:r>
                        <a:rPr lang="fr-FR" sz="2400" i="0" dirty="0" err="1" smtClean="0"/>
                        <a:t>gyn</a:t>
                      </a:r>
                      <a:r>
                        <a:rPr lang="fr-FR" sz="2400" i="0" dirty="0" smtClean="0"/>
                        <a:t>-</a:t>
                      </a:r>
                      <a:r>
                        <a:rPr lang="fr-FR" sz="2400" i="0" dirty="0" err="1" smtClean="0"/>
                        <a:t>obst</a:t>
                      </a:r>
                      <a:r>
                        <a:rPr lang="fr-FR" sz="2400" i="0" dirty="0" smtClean="0"/>
                        <a:t>)</a:t>
                      </a:r>
                      <a:r>
                        <a:rPr lang="fr-FR" sz="2400" i="0" baseline="0" dirty="0" smtClean="0"/>
                        <a:t> </a:t>
                      </a:r>
                      <a:r>
                        <a:rPr lang="fr-FR" sz="2400" i="0" dirty="0" smtClean="0"/>
                        <a:t> </a:t>
                      </a:r>
                      <a:endParaRPr lang="fr-FR" sz="2400" i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Cher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fr-FR" sz="24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Eure et Loir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 smtClean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fr-FR" sz="24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Indre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Indre et Loire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 smtClean="0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fr-FR" sz="24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>
                          <a:latin typeface="Calibri"/>
                          <a:ea typeface="Calibri"/>
                          <a:cs typeface="Times New Roman"/>
                        </a:rPr>
                        <a:t>Loir et Cher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 smtClean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fr-FR" sz="24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Loiret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 smtClean="0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fr-FR" sz="24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b="1" i="0" dirty="0">
                          <a:latin typeface="Calibri"/>
                          <a:ea typeface="Calibri"/>
                          <a:cs typeface="Times New Roman"/>
                        </a:rPr>
                        <a:t>Centre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i="0" dirty="0" smtClean="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fr-FR" sz="2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Sages femmes (DREES 2013)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2262808"/>
              </p:ext>
            </p:extLst>
          </p:nvPr>
        </p:nvGraphicFramePr>
        <p:xfrm>
          <a:off x="457200" y="2181952"/>
          <a:ext cx="8229600" cy="376732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i="0" dirty="0" smtClean="0">
                          <a:latin typeface="+mn-lt"/>
                          <a:ea typeface="Calibri"/>
                          <a:cs typeface="Times New Roman"/>
                        </a:rPr>
                        <a:t>SF libérales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i="0" dirty="0" smtClean="0">
                          <a:latin typeface="+mn-lt"/>
                          <a:ea typeface="Calibri"/>
                          <a:cs typeface="Times New Roman"/>
                        </a:rPr>
                        <a:t>SF salariées hospitalières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Cher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Eure et Loir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Indre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Indre et Loire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151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Loir et Cher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Loiret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152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b="1" i="0" dirty="0">
                          <a:latin typeface="Calibri"/>
                          <a:ea typeface="Calibri"/>
                          <a:cs typeface="Times New Roman"/>
                        </a:rPr>
                        <a:t>Centre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i="0" dirty="0">
                          <a:latin typeface="Calibri"/>
                          <a:ea typeface="Calibri"/>
                          <a:cs typeface="Times New Roman"/>
                        </a:rPr>
                        <a:t>137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i="0" dirty="0">
                          <a:latin typeface="Calibri"/>
                          <a:ea typeface="Calibri"/>
                          <a:cs typeface="Times New Roman"/>
                        </a:rPr>
                        <a:t>553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IVG médicamenteuse en ville</a:t>
            </a:r>
            <a:br>
              <a:rPr lang="fr-FR" dirty="0" smtClean="0"/>
            </a:br>
            <a:r>
              <a:rPr lang="fr-FR" dirty="0" smtClean="0"/>
              <a:t> 2012-2014 (CPAM)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30000" y="1772816"/>
          <a:ext cx="7884000" cy="45720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268000"/>
                <a:gridCol w="1404000"/>
                <a:gridCol w="1404000"/>
                <a:gridCol w="1404000"/>
                <a:gridCol w="140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latin typeface="+mn-lt"/>
                          <a:ea typeface="Calibri"/>
                          <a:cs typeface="Times New Roman"/>
                        </a:rPr>
                        <a:t>Forfait IVG Honoraires de ville FHV/FMV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bg1"/>
                          </a:solidFill>
                        </a:rPr>
                        <a:t>Département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bg1"/>
                          </a:solidFill>
                        </a:rPr>
                        <a:t>Var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bg1"/>
                          </a:solidFill>
                        </a:rPr>
                        <a:t>S1 2014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Cher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+50%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smtClean="0"/>
                        <a:t>10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Eure et Loir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318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372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+17%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smtClean="0"/>
                        <a:t>180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Indre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7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+16%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smtClean="0"/>
                        <a:t>1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Indre et Loire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132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151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+14%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smtClean="0"/>
                        <a:t>90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Loir et Cher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24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+14%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smtClean="0"/>
                        <a:t>10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i="0" dirty="0">
                          <a:latin typeface="Calibri"/>
                          <a:ea typeface="Calibri"/>
                          <a:cs typeface="Times New Roman"/>
                        </a:rPr>
                        <a:t>Loiret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154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200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+30%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smtClean="0"/>
                        <a:t>112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b="0" i="0" dirty="0" smtClean="0">
                          <a:latin typeface="Calibri"/>
                          <a:ea typeface="Calibri"/>
                          <a:cs typeface="Times New Roman"/>
                        </a:rPr>
                        <a:t>Régime RSI</a:t>
                      </a:r>
                      <a:endParaRPr lang="fr-FR" sz="24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/>
                        <a:t>16</a:t>
                      </a: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/>
                        <a:t>19</a:t>
                      </a: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/>
                        <a:t>+19%</a:t>
                      </a: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smtClean="0"/>
                        <a:t>13</a:t>
                      </a:r>
                      <a:endParaRPr lang="fr-FR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2400" b="1" i="0" dirty="0">
                          <a:latin typeface="Calibri"/>
                          <a:ea typeface="Calibri"/>
                          <a:cs typeface="Times New Roman"/>
                        </a:rPr>
                        <a:t>Centre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655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785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+20%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416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1560" y="1537047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Données inter-régime RG-MSA-RSI de la CPAM 2012-2013-2014</a:t>
            </a:r>
            <a:endParaRPr lang="fr-FR" sz="140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7092280" y="2276872"/>
            <a:ext cx="0" cy="40324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IVG Centre – Source Drees 2012</a:t>
            </a:r>
            <a:endParaRPr lang="fr-FR" dirty="0"/>
          </a:p>
        </p:txBody>
      </p:sp>
      <p:graphicFrame>
        <p:nvGraphicFramePr>
          <p:cNvPr id="4" name="Espace réservé du contenu 4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70A6-9EBC-41CE-8762-191594519D4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14.11.2014  Dr Parvine BARDON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833681" cy="6146565"/>
          </a:xfrm>
          <a:prstGeom prst="rect">
            <a:avLst/>
          </a:prstGeom>
        </p:spPr>
      </p:pic>
      <p:sp>
        <p:nvSpPr>
          <p:cNvPr id="56" name="Espace réservé du texte 55"/>
          <p:cNvSpPr>
            <a:spLocks noGrp="1"/>
          </p:cNvSpPr>
          <p:nvPr>
            <p:ph type="body" idx="10"/>
          </p:nvPr>
        </p:nvSpPr>
        <p:spPr>
          <a:xfrm>
            <a:off x="800253" y="500596"/>
            <a:ext cx="3682031" cy="101732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algn="ctr">
              <a:lnSpc>
                <a:spcPts val="2279"/>
              </a:lnSpc>
              <a:buNone/>
            </a:pPr>
            <a:r>
              <a:rPr lang="fr-FR" sz="3600" dirty="0" smtClean="0">
                <a:latin typeface="+mj-lt"/>
                <a:ea typeface="+mj-ea"/>
                <a:cs typeface="+mj-cs"/>
              </a:rPr>
              <a:t>2- ETAT DES LIEUX   </a:t>
            </a:r>
            <a:endParaRPr lang="fr-FR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7" name="Espace réservé du texte 56"/>
          <p:cNvSpPr>
            <a:spLocks noGrp="1"/>
          </p:cNvSpPr>
          <p:nvPr>
            <p:ph type="body" idx="10"/>
          </p:nvPr>
        </p:nvSpPr>
        <p:spPr>
          <a:xfrm>
            <a:off x="901778" y="2084763"/>
            <a:ext cx="1164547" cy="1964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ts val="1402"/>
              </a:lnSpc>
              <a:buNone/>
            </a:pPr>
            <a:r>
              <a:rPr lang="fr-FR" sz="1600" b="1" spc="-48" smtClean="0">
                <a:solidFill>
                  <a:srgbClr val="000000"/>
                </a:solidFill>
                <a:latin typeface="Arial" panose="22635452340000000000" pitchFamily="2"/>
              </a:rPr>
              <a:t>département </a:t>
            </a:r>
            <a:endParaRPr lang="fr-FR" sz="1600" b="1" spc="-48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58" name="Espace réservé du texte 57"/>
          <p:cNvSpPr>
            <a:spLocks noGrp="1"/>
          </p:cNvSpPr>
          <p:nvPr>
            <p:ph type="body" idx="10"/>
          </p:nvPr>
        </p:nvSpPr>
        <p:spPr>
          <a:xfrm>
            <a:off x="2259601" y="2084763"/>
            <a:ext cx="1709088" cy="1578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2500"/>
          </a:bodyPr>
          <a:lstStyle/>
          <a:p>
            <a:pPr marL="0">
              <a:lnSpc>
                <a:spcPts val="1139"/>
              </a:lnSpc>
              <a:buNone/>
            </a:pPr>
            <a:r>
              <a:rPr lang="fr-FR" sz="1600" b="1" spc="-39" smtClean="0">
                <a:solidFill>
                  <a:srgbClr val="000000"/>
                </a:solidFill>
                <a:latin typeface="Arial" panose="22635452340000000000" pitchFamily="2"/>
              </a:rPr>
              <a:t>Nb établissements </a:t>
            </a:r>
            <a:endParaRPr lang="fr-FR" sz="1600" b="1" spc="-39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59" name="Espace réservé du texte 58"/>
          <p:cNvSpPr>
            <a:spLocks noGrp="1"/>
          </p:cNvSpPr>
          <p:nvPr>
            <p:ph type="body" idx="10"/>
          </p:nvPr>
        </p:nvSpPr>
        <p:spPr>
          <a:xfrm>
            <a:off x="1396914" y="2693083"/>
            <a:ext cx="294766" cy="15985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ts val="1139"/>
              </a:lnSpc>
              <a:buNone/>
            </a:pPr>
            <a:r>
              <a:rPr lang="fr-FR" sz="1600" b="1" spc="-237" smtClean="0">
                <a:solidFill>
                  <a:srgbClr val="252599"/>
                </a:solidFill>
                <a:latin typeface="Arial" panose="22635452340000000000" pitchFamily="2"/>
              </a:rPr>
              <a:t>18 </a:t>
            </a:r>
            <a:endParaRPr lang="fr-FR" sz="1600" b="1" spc="-237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60" name="Espace réservé du texte 59"/>
          <p:cNvSpPr>
            <a:spLocks noGrp="1"/>
          </p:cNvSpPr>
          <p:nvPr>
            <p:ph type="body" idx="10"/>
          </p:nvPr>
        </p:nvSpPr>
        <p:spPr>
          <a:xfrm>
            <a:off x="4409533" y="2214953"/>
            <a:ext cx="862145" cy="53055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>
              <a:lnSpc>
                <a:spcPts val="1928"/>
              </a:lnSpc>
              <a:buNone/>
            </a:pPr>
            <a:r>
              <a:rPr lang="fr-FR" sz="1600" b="1" dirty="0" smtClean="0">
                <a:solidFill>
                  <a:srgbClr val="252599"/>
                </a:solidFill>
                <a:latin typeface="Arial" panose="22635452340000000000" pitchFamily="2"/>
              </a:rPr>
              <a:t>En 2012 6368 IVG </a:t>
            </a:r>
            <a:endParaRPr lang="fr-FR" sz="1600" b="1" dirty="0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61" name="Espace réservé du texte 60"/>
          <p:cNvSpPr>
            <a:spLocks noGrp="1"/>
          </p:cNvSpPr>
          <p:nvPr>
            <p:ph type="body" idx="10"/>
          </p:nvPr>
        </p:nvSpPr>
        <p:spPr>
          <a:xfrm>
            <a:off x="3075054" y="2693083"/>
            <a:ext cx="344818" cy="23186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ts val="1139"/>
              </a:lnSpc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3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62" name="Espace réservé du texte 61"/>
          <p:cNvSpPr>
            <a:spLocks noGrp="1"/>
          </p:cNvSpPr>
          <p:nvPr>
            <p:ph type="body" idx="10"/>
          </p:nvPr>
        </p:nvSpPr>
        <p:spPr>
          <a:xfrm>
            <a:off x="1386598" y="3024893"/>
            <a:ext cx="305082" cy="18808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ts val="1139"/>
              </a:lnSpc>
              <a:buNone/>
            </a:pPr>
            <a:r>
              <a:rPr lang="fr-FR" sz="1600" b="1" spc="-179" smtClean="0">
                <a:solidFill>
                  <a:srgbClr val="252599"/>
                </a:solidFill>
                <a:latin typeface="Arial" panose="22635452340000000000" pitchFamily="2"/>
              </a:rPr>
              <a:t>28 </a:t>
            </a:r>
            <a:endParaRPr lang="fr-FR" sz="1600" b="1" spc="-179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63" name="Espace réservé du texte 62"/>
          <p:cNvSpPr>
            <a:spLocks noGrp="1"/>
          </p:cNvSpPr>
          <p:nvPr>
            <p:ph type="body" idx="10"/>
          </p:nvPr>
        </p:nvSpPr>
        <p:spPr>
          <a:xfrm>
            <a:off x="3072340" y="3024894"/>
            <a:ext cx="347532" cy="18808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ts val="1139"/>
              </a:lnSpc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4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64" name="Espace réservé du texte 63"/>
          <p:cNvSpPr>
            <a:spLocks noGrp="1"/>
          </p:cNvSpPr>
          <p:nvPr>
            <p:ph type="body" idx="10"/>
          </p:nvPr>
        </p:nvSpPr>
        <p:spPr>
          <a:xfrm>
            <a:off x="1388769" y="3356705"/>
            <a:ext cx="302911" cy="14430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ts val="1139"/>
              </a:lnSpc>
              <a:buNone/>
            </a:pPr>
            <a:r>
              <a:rPr lang="fr-FR" sz="1600" b="1" spc="-193" smtClean="0">
                <a:solidFill>
                  <a:srgbClr val="252599"/>
                </a:solidFill>
                <a:latin typeface="Arial" panose="22635452340000000000" pitchFamily="2"/>
              </a:rPr>
              <a:t>36 </a:t>
            </a:r>
            <a:endParaRPr lang="fr-FR" sz="1600" b="1" spc="-193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65" name="Espace réservé du texte 64"/>
          <p:cNvSpPr>
            <a:spLocks noGrp="1"/>
          </p:cNvSpPr>
          <p:nvPr>
            <p:ph type="body" idx="10"/>
          </p:nvPr>
        </p:nvSpPr>
        <p:spPr>
          <a:xfrm>
            <a:off x="3072340" y="3356704"/>
            <a:ext cx="203516" cy="21631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ts val="1139"/>
              </a:lnSpc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4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66" name="Espace réservé du texte 65"/>
          <p:cNvSpPr>
            <a:spLocks noGrp="1"/>
          </p:cNvSpPr>
          <p:nvPr>
            <p:ph type="body" idx="10"/>
          </p:nvPr>
        </p:nvSpPr>
        <p:spPr>
          <a:xfrm>
            <a:off x="1388769" y="3688515"/>
            <a:ext cx="374919" cy="17253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ts val="1139"/>
              </a:lnSpc>
              <a:buNone/>
            </a:pPr>
            <a:r>
              <a:rPr lang="fr-FR" sz="1600" b="1" spc="-193" smtClean="0">
                <a:solidFill>
                  <a:srgbClr val="252599"/>
                </a:solidFill>
                <a:latin typeface="Arial" panose="22635452340000000000" pitchFamily="2"/>
              </a:rPr>
              <a:t>37 </a:t>
            </a:r>
            <a:endParaRPr lang="fr-FR" sz="1600" b="1" spc="-193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67" name="Espace réservé du texte 66"/>
          <p:cNvSpPr>
            <a:spLocks noGrp="1"/>
          </p:cNvSpPr>
          <p:nvPr>
            <p:ph type="body" idx="10"/>
          </p:nvPr>
        </p:nvSpPr>
        <p:spPr>
          <a:xfrm>
            <a:off x="3075054" y="3688515"/>
            <a:ext cx="272809" cy="3165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ts val="1139"/>
              </a:lnSpc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3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68" name="Espace réservé du texte 67"/>
          <p:cNvSpPr>
            <a:spLocks noGrp="1"/>
          </p:cNvSpPr>
          <p:nvPr>
            <p:ph type="body" idx="10"/>
          </p:nvPr>
        </p:nvSpPr>
        <p:spPr>
          <a:xfrm>
            <a:off x="1386598" y="4020326"/>
            <a:ext cx="377090" cy="20076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ts val="1139"/>
              </a:lnSpc>
              <a:buNone/>
            </a:pPr>
            <a:r>
              <a:rPr lang="fr-FR" sz="1600" b="1" spc="-241" smtClean="0">
                <a:solidFill>
                  <a:srgbClr val="252599"/>
                </a:solidFill>
                <a:latin typeface="Arial" panose="22635452340000000000" pitchFamily="2"/>
              </a:rPr>
              <a:t>41 </a:t>
            </a:r>
            <a:endParaRPr lang="fr-FR" sz="1600" b="1" spc="-24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69" name="Espace réservé du texte 68"/>
          <p:cNvSpPr>
            <a:spLocks noGrp="1"/>
          </p:cNvSpPr>
          <p:nvPr>
            <p:ph type="body" idx="10"/>
          </p:nvPr>
        </p:nvSpPr>
        <p:spPr>
          <a:xfrm>
            <a:off x="3075054" y="4020326"/>
            <a:ext cx="200801" cy="2007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ts val="1139"/>
              </a:lnSpc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3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70" name="Espace réservé du texte 69"/>
          <p:cNvSpPr>
            <a:spLocks noGrp="1"/>
          </p:cNvSpPr>
          <p:nvPr>
            <p:ph type="body" idx="10"/>
          </p:nvPr>
        </p:nvSpPr>
        <p:spPr>
          <a:xfrm>
            <a:off x="1386598" y="4352137"/>
            <a:ext cx="305082" cy="2289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ts val="1139"/>
              </a:lnSpc>
              <a:buNone/>
            </a:pPr>
            <a:r>
              <a:rPr lang="fr-FR" sz="1600" b="1" spc="-171" smtClean="0">
                <a:solidFill>
                  <a:srgbClr val="252599"/>
                </a:solidFill>
                <a:latin typeface="Arial" panose="22635452340000000000" pitchFamily="2"/>
              </a:rPr>
              <a:t>45 </a:t>
            </a:r>
            <a:endParaRPr lang="fr-FR" sz="1600" b="1" spc="-17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71" name="Espace réservé du texte 70"/>
          <p:cNvSpPr>
            <a:spLocks noGrp="1"/>
          </p:cNvSpPr>
          <p:nvPr>
            <p:ph type="body" idx="10"/>
          </p:nvPr>
        </p:nvSpPr>
        <p:spPr>
          <a:xfrm>
            <a:off x="3072340" y="4352138"/>
            <a:ext cx="131508" cy="228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>
              <a:lnSpc>
                <a:spcPts val="1139"/>
              </a:lnSpc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4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72" name="Espace réservé du texte 71"/>
          <p:cNvSpPr>
            <a:spLocks noGrp="1"/>
          </p:cNvSpPr>
          <p:nvPr>
            <p:ph type="body" idx="10"/>
          </p:nvPr>
        </p:nvSpPr>
        <p:spPr>
          <a:xfrm>
            <a:off x="1547664" y="4869160"/>
            <a:ext cx="1518505" cy="65498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2500" lnSpcReduction="20000"/>
          </a:bodyPr>
          <a:lstStyle/>
          <a:p>
            <a:pPr marL="0" algn="ctr">
              <a:lnSpc>
                <a:spcPct val="110000"/>
              </a:lnSpc>
              <a:buNone/>
            </a:pPr>
            <a:r>
              <a:rPr lang="fr-FR" sz="1600" b="1" spc="-83" smtClean="0">
                <a:solidFill>
                  <a:srgbClr val="252599"/>
                </a:solidFill>
                <a:latin typeface="Arial" panose="22635452340000000000" pitchFamily="2"/>
              </a:rPr>
              <a:t>21 </a:t>
            </a:r>
            <a:r>
              <a:rPr lang="fr-FR" sz="1600" b="1" spc="-9" smtClean="0">
                <a:solidFill>
                  <a:srgbClr val="252599"/>
                </a:solidFill>
                <a:latin typeface="Arial" panose="22635452340000000000" pitchFamily="2"/>
              </a:rPr>
              <a:t>établissements de santé </a:t>
            </a:r>
            <a:endParaRPr lang="fr-FR" sz="1600" b="1" spc="-9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73" name="Espace réservé du texte 72"/>
          <p:cNvSpPr>
            <a:spLocks noGrp="1"/>
          </p:cNvSpPr>
          <p:nvPr>
            <p:ph type="body" idx="10"/>
          </p:nvPr>
        </p:nvSpPr>
        <p:spPr>
          <a:xfrm>
            <a:off x="839343" y="6343002"/>
            <a:ext cx="2728134" cy="1215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>
              <a:lnSpc>
                <a:spcPts val="877"/>
              </a:lnSpc>
            </a:pPr>
            <a:r>
              <a:rPr lang="fr-FR" sz="900" b="1" spc="-13" dirty="0" smtClean="0">
                <a:solidFill>
                  <a:srgbClr val="002295"/>
                </a:solidFill>
                <a:latin typeface="Arial" panose="22635452340000000000" pitchFamily="2"/>
              </a:rPr>
              <a:t>Rencontre régionale IVG_ARS Centre_25 juin 2013 </a:t>
            </a:r>
            <a:endParaRPr lang="fr-FR" sz="900" b="1" spc="-13" dirty="0">
              <a:solidFill>
                <a:srgbClr val="002295"/>
              </a:solidFill>
              <a:latin typeface="Arial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space réservé du texte 115"/>
          <p:cNvSpPr>
            <a:spLocks noGrp="1"/>
          </p:cNvSpPr>
          <p:nvPr>
            <p:ph type="body" idx="10"/>
          </p:nvPr>
        </p:nvSpPr>
        <p:spPr>
          <a:xfrm>
            <a:off x="5501330" y="4943751"/>
            <a:ext cx="1156946" cy="566844"/>
          </a:xfrm>
          <a:prstGeom prst="rect">
            <a:avLst/>
          </a:prstGeom>
          <a:solidFill>
            <a:srgbClr val="00CC9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>
              <a:buNone/>
            </a:pPr>
            <a:r>
              <a:rPr lang="fr-FR" sz="100" smtClean="0"/>
              <a:t> </a:t>
            </a:r>
            <a:endParaRPr lang="fr-FR" sz="100"/>
          </a:p>
        </p:txBody>
      </p:sp>
      <p:pic>
        <p:nvPicPr>
          <p:cNvPr id="119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017" y="1362959"/>
            <a:ext cx="7067089" cy="3235156"/>
          </a:xfrm>
          <a:prstGeom prst="rect">
            <a:avLst/>
          </a:prstGeom>
        </p:spPr>
      </p:pic>
      <p:pic>
        <p:nvPicPr>
          <p:cNvPr id="163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066" y="5906348"/>
            <a:ext cx="7833681" cy="243098"/>
          </a:xfrm>
          <a:prstGeom prst="rect">
            <a:avLst/>
          </a:prstGeom>
        </p:spPr>
      </p:pic>
      <p:sp>
        <p:nvSpPr>
          <p:cNvPr id="117" name="Espace réservé du texte 116"/>
          <p:cNvSpPr>
            <a:spLocks noGrp="1"/>
          </p:cNvSpPr>
          <p:nvPr>
            <p:ph type="body" idx="10"/>
          </p:nvPr>
        </p:nvSpPr>
        <p:spPr>
          <a:xfrm>
            <a:off x="938153" y="553018"/>
            <a:ext cx="7205531" cy="697033"/>
          </a:xfrm>
          <a:prstGeom prst="roundRect">
            <a:avLst/>
          </a:prstGeom>
          <a:solidFill>
            <a:srgbClr val="D6D6F5"/>
          </a:solidFill>
          <a:ln w="0" cmpd="sng">
            <a:noFill/>
            <a:prstDash val="solid"/>
          </a:ln>
        </p:spPr>
        <p:txBody>
          <a:bodyPr vert="horz" lIns="0" tIns="126900" rIns="0" bIns="0" anchor="t"/>
          <a:lstStyle/>
          <a:p>
            <a:pPr marL="0" indent="0" algn="ctr">
              <a:lnSpc>
                <a:spcPts val="3418"/>
              </a:lnSpc>
              <a:spcAft>
                <a:spcPts val="692"/>
              </a:spcAft>
              <a:buNone/>
            </a:pPr>
            <a:r>
              <a:rPr lang="fr-FR" sz="3200" spc="-4" dirty="0" smtClean="0">
                <a:latin typeface="+mj-lt"/>
              </a:rPr>
              <a:t>Acteurs partenaires des CIVG </a:t>
            </a:r>
            <a:endParaRPr lang="fr-FR" sz="3200" spc="-4" dirty="0">
              <a:latin typeface="+mj-lt"/>
            </a:endParaRPr>
          </a:p>
        </p:txBody>
      </p:sp>
      <p:sp>
        <p:nvSpPr>
          <p:cNvPr id="120" name="Espace réservé du texte 119"/>
          <p:cNvSpPr>
            <a:spLocks noGrp="1"/>
          </p:cNvSpPr>
          <p:nvPr>
            <p:ph type="body" idx="10"/>
          </p:nvPr>
        </p:nvSpPr>
        <p:spPr>
          <a:xfrm>
            <a:off x="5501330" y="1733942"/>
            <a:ext cx="1156946" cy="5553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046" rIns="0" bIns="0" anchor="t"/>
          <a:lstStyle/>
          <a:p>
            <a:pPr marL="0" indent="0" algn="ctr">
              <a:lnSpc>
                <a:spcPts val="1841"/>
              </a:lnSpc>
              <a:spcAft>
                <a:spcPts val="180"/>
              </a:spcAft>
              <a:buNone/>
            </a:pPr>
            <a:r>
              <a:rPr lang="fr-FR" sz="1600" b="1" smtClean="0">
                <a:solidFill>
                  <a:srgbClr val="FFFFFF"/>
                </a:solidFill>
                <a:latin typeface="Arial" panose="22635452340000000000" pitchFamily="2"/>
              </a:rPr>
              <a:t>Autres </a:t>
            </a:r>
            <a:r>
              <a:rPr lang="fr-FR" smtClean="0"/>
              <a:t/>
            </a:r>
            <a:br>
              <a:rPr lang="fr-FR" smtClean="0"/>
            </a:br>
            <a:r>
              <a:rPr lang="fr-FR" sz="1600" b="1" smtClean="0">
                <a:solidFill>
                  <a:srgbClr val="FFFFFF"/>
                </a:solidFill>
                <a:latin typeface="Arial" panose="22635452340000000000" pitchFamily="2"/>
              </a:rPr>
              <a:t>CIVG </a:t>
            </a:r>
            <a:endParaRPr lang="fr-FR" sz="1600" b="1">
              <a:solidFill>
                <a:srgbClr val="FFFFFF"/>
              </a:solidFill>
              <a:latin typeface="Arial" panose="22635452340000000000" pitchFamily="2"/>
            </a:endParaRPr>
          </a:p>
        </p:txBody>
      </p:sp>
      <p:sp>
        <p:nvSpPr>
          <p:cNvPr id="121" name="Espace réservé du texte 120"/>
          <p:cNvSpPr>
            <a:spLocks noGrp="1"/>
          </p:cNvSpPr>
          <p:nvPr>
            <p:ph type="body" idx="10"/>
          </p:nvPr>
        </p:nvSpPr>
        <p:spPr>
          <a:xfrm>
            <a:off x="6671306" y="1733942"/>
            <a:ext cx="1401799" cy="5553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046" rIns="0" bIns="0" anchor="t"/>
          <a:lstStyle/>
          <a:p>
            <a:pPr marL="0" indent="0" algn="ctr">
              <a:lnSpc>
                <a:spcPts val="1841"/>
              </a:lnSpc>
              <a:spcAft>
                <a:spcPts val="180"/>
              </a:spcAft>
              <a:buNone/>
            </a:pPr>
            <a:r>
              <a:rPr lang="fr-FR" sz="1600" b="1" smtClean="0">
                <a:solidFill>
                  <a:srgbClr val="FFFFFF"/>
                </a:solidFill>
                <a:latin typeface="Arial" panose="22635452340000000000" pitchFamily="2"/>
              </a:rPr>
              <a:t>Planning </a:t>
            </a:r>
            <a:r>
              <a:rPr lang="fr-FR" smtClean="0"/>
              <a:t/>
            </a:r>
            <a:br>
              <a:rPr lang="fr-FR" smtClean="0"/>
            </a:br>
            <a:r>
              <a:rPr lang="fr-FR" sz="1600" b="1" smtClean="0">
                <a:solidFill>
                  <a:srgbClr val="FFFFFF"/>
                </a:solidFill>
                <a:latin typeface="Arial" panose="22635452340000000000" pitchFamily="2"/>
              </a:rPr>
              <a:t>familial </a:t>
            </a:r>
            <a:endParaRPr lang="fr-FR" sz="1600" b="1">
              <a:solidFill>
                <a:srgbClr val="FFFFFF"/>
              </a:solidFill>
              <a:latin typeface="Arial" panose="22635452340000000000" pitchFamily="2"/>
            </a:endParaRPr>
          </a:p>
        </p:txBody>
      </p:sp>
      <p:sp>
        <p:nvSpPr>
          <p:cNvPr id="122" name="Espace réservé du texte 121"/>
          <p:cNvSpPr>
            <a:spLocks noGrp="1"/>
          </p:cNvSpPr>
          <p:nvPr>
            <p:ph type="body" idx="10"/>
          </p:nvPr>
        </p:nvSpPr>
        <p:spPr>
          <a:xfrm>
            <a:off x="4015922" y="1733942"/>
            <a:ext cx="1472378" cy="5553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951" rIns="0" bIns="0" anchor="t"/>
          <a:lstStyle/>
          <a:p>
            <a:pPr marL="0" indent="0" algn="ctr">
              <a:lnSpc>
                <a:spcPts val="1753"/>
              </a:lnSpc>
              <a:spcAft>
                <a:spcPts val="2073"/>
              </a:spcAft>
              <a:buNone/>
            </a:pPr>
            <a:r>
              <a:rPr lang="fr-FR" sz="1600" b="1" spc="-61" smtClean="0">
                <a:solidFill>
                  <a:srgbClr val="FFFFFF"/>
                </a:solidFill>
                <a:latin typeface="Arial" panose="22635452340000000000" pitchFamily="2"/>
              </a:rPr>
              <a:t>CPEF </a:t>
            </a:r>
            <a:endParaRPr lang="fr-FR" sz="1600" b="1" spc="-61">
              <a:solidFill>
                <a:srgbClr val="FFFFFF"/>
              </a:solidFill>
              <a:latin typeface="Arial" panose="22635452340000000000" pitchFamily="2"/>
            </a:endParaRPr>
          </a:p>
        </p:txBody>
      </p:sp>
      <p:sp>
        <p:nvSpPr>
          <p:cNvPr id="123" name="Espace réservé du texte 122"/>
          <p:cNvSpPr>
            <a:spLocks noGrp="1"/>
          </p:cNvSpPr>
          <p:nvPr>
            <p:ph type="body" idx="10"/>
          </p:nvPr>
        </p:nvSpPr>
        <p:spPr>
          <a:xfrm>
            <a:off x="2282946" y="1733942"/>
            <a:ext cx="1719946" cy="5553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046" rIns="0" bIns="0" anchor="t"/>
          <a:lstStyle/>
          <a:p>
            <a:pPr marL="0" indent="0" algn="ctr">
              <a:lnSpc>
                <a:spcPts val="1841"/>
              </a:lnSpc>
              <a:spcAft>
                <a:spcPts val="180"/>
              </a:spcAft>
              <a:buNone/>
            </a:pPr>
            <a:r>
              <a:rPr lang="fr-FR" sz="1600" b="1" smtClean="0">
                <a:solidFill>
                  <a:srgbClr val="FFFFFF"/>
                </a:solidFill>
                <a:latin typeface="Arial" panose="22635452340000000000" pitchFamily="2"/>
              </a:rPr>
              <a:t>Médecins </a:t>
            </a:r>
            <a:r>
              <a:rPr lang="fr-FR" smtClean="0"/>
              <a:t/>
            </a:r>
            <a:br>
              <a:rPr lang="fr-FR" smtClean="0"/>
            </a:br>
            <a:r>
              <a:rPr lang="fr-FR" sz="1600" b="1" smtClean="0">
                <a:solidFill>
                  <a:srgbClr val="FFFFFF"/>
                </a:solidFill>
                <a:latin typeface="Arial" panose="22635452340000000000" pitchFamily="2"/>
              </a:rPr>
              <a:t>Libéraux </a:t>
            </a:r>
            <a:endParaRPr lang="fr-FR" sz="1600" b="1">
              <a:solidFill>
                <a:srgbClr val="FFFFFF"/>
              </a:solidFill>
              <a:latin typeface="Arial" panose="22635452340000000000" pitchFamily="2"/>
            </a:endParaRPr>
          </a:p>
        </p:txBody>
      </p:sp>
      <p:sp>
        <p:nvSpPr>
          <p:cNvPr id="124" name="Espace réservé du texte 123"/>
          <p:cNvSpPr>
            <a:spLocks noGrp="1"/>
          </p:cNvSpPr>
          <p:nvPr>
            <p:ph type="body" idx="10"/>
          </p:nvPr>
        </p:nvSpPr>
        <p:spPr>
          <a:xfrm>
            <a:off x="5501330" y="4280130"/>
            <a:ext cx="115694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000000"/>
                </a:solidFill>
                <a:latin typeface="Arial" panose="22635452340000000000" pitchFamily="2"/>
              </a:rPr>
              <a:t>3 </a:t>
            </a:r>
            <a:endParaRPr lang="fr-FR" sz="1600" b="1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125" name="Espace réservé du texte 124"/>
          <p:cNvSpPr>
            <a:spLocks noGrp="1"/>
          </p:cNvSpPr>
          <p:nvPr>
            <p:ph type="body" idx="10"/>
          </p:nvPr>
        </p:nvSpPr>
        <p:spPr>
          <a:xfrm>
            <a:off x="1006016" y="4266304"/>
            <a:ext cx="1250870" cy="33181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41" rIns="0" bIns="0" anchor="t"/>
          <a:lstStyle/>
          <a:p>
            <a:pPr marL="0" indent="0" algn="ctr">
              <a:lnSpc>
                <a:spcPts val="1753"/>
              </a:lnSpc>
              <a:spcAft>
                <a:spcPts val="250"/>
              </a:spcAft>
              <a:buNone/>
            </a:pPr>
            <a:r>
              <a:rPr lang="fr-FR" sz="1600" spc="-96" smtClean="0">
                <a:solidFill>
                  <a:srgbClr val="252599"/>
                </a:solidFill>
                <a:latin typeface="Arial" panose="22635452340000000000" pitchFamily="2"/>
              </a:rPr>
              <a:t>41 </a:t>
            </a:r>
            <a:endParaRPr lang="fr-FR" sz="1600" spc="-96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26" name="Espace réservé du texte 125"/>
          <p:cNvSpPr>
            <a:spLocks noGrp="1"/>
          </p:cNvSpPr>
          <p:nvPr>
            <p:ph type="body" idx="10"/>
          </p:nvPr>
        </p:nvSpPr>
        <p:spPr>
          <a:xfrm>
            <a:off x="6671306" y="4280130"/>
            <a:ext cx="1401799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1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27" name="Espace réservé du texte 126"/>
          <p:cNvSpPr>
            <a:spLocks noGrp="1"/>
          </p:cNvSpPr>
          <p:nvPr>
            <p:ph type="body" idx="10"/>
          </p:nvPr>
        </p:nvSpPr>
        <p:spPr>
          <a:xfrm>
            <a:off x="4015922" y="4280130"/>
            <a:ext cx="1472378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1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28" name="Espace réservé du texte 127"/>
          <p:cNvSpPr>
            <a:spLocks noGrp="1"/>
          </p:cNvSpPr>
          <p:nvPr>
            <p:ph type="body" idx="10"/>
          </p:nvPr>
        </p:nvSpPr>
        <p:spPr>
          <a:xfrm>
            <a:off x="2269916" y="4280130"/>
            <a:ext cx="173297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pc="-83" smtClean="0">
                <a:solidFill>
                  <a:srgbClr val="252599"/>
                </a:solidFill>
                <a:latin typeface="Arial" panose="22635452340000000000" pitchFamily="2"/>
              </a:rPr>
              <a:t>1 / 1 </a:t>
            </a:r>
            <a:endParaRPr lang="fr-FR" sz="1600" b="1" spc="-83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29" name="Espace réservé du texte 128"/>
          <p:cNvSpPr>
            <a:spLocks noGrp="1"/>
          </p:cNvSpPr>
          <p:nvPr>
            <p:ph type="body" idx="10"/>
          </p:nvPr>
        </p:nvSpPr>
        <p:spPr>
          <a:xfrm>
            <a:off x="1006016" y="1362960"/>
            <a:ext cx="1250870" cy="915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729" rIns="0" bIns="0" anchor="t"/>
          <a:lstStyle/>
          <a:p>
            <a:pPr marL="120221" indent="0">
              <a:lnSpc>
                <a:spcPts val="1578"/>
              </a:lnSpc>
              <a:spcAft>
                <a:spcPts val="2647"/>
              </a:spcAft>
              <a:buNone/>
            </a:pPr>
            <a:r>
              <a:rPr lang="fr-FR" sz="1400" b="1" spc="-9" smtClean="0">
                <a:solidFill>
                  <a:srgbClr val="FFFFFF"/>
                </a:solidFill>
                <a:latin typeface="Arial" panose="22635452340000000000" pitchFamily="2"/>
              </a:rPr>
              <a:t>Département </a:t>
            </a:r>
            <a:endParaRPr lang="fr-FR" sz="1400" b="1" spc="-9">
              <a:solidFill>
                <a:srgbClr val="FFFFFF"/>
              </a:solidFill>
              <a:latin typeface="Arial" panose="22635452340000000000" pitchFamily="2"/>
            </a:endParaRPr>
          </a:p>
        </p:txBody>
      </p:sp>
      <p:sp>
        <p:nvSpPr>
          <p:cNvPr id="130" name="Espace réservé du texte 129"/>
          <p:cNvSpPr>
            <a:spLocks noGrp="1"/>
          </p:cNvSpPr>
          <p:nvPr>
            <p:ph type="body" idx="10"/>
          </p:nvPr>
        </p:nvSpPr>
        <p:spPr>
          <a:xfrm>
            <a:off x="2269916" y="1362960"/>
            <a:ext cx="3218384" cy="3346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196" rIns="0" bIns="0" anchor="t"/>
          <a:lstStyle/>
          <a:p>
            <a:pPr marL="0" indent="0" algn="ctr">
              <a:lnSpc>
                <a:spcPts val="1928"/>
              </a:lnSpc>
              <a:spcAft>
                <a:spcPts val="145"/>
              </a:spcAft>
              <a:buNone/>
            </a:pPr>
            <a:r>
              <a:rPr lang="fr-FR" sz="1800" b="1" spc="-4" smtClean="0">
                <a:solidFill>
                  <a:srgbClr val="FFFFFF"/>
                </a:solidFill>
                <a:latin typeface="Arial" panose="22635452340000000000" pitchFamily="2"/>
              </a:rPr>
              <a:t>CONVENTIONS </a:t>
            </a:r>
            <a:endParaRPr lang="fr-FR" sz="1800" b="1" spc="-4">
              <a:solidFill>
                <a:srgbClr val="FFFFFF"/>
              </a:solidFill>
              <a:latin typeface="Arial" panose="22635452340000000000" pitchFamily="2"/>
            </a:endParaRPr>
          </a:p>
        </p:txBody>
      </p:sp>
      <p:sp>
        <p:nvSpPr>
          <p:cNvPr id="131" name="Espace réservé du texte 130"/>
          <p:cNvSpPr>
            <a:spLocks noGrp="1"/>
          </p:cNvSpPr>
          <p:nvPr>
            <p:ph type="body" idx="10"/>
          </p:nvPr>
        </p:nvSpPr>
        <p:spPr>
          <a:xfrm>
            <a:off x="5501330" y="1362960"/>
            <a:ext cx="2571775" cy="3346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196" rIns="0" bIns="0" anchor="t"/>
          <a:lstStyle/>
          <a:p>
            <a:pPr marL="0" indent="0" algn="ctr">
              <a:lnSpc>
                <a:spcPts val="1928"/>
              </a:lnSpc>
              <a:spcAft>
                <a:spcPts val="145"/>
              </a:spcAft>
              <a:buNone/>
            </a:pPr>
            <a:r>
              <a:rPr lang="fr-FR" sz="1800" b="1" spc="-18" smtClean="0">
                <a:solidFill>
                  <a:srgbClr val="FFFFFF"/>
                </a:solidFill>
                <a:latin typeface="Arial" panose="22635452340000000000" pitchFamily="2"/>
              </a:rPr>
              <a:t>COORDINATION </a:t>
            </a:r>
            <a:endParaRPr lang="fr-FR" sz="1800" b="1" spc="-18">
              <a:solidFill>
                <a:srgbClr val="FFFFFF"/>
              </a:solidFill>
              <a:latin typeface="Arial" panose="22635452340000000000" pitchFamily="2"/>
            </a:endParaRPr>
          </a:p>
        </p:txBody>
      </p:sp>
      <p:sp>
        <p:nvSpPr>
          <p:cNvPr id="132" name="Espace réservé du texte 131"/>
          <p:cNvSpPr>
            <a:spLocks noGrp="1"/>
          </p:cNvSpPr>
          <p:nvPr>
            <p:ph type="body" idx="10"/>
          </p:nvPr>
        </p:nvSpPr>
        <p:spPr>
          <a:xfrm>
            <a:off x="2269916" y="3616508"/>
            <a:ext cx="173297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0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33" name="Espace réservé du texte 132"/>
          <p:cNvSpPr>
            <a:spLocks noGrp="1"/>
          </p:cNvSpPr>
          <p:nvPr>
            <p:ph type="body" idx="10"/>
          </p:nvPr>
        </p:nvSpPr>
        <p:spPr>
          <a:xfrm>
            <a:off x="2269916" y="3948319"/>
            <a:ext cx="173297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pc="-53" smtClean="0">
                <a:solidFill>
                  <a:srgbClr val="252599"/>
                </a:solidFill>
                <a:latin typeface="Arial" panose="22635452340000000000" pitchFamily="2"/>
              </a:rPr>
              <a:t>1 / 7 </a:t>
            </a:r>
            <a:endParaRPr lang="fr-FR" sz="1600" b="1" spc="-53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34" name="Espace réservé du texte 133"/>
          <p:cNvSpPr>
            <a:spLocks noGrp="1"/>
          </p:cNvSpPr>
          <p:nvPr>
            <p:ph type="body" idx="10"/>
          </p:nvPr>
        </p:nvSpPr>
        <p:spPr>
          <a:xfrm>
            <a:off x="5501330" y="3616508"/>
            <a:ext cx="115694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000000"/>
                </a:solidFill>
                <a:latin typeface="Arial" panose="22635452340000000000" pitchFamily="2"/>
              </a:rPr>
              <a:t>2 </a:t>
            </a:r>
            <a:endParaRPr lang="fr-FR" sz="1600" b="1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135" name="Espace réservé du texte 134"/>
          <p:cNvSpPr>
            <a:spLocks noGrp="1"/>
          </p:cNvSpPr>
          <p:nvPr>
            <p:ph type="body" idx="10"/>
          </p:nvPr>
        </p:nvSpPr>
        <p:spPr>
          <a:xfrm>
            <a:off x="4015922" y="3616508"/>
            <a:ext cx="1472378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0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36" name="Espace réservé du texte 135"/>
          <p:cNvSpPr>
            <a:spLocks noGrp="1"/>
          </p:cNvSpPr>
          <p:nvPr>
            <p:ph type="body" idx="10"/>
          </p:nvPr>
        </p:nvSpPr>
        <p:spPr>
          <a:xfrm>
            <a:off x="5501330" y="3948319"/>
            <a:ext cx="115694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000000"/>
                </a:solidFill>
                <a:latin typeface="Arial" panose="22635452340000000000" pitchFamily="2"/>
              </a:rPr>
              <a:t>2 </a:t>
            </a:r>
            <a:endParaRPr lang="fr-FR" sz="1600" b="1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137" name="Espace réservé du texte 136"/>
          <p:cNvSpPr>
            <a:spLocks noGrp="1"/>
          </p:cNvSpPr>
          <p:nvPr>
            <p:ph type="body" idx="10"/>
          </p:nvPr>
        </p:nvSpPr>
        <p:spPr>
          <a:xfrm>
            <a:off x="4015922" y="3948319"/>
            <a:ext cx="1472378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2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38" name="Espace réservé du texte 137"/>
          <p:cNvSpPr>
            <a:spLocks noGrp="1"/>
          </p:cNvSpPr>
          <p:nvPr>
            <p:ph type="body" idx="10"/>
          </p:nvPr>
        </p:nvSpPr>
        <p:spPr>
          <a:xfrm>
            <a:off x="6671306" y="3616508"/>
            <a:ext cx="1401799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1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39" name="Espace réservé du texte 138"/>
          <p:cNvSpPr>
            <a:spLocks noGrp="1"/>
          </p:cNvSpPr>
          <p:nvPr>
            <p:ph type="body" idx="10"/>
          </p:nvPr>
        </p:nvSpPr>
        <p:spPr>
          <a:xfrm>
            <a:off x="1006016" y="3602682"/>
            <a:ext cx="1250870" cy="33181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41" rIns="0" bIns="0" anchor="t"/>
          <a:lstStyle/>
          <a:p>
            <a:pPr marL="0" indent="0" algn="ctr">
              <a:lnSpc>
                <a:spcPts val="1753"/>
              </a:lnSpc>
              <a:spcAft>
                <a:spcPts val="250"/>
              </a:spcAft>
              <a:buNone/>
            </a:pPr>
            <a:r>
              <a:rPr lang="fr-FR" sz="1600" spc="-39" smtClean="0">
                <a:solidFill>
                  <a:srgbClr val="252599"/>
                </a:solidFill>
                <a:latin typeface="Arial" panose="22635452340000000000" pitchFamily="2"/>
              </a:rPr>
              <a:t>36 </a:t>
            </a:r>
            <a:endParaRPr lang="fr-FR" sz="1600" spc="-39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40" name="Espace réservé du texte 139"/>
          <p:cNvSpPr>
            <a:spLocks noGrp="1"/>
          </p:cNvSpPr>
          <p:nvPr>
            <p:ph type="body" idx="10"/>
          </p:nvPr>
        </p:nvSpPr>
        <p:spPr>
          <a:xfrm>
            <a:off x="1006016" y="3934493"/>
            <a:ext cx="1250870" cy="33181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41" rIns="0" bIns="0" anchor="t"/>
          <a:lstStyle/>
          <a:p>
            <a:pPr marL="0" indent="0" algn="ctr">
              <a:lnSpc>
                <a:spcPts val="1753"/>
              </a:lnSpc>
              <a:spcAft>
                <a:spcPts val="250"/>
              </a:spcAft>
              <a:buNone/>
            </a:pPr>
            <a:r>
              <a:rPr lang="fr-FR" sz="1600" spc="-39" smtClean="0">
                <a:solidFill>
                  <a:srgbClr val="252599"/>
                </a:solidFill>
                <a:latin typeface="Arial" panose="22635452340000000000" pitchFamily="2"/>
              </a:rPr>
              <a:t>37 </a:t>
            </a:r>
            <a:endParaRPr lang="fr-FR" sz="1600" spc="-39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41" name="Espace réservé du texte 140"/>
          <p:cNvSpPr>
            <a:spLocks noGrp="1"/>
          </p:cNvSpPr>
          <p:nvPr>
            <p:ph type="body" idx="10"/>
          </p:nvPr>
        </p:nvSpPr>
        <p:spPr>
          <a:xfrm>
            <a:off x="2269916" y="2303090"/>
            <a:ext cx="1732976" cy="511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856" rIns="0" bIns="0" anchor="t"/>
          <a:lstStyle/>
          <a:p>
            <a:pPr marL="0" indent="0" algn="ctr">
              <a:lnSpc>
                <a:spcPts val="1578"/>
              </a:lnSpc>
              <a:spcAft>
                <a:spcPts val="0"/>
              </a:spcAft>
              <a:buNone/>
            </a:pPr>
            <a:r>
              <a:rPr lang="fr-FR" sz="1400" i="1" spc="13" smtClean="0">
                <a:solidFill>
                  <a:srgbClr val="252599"/>
                </a:solidFill>
                <a:latin typeface="Arial" panose="22635452340000000000" pitchFamily="2"/>
              </a:rPr>
              <a:t>Nb Ets / </a:t>
            </a:r>
          </a:p>
          <a:p>
            <a:pPr marL="0" indent="0" algn="ctr">
              <a:lnSpc>
                <a:spcPts val="1578"/>
              </a:lnSpc>
              <a:spcBef>
                <a:spcPts val="79"/>
              </a:spcBef>
              <a:spcAft>
                <a:spcPts val="245"/>
              </a:spcAft>
              <a:buNone/>
            </a:pPr>
            <a:r>
              <a:rPr lang="fr-FR" sz="1400" i="1" smtClean="0">
                <a:solidFill>
                  <a:srgbClr val="252599"/>
                </a:solidFill>
                <a:latin typeface="Arial" panose="22635452340000000000" pitchFamily="2"/>
              </a:rPr>
              <a:t>Nb conventions </a:t>
            </a:r>
            <a:endParaRPr lang="fr-FR" sz="1400" i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42" name="Espace réservé du texte 141"/>
          <p:cNvSpPr>
            <a:spLocks noGrp="1"/>
          </p:cNvSpPr>
          <p:nvPr>
            <p:ph type="body" idx="10"/>
          </p:nvPr>
        </p:nvSpPr>
        <p:spPr>
          <a:xfrm>
            <a:off x="2269916" y="2828457"/>
            <a:ext cx="1732976" cy="44241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306" rIns="0" bIns="0" anchor="t"/>
          <a:lstStyle/>
          <a:p>
            <a:pPr marL="0" indent="0" algn="ctr">
              <a:lnSpc>
                <a:spcPts val="1753"/>
              </a:lnSpc>
              <a:spcAft>
                <a:spcPts val="684"/>
              </a:spcAft>
              <a:buNone/>
            </a:pPr>
            <a:r>
              <a:rPr lang="fr-FR" sz="1600" b="1" spc="-83" smtClean="0">
                <a:solidFill>
                  <a:srgbClr val="252599"/>
                </a:solidFill>
                <a:latin typeface="Arial" panose="22635452340000000000" pitchFamily="2"/>
              </a:rPr>
              <a:t>1 / 1 </a:t>
            </a:r>
            <a:endParaRPr lang="fr-FR" sz="1600" b="1" spc="-83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43" name="Espace réservé du texte 142"/>
          <p:cNvSpPr>
            <a:spLocks noGrp="1"/>
          </p:cNvSpPr>
          <p:nvPr>
            <p:ph type="body" idx="10"/>
          </p:nvPr>
        </p:nvSpPr>
        <p:spPr>
          <a:xfrm>
            <a:off x="2269916" y="3284697"/>
            <a:ext cx="173297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pc="-35" smtClean="0">
                <a:solidFill>
                  <a:srgbClr val="252599"/>
                </a:solidFill>
                <a:latin typeface="Arial" panose="22635452340000000000" pitchFamily="2"/>
              </a:rPr>
              <a:t>2 / 5 </a:t>
            </a:r>
            <a:endParaRPr lang="fr-FR" sz="1600" b="1" spc="-35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44" name="Espace réservé du texte 143"/>
          <p:cNvSpPr>
            <a:spLocks noGrp="1"/>
          </p:cNvSpPr>
          <p:nvPr>
            <p:ph type="body" idx="10"/>
          </p:nvPr>
        </p:nvSpPr>
        <p:spPr>
          <a:xfrm>
            <a:off x="4015922" y="2303090"/>
            <a:ext cx="1472378" cy="511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856" rIns="0" bIns="0" anchor="t"/>
          <a:lstStyle/>
          <a:p>
            <a:pPr marL="0" indent="0" algn="ctr">
              <a:lnSpc>
                <a:spcPts val="1578"/>
              </a:lnSpc>
              <a:spcAft>
                <a:spcPts val="1928"/>
              </a:spcAft>
              <a:buNone/>
            </a:pPr>
            <a:r>
              <a:rPr lang="fr-FR" sz="1400" i="1" spc="-4" smtClean="0">
                <a:solidFill>
                  <a:srgbClr val="252599"/>
                </a:solidFill>
                <a:latin typeface="Arial" panose="22635452340000000000" pitchFamily="2"/>
              </a:rPr>
              <a:t>Nb Ets </a:t>
            </a:r>
            <a:endParaRPr lang="fr-FR" sz="1400" i="1" spc="-4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45" name="Espace réservé du texte 144"/>
          <p:cNvSpPr>
            <a:spLocks noGrp="1"/>
          </p:cNvSpPr>
          <p:nvPr>
            <p:ph type="body" idx="10"/>
          </p:nvPr>
        </p:nvSpPr>
        <p:spPr>
          <a:xfrm>
            <a:off x="5501330" y="2303090"/>
            <a:ext cx="1156946" cy="511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856" rIns="0" bIns="0" anchor="t"/>
          <a:lstStyle/>
          <a:p>
            <a:pPr marL="0" indent="0" algn="ctr">
              <a:lnSpc>
                <a:spcPts val="1578"/>
              </a:lnSpc>
              <a:spcAft>
                <a:spcPts val="1928"/>
              </a:spcAft>
              <a:buNone/>
            </a:pPr>
            <a:r>
              <a:rPr lang="fr-FR" sz="1400" i="1" spc="-4" smtClean="0">
                <a:solidFill>
                  <a:srgbClr val="252599"/>
                </a:solidFill>
                <a:latin typeface="Arial" panose="22635452340000000000" pitchFamily="2"/>
              </a:rPr>
              <a:t>Nb Ets </a:t>
            </a:r>
            <a:endParaRPr lang="fr-FR" sz="1400" i="1" spc="-4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46" name="Espace réservé du texte 145"/>
          <p:cNvSpPr>
            <a:spLocks noGrp="1"/>
          </p:cNvSpPr>
          <p:nvPr>
            <p:ph type="body" idx="10"/>
          </p:nvPr>
        </p:nvSpPr>
        <p:spPr>
          <a:xfrm>
            <a:off x="6671306" y="2303090"/>
            <a:ext cx="1401799" cy="51154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856" rIns="0" bIns="0" anchor="t"/>
          <a:lstStyle/>
          <a:p>
            <a:pPr marL="0" indent="0" algn="ctr">
              <a:lnSpc>
                <a:spcPts val="1578"/>
              </a:lnSpc>
              <a:spcAft>
                <a:spcPts val="1928"/>
              </a:spcAft>
              <a:buNone/>
            </a:pPr>
            <a:r>
              <a:rPr lang="fr-FR" sz="1400" i="1" spc="-4" smtClean="0">
                <a:solidFill>
                  <a:srgbClr val="252599"/>
                </a:solidFill>
                <a:latin typeface="Arial" panose="22635452340000000000" pitchFamily="2"/>
              </a:rPr>
              <a:t>Nb Ets </a:t>
            </a:r>
            <a:endParaRPr lang="fr-FR" sz="1400" i="1" spc="-4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47" name="Espace réservé du texte 146"/>
          <p:cNvSpPr>
            <a:spLocks noGrp="1"/>
          </p:cNvSpPr>
          <p:nvPr>
            <p:ph type="body" idx="10"/>
          </p:nvPr>
        </p:nvSpPr>
        <p:spPr>
          <a:xfrm>
            <a:off x="5501330" y="2828457"/>
            <a:ext cx="1156946" cy="44241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306" rIns="0" bIns="0" anchor="t"/>
          <a:lstStyle/>
          <a:p>
            <a:pPr marL="0" indent="0" algn="ctr">
              <a:lnSpc>
                <a:spcPts val="1753"/>
              </a:lnSpc>
              <a:spcAft>
                <a:spcPts val="684"/>
              </a:spcAft>
              <a:buNone/>
            </a:pPr>
            <a:r>
              <a:rPr lang="fr-FR" sz="1600" b="1" smtClean="0">
                <a:solidFill>
                  <a:srgbClr val="000000"/>
                </a:solidFill>
                <a:latin typeface="Arial" panose="22635452340000000000" pitchFamily="2"/>
              </a:rPr>
              <a:t>0 </a:t>
            </a:r>
            <a:endParaRPr lang="fr-FR" sz="1600" b="1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148" name="Espace réservé du texte 147"/>
          <p:cNvSpPr>
            <a:spLocks noGrp="1"/>
          </p:cNvSpPr>
          <p:nvPr>
            <p:ph type="body" idx="10"/>
          </p:nvPr>
        </p:nvSpPr>
        <p:spPr>
          <a:xfrm>
            <a:off x="4015922" y="2828457"/>
            <a:ext cx="1472378" cy="44241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306" rIns="0" bIns="0" anchor="t"/>
          <a:lstStyle/>
          <a:p>
            <a:pPr marL="0" indent="0" algn="ctr">
              <a:lnSpc>
                <a:spcPts val="1753"/>
              </a:lnSpc>
              <a:spcAft>
                <a:spcPts val="684"/>
              </a:spcAft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0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49" name="Espace réservé du texte 148"/>
          <p:cNvSpPr>
            <a:spLocks noGrp="1"/>
          </p:cNvSpPr>
          <p:nvPr>
            <p:ph type="body" idx="10"/>
          </p:nvPr>
        </p:nvSpPr>
        <p:spPr>
          <a:xfrm>
            <a:off x="5501330" y="3284697"/>
            <a:ext cx="1156946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000000"/>
                </a:solidFill>
                <a:latin typeface="Arial" panose="22635452340000000000" pitchFamily="2"/>
              </a:rPr>
              <a:t>0 </a:t>
            </a:r>
            <a:endParaRPr lang="fr-FR" sz="1600" b="1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150" name="Espace réservé du texte 149"/>
          <p:cNvSpPr>
            <a:spLocks noGrp="1"/>
          </p:cNvSpPr>
          <p:nvPr>
            <p:ph type="body" idx="10"/>
          </p:nvPr>
        </p:nvSpPr>
        <p:spPr>
          <a:xfrm>
            <a:off x="4015922" y="3284697"/>
            <a:ext cx="1472378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1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51" name="Espace réservé du texte 150"/>
          <p:cNvSpPr>
            <a:spLocks noGrp="1"/>
          </p:cNvSpPr>
          <p:nvPr>
            <p:ph type="body" idx="10"/>
          </p:nvPr>
        </p:nvSpPr>
        <p:spPr>
          <a:xfrm>
            <a:off x="1006016" y="2828457"/>
            <a:ext cx="1250870" cy="44241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2447" rIns="0" bIns="0" anchor="t"/>
          <a:lstStyle/>
          <a:p>
            <a:pPr marL="0" indent="0" algn="ctr">
              <a:lnSpc>
                <a:spcPts val="1753"/>
              </a:lnSpc>
              <a:spcAft>
                <a:spcPts val="587"/>
              </a:spcAft>
              <a:buNone/>
            </a:pPr>
            <a:r>
              <a:rPr lang="fr-FR" sz="1600" spc="-75" smtClean="0">
                <a:solidFill>
                  <a:srgbClr val="252599"/>
                </a:solidFill>
                <a:latin typeface="Arial" panose="22635452340000000000" pitchFamily="2"/>
              </a:rPr>
              <a:t>18 </a:t>
            </a:r>
            <a:endParaRPr lang="fr-FR" sz="1600" spc="-75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52" name="Espace réservé du texte 151"/>
          <p:cNvSpPr>
            <a:spLocks noGrp="1"/>
          </p:cNvSpPr>
          <p:nvPr>
            <p:ph type="body" idx="10"/>
          </p:nvPr>
        </p:nvSpPr>
        <p:spPr>
          <a:xfrm>
            <a:off x="1006016" y="3284697"/>
            <a:ext cx="1250870" cy="31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spc="-61" dirty="0" smtClean="0">
                <a:solidFill>
                  <a:srgbClr val="252599"/>
                </a:solidFill>
                <a:latin typeface="Arial" panose="22635452340000000000" pitchFamily="2"/>
              </a:rPr>
              <a:t>28 </a:t>
            </a:r>
            <a:endParaRPr lang="fr-FR" sz="1600" spc="-61" dirty="0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53" name="Espace réservé du texte 152"/>
          <p:cNvSpPr>
            <a:spLocks noGrp="1"/>
          </p:cNvSpPr>
          <p:nvPr>
            <p:ph type="body" idx="10"/>
          </p:nvPr>
        </p:nvSpPr>
        <p:spPr>
          <a:xfrm>
            <a:off x="1006016" y="4611940"/>
            <a:ext cx="1250870" cy="317985"/>
          </a:xfrm>
          <a:prstGeom prst="rect">
            <a:avLst/>
          </a:prstGeom>
          <a:solidFill>
            <a:srgbClr val="E7F6EF"/>
          </a:solidFill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50"/>
              </a:spcAft>
              <a:buNone/>
            </a:pPr>
            <a:r>
              <a:rPr lang="fr-FR" sz="1600" spc="-22" smtClean="0">
                <a:solidFill>
                  <a:srgbClr val="252599"/>
                </a:solidFill>
                <a:latin typeface="Arial" panose="22635452340000000000" pitchFamily="2"/>
              </a:rPr>
              <a:t>45 </a:t>
            </a:r>
            <a:endParaRPr lang="fr-FR" sz="1600" spc="-22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54" name="Espace réservé du texte 153"/>
          <p:cNvSpPr>
            <a:spLocks noGrp="1"/>
          </p:cNvSpPr>
          <p:nvPr>
            <p:ph type="body" idx="10"/>
          </p:nvPr>
        </p:nvSpPr>
        <p:spPr>
          <a:xfrm>
            <a:off x="1006016" y="4943751"/>
            <a:ext cx="1250870" cy="566844"/>
          </a:xfrm>
          <a:prstGeom prst="rect">
            <a:avLst/>
          </a:prstGeom>
          <a:solidFill>
            <a:srgbClr val="00CC98"/>
          </a:solidFill>
          <a:ln w="0" cmpd="sng">
            <a:noFill/>
            <a:prstDash val="solid"/>
          </a:ln>
        </p:spPr>
        <p:txBody>
          <a:bodyPr vert="horz" lIns="0" tIns="36178" rIns="0" bIns="0" anchor="ctr"/>
          <a:lstStyle/>
          <a:p>
            <a:pPr marL="0" indent="0" algn="ctr">
              <a:lnSpc>
                <a:spcPts val="1841"/>
              </a:lnSpc>
              <a:spcAft>
                <a:spcPts val="219"/>
              </a:spcAft>
              <a:buNone/>
            </a:pPr>
            <a:r>
              <a:rPr lang="fr-FR" sz="1600" b="1" dirty="0" smtClean="0">
                <a:solidFill>
                  <a:srgbClr val="FFFFFF"/>
                </a:solidFill>
                <a:latin typeface="Arial" panose="22635452340000000000" pitchFamily="2"/>
              </a:rPr>
              <a:t>Région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1600" b="1" dirty="0" smtClean="0">
                <a:solidFill>
                  <a:srgbClr val="FFFFFF"/>
                </a:solidFill>
                <a:latin typeface="Arial" panose="22635452340000000000" pitchFamily="2"/>
              </a:rPr>
              <a:t>21 Ets </a:t>
            </a:r>
            <a:endParaRPr lang="fr-FR" sz="1600" b="1" dirty="0">
              <a:solidFill>
                <a:srgbClr val="FFFFFF"/>
              </a:solidFill>
              <a:latin typeface="Arial" panose="22635452340000000000" pitchFamily="2"/>
            </a:endParaRPr>
          </a:p>
        </p:txBody>
      </p:sp>
      <p:sp>
        <p:nvSpPr>
          <p:cNvPr id="155" name="Espace réservé du texte 154"/>
          <p:cNvSpPr>
            <a:spLocks noGrp="1"/>
          </p:cNvSpPr>
          <p:nvPr>
            <p:ph type="body" idx="10"/>
          </p:nvPr>
        </p:nvSpPr>
        <p:spPr>
          <a:xfrm>
            <a:off x="2269916" y="4611940"/>
            <a:ext cx="1732976" cy="317985"/>
          </a:xfrm>
          <a:prstGeom prst="rect">
            <a:avLst/>
          </a:prstGeom>
          <a:solidFill>
            <a:srgbClr val="E7F6EF"/>
          </a:solidFill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pc="-57" dirty="0" smtClean="0">
                <a:solidFill>
                  <a:srgbClr val="252599"/>
                </a:solidFill>
                <a:latin typeface="Arial" panose="22635452340000000000" pitchFamily="2"/>
              </a:rPr>
              <a:t>1 / 2 </a:t>
            </a:r>
            <a:endParaRPr lang="fr-FR" sz="1600" b="1" spc="-57" dirty="0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56" name="Espace réservé du texte 155"/>
          <p:cNvSpPr>
            <a:spLocks noGrp="1"/>
          </p:cNvSpPr>
          <p:nvPr>
            <p:ph type="body" idx="10"/>
          </p:nvPr>
        </p:nvSpPr>
        <p:spPr>
          <a:xfrm>
            <a:off x="2269916" y="4943751"/>
            <a:ext cx="1732976" cy="566844"/>
          </a:xfrm>
          <a:prstGeom prst="rect">
            <a:avLst/>
          </a:prstGeom>
          <a:solidFill>
            <a:srgbClr val="00CC98"/>
          </a:solidFill>
          <a:ln w="0" cmpd="sng">
            <a:noFill/>
            <a:prstDash val="solid"/>
          </a:ln>
        </p:spPr>
        <p:txBody>
          <a:bodyPr vert="horz" lIns="0" tIns="45083" rIns="0" bIns="0" anchor="ctr"/>
          <a:lstStyle/>
          <a:p>
            <a:pPr marL="0" indent="0" algn="ctr">
              <a:lnSpc>
                <a:spcPts val="1753"/>
              </a:lnSpc>
              <a:spcAft>
                <a:spcPts val="0"/>
              </a:spcAft>
              <a:buNone/>
            </a:pPr>
            <a:r>
              <a:rPr lang="fr-FR" sz="1600" b="1" spc="-48" dirty="0" smtClean="0">
                <a:latin typeface="Arial" panose="22635452340000000000" pitchFamily="2"/>
              </a:rPr>
              <a:t>6 Ets </a:t>
            </a:r>
          </a:p>
          <a:p>
            <a:pPr marL="200368" indent="0">
              <a:lnSpc>
                <a:spcPts val="1753"/>
              </a:lnSpc>
              <a:spcBef>
                <a:spcPts val="70"/>
              </a:spcBef>
              <a:spcAft>
                <a:spcPts val="219"/>
              </a:spcAft>
              <a:buNone/>
            </a:pPr>
            <a:r>
              <a:rPr lang="fr-FR" sz="1600" b="1" spc="-44" dirty="0" smtClean="0">
                <a:latin typeface="Arial" panose="22635452340000000000" pitchFamily="2"/>
              </a:rPr>
              <a:t>16 conventions</a:t>
            </a:r>
            <a:r>
              <a:rPr lang="fr-FR" sz="1600" b="1" spc="-44" dirty="0" smtClean="0">
                <a:solidFill>
                  <a:srgbClr val="FFFFFF"/>
                </a:solidFill>
                <a:latin typeface="Arial" panose="22635452340000000000" pitchFamily="2"/>
              </a:rPr>
              <a:t>  </a:t>
            </a:r>
            <a:endParaRPr lang="fr-FR" sz="1600" b="1" spc="-44" dirty="0">
              <a:solidFill>
                <a:srgbClr val="FFFFFF"/>
              </a:solidFill>
              <a:latin typeface="Arial" panose="22635452340000000000" pitchFamily="2"/>
            </a:endParaRPr>
          </a:p>
        </p:txBody>
      </p:sp>
      <p:sp>
        <p:nvSpPr>
          <p:cNvPr id="157" name="Espace réservé du texte 156"/>
          <p:cNvSpPr>
            <a:spLocks noGrp="1"/>
          </p:cNvSpPr>
          <p:nvPr>
            <p:ph type="body" idx="10"/>
          </p:nvPr>
        </p:nvSpPr>
        <p:spPr>
          <a:xfrm>
            <a:off x="4015922" y="4611940"/>
            <a:ext cx="1472378" cy="317985"/>
          </a:xfrm>
          <a:prstGeom prst="rect">
            <a:avLst/>
          </a:prstGeom>
          <a:solidFill>
            <a:srgbClr val="E7F6EF"/>
          </a:solidFill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1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58" name="Espace réservé du texte 157"/>
          <p:cNvSpPr>
            <a:spLocks noGrp="1"/>
          </p:cNvSpPr>
          <p:nvPr>
            <p:ph type="body" idx="10"/>
          </p:nvPr>
        </p:nvSpPr>
        <p:spPr>
          <a:xfrm>
            <a:off x="4015922" y="4943751"/>
            <a:ext cx="1472378" cy="566844"/>
          </a:xfrm>
          <a:prstGeom prst="rect">
            <a:avLst/>
          </a:prstGeom>
          <a:solidFill>
            <a:srgbClr val="00CC98"/>
          </a:solidFill>
          <a:ln w="0" cmpd="sng">
            <a:noFill/>
            <a:prstDash val="solid"/>
          </a:ln>
        </p:spPr>
        <p:txBody>
          <a:bodyPr vert="horz" lIns="0" tIns="45083" rIns="0" bIns="0" anchor="ctr"/>
          <a:lstStyle/>
          <a:p>
            <a:pPr marL="0" indent="0" algn="ctr">
              <a:lnSpc>
                <a:spcPts val="1753"/>
              </a:lnSpc>
              <a:spcAft>
                <a:spcPts val="0"/>
              </a:spcAft>
              <a:buNone/>
            </a:pPr>
            <a:r>
              <a:rPr lang="fr-FR" sz="1600" b="1" spc="-48" dirty="0" smtClean="0">
                <a:latin typeface="Arial" panose="22635452340000000000" pitchFamily="2"/>
              </a:rPr>
              <a:t>5 Ets </a:t>
            </a:r>
          </a:p>
          <a:p>
            <a:pPr marL="80147" indent="0">
              <a:lnSpc>
                <a:spcPts val="1753"/>
              </a:lnSpc>
              <a:spcBef>
                <a:spcPts val="70"/>
              </a:spcBef>
              <a:spcAft>
                <a:spcPts val="219"/>
              </a:spcAft>
              <a:buNone/>
            </a:pPr>
            <a:r>
              <a:rPr lang="fr-FR" sz="1600" b="1" spc="-44" dirty="0" smtClean="0">
                <a:latin typeface="Arial" panose="22635452340000000000" pitchFamily="2"/>
              </a:rPr>
              <a:t>5 conventions </a:t>
            </a:r>
            <a:endParaRPr lang="fr-FR" sz="1600" b="1" spc="-44" dirty="0">
              <a:latin typeface="Arial" panose="22635452340000000000" pitchFamily="2"/>
            </a:endParaRPr>
          </a:p>
        </p:txBody>
      </p:sp>
      <p:sp>
        <p:nvSpPr>
          <p:cNvPr id="159" name="Espace réservé du texte 158"/>
          <p:cNvSpPr>
            <a:spLocks noGrp="1"/>
          </p:cNvSpPr>
          <p:nvPr>
            <p:ph type="body" idx="10"/>
          </p:nvPr>
        </p:nvSpPr>
        <p:spPr>
          <a:xfrm>
            <a:off x="6666420" y="4611940"/>
            <a:ext cx="1406686" cy="317985"/>
          </a:xfrm>
          <a:prstGeom prst="rect">
            <a:avLst/>
          </a:prstGeom>
          <a:solidFill>
            <a:srgbClr val="E7F6EF"/>
          </a:solidFill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252599"/>
                </a:solidFill>
                <a:latin typeface="Arial" panose="22635452340000000000" pitchFamily="2"/>
              </a:rPr>
              <a:t>1 </a:t>
            </a:r>
            <a:endParaRPr lang="fr-FR" sz="1600" b="1">
              <a:solidFill>
                <a:srgbClr val="252599"/>
              </a:solidFill>
              <a:latin typeface="Arial" panose="22635452340000000000" pitchFamily="2"/>
            </a:endParaRPr>
          </a:p>
        </p:txBody>
      </p:sp>
      <p:sp>
        <p:nvSpPr>
          <p:cNvPr id="160" name="Espace réservé du texte 159"/>
          <p:cNvSpPr>
            <a:spLocks noGrp="1"/>
          </p:cNvSpPr>
          <p:nvPr>
            <p:ph type="body" idx="10"/>
          </p:nvPr>
        </p:nvSpPr>
        <p:spPr>
          <a:xfrm>
            <a:off x="6666420" y="4943751"/>
            <a:ext cx="1406686" cy="566844"/>
          </a:xfrm>
          <a:prstGeom prst="rect">
            <a:avLst/>
          </a:prstGeom>
          <a:solidFill>
            <a:srgbClr val="00CC98"/>
          </a:solidFill>
          <a:ln w="0" cmpd="sng">
            <a:noFill/>
            <a:prstDash val="solid"/>
          </a:ln>
        </p:spPr>
        <p:txBody>
          <a:bodyPr vert="horz" lIns="0" tIns="45083" rIns="0" bIns="0" anchor="ctr"/>
          <a:lstStyle/>
          <a:p>
            <a:pPr marL="0" indent="0" algn="ctr">
              <a:lnSpc>
                <a:spcPts val="1753"/>
              </a:lnSpc>
              <a:spcAft>
                <a:spcPts val="2112"/>
              </a:spcAft>
              <a:buNone/>
            </a:pPr>
            <a:r>
              <a:rPr lang="fr-FR" sz="1600" b="1" spc="-48" dirty="0" smtClean="0">
                <a:solidFill>
                  <a:srgbClr val="FFFFFF"/>
                </a:solidFill>
                <a:latin typeface="Arial" panose="22635452340000000000" pitchFamily="2"/>
              </a:rPr>
              <a:t>3 Ets </a:t>
            </a:r>
            <a:endParaRPr lang="fr-FR" sz="1600" b="1" spc="-48" dirty="0">
              <a:solidFill>
                <a:srgbClr val="FFFFFF"/>
              </a:solidFill>
              <a:latin typeface="Arial" panose="22635452340000000000" pitchFamily="2"/>
            </a:endParaRPr>
          </a:p>
        </p:txBody>
      </p:sp>
      <p:sp>
        <p:nvSpPr>
          <p:cNvPr id="161" name="Espace réservé du texte 160"/>
          <p:cNvSpPr>
            <a:spLocks noGrp="1"/>
          </p:cNvSpPr>
          <p:nvPr>
            <p:ph type="body" idx="10"/>
          </p:nvPr>
        </p:nvSpPr>
        <p:spPr>
          <a:xfrm>
            <a:off x="5501330" y="4611940"/>
            <a:ext cx="1156946" cy="317985"/>
          </a:xfrm>
          <a:prstGeom prst="rect">
            <a:avLst/>
          </a:prstGeom>
          <a:solidFill>
            <a:srgbClr val="E7F6EF"/>
          </a:solidFill>
          <a:ln w="0" cmpd="sng">
            <a:noFill/>
            <a:prstDash val="solid"/>
          </a:ln>
        </p:spPr>
        <p:txBody>
          <a:bodyPr vert="horz" lIns="0" tIns="45083" rIns="0" bIns="0" anchor="t"/>
          <a:lstStyle/>
          <a:p>
            <a:pPr marL="0" indent="0" algn="ctr">
              <a:lnSpc>
                <a:spcPts val="1753"/>
              </a:lnSpc>
              <a:spcAft>
                <a:spcPts val="219"/>
              </a:spcAft>
              <a:buNone/>
            </a:pPr>
            <a:r>
              <a:rPr lang="fr-FR" sz="1600" b="1" smtClean="0">
                <a:solidFill>
                  <a:srgbClr val="000000"/>
                </a:solidFill>
                <a:latin typeface="Arial" panose="22635452340000000000" pitchFamily="2"/>
              </a:rPr>
              <a:t>1 </a:t>
            </a:r>
            <a:endParaRPr lang="fr-FR" sz="1600" b="1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164" name="Espace réservé du texte 163"/>
          <p:cNvSpPr>
            <a:spLocks noGrp="1"/>
          </p:cNvSpPr>
          <p:nvPr>
            <p:ph type="body" idx="10"/>
          </p:nvPr>
        </p:nvSpPr>
        <p:spPr>
          <a:xfrm>
            <a:off x="602090" y="6241616"/>
            <a:ext cx="7877657" cy="25634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593" rIns="0" bIns="0" anchor="t"/>
          <a:lstStyle/>
          <a:p>
            <a:pPr marL="160294" indent="0">
              <a:lnSpc>
                <a:spcPts val="1490"/>
              </a:lnSpc>
              <a:spcAft>
                <a:spcPts val="250"/>
              </a:spcAft>
              <a:buNone/>
              <a:tabLst>
                <a:tab pos="8014716" algn="l"/>
              </a:tabLst>
            </a:pPr>
            <a:r>
              <a:rPr lang="fr-FR" sz="900" b="1" smtClean="0">
                <a:solidFill>
                  <a:srgbClr val="002295"/>
                </a:solidFill>
                <a:latin typeface="Arial" panose="22635452340000000000" pitchFamily="2"/>
              </a:rPr>
              <a:t>Rencontre régionale IVG_ARS Centre_25 juin 2013 </a:t>
            </a:r>
            <a:r>
              <a:rPr lang="fr-FR" sz="900" smtClean="0">
                <a:solidFill>
                  <a:srgbClr val="002295"/>
                </a:solidFill>
                <a:latin typeface="Arial" panose="22635452340000000000" pitchFamily="2"/>
              </a:rPr>
              <a:t>7 </a:t>
            </a:r>
            <a:endParaRPr lang="fr-FR" sz="900">
              <a:solidFill>
                <a:srgbClr val="002295"/>
              </a:solidFill>
              <a:latin typeface="Arial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970</Words>
  <Application>Microsoft Office PowerPoint</Application>
  <PresentationFormat>Affichage à l'écran (4:3)</PresentationFormat>
  <Paragraphs>291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Accès à l’ IVG en région Centre</vt:lpstr>
      <vt:lpstr>Plan </vt:lpstr>
      <vt:lpstr>1- Particularités de la région Centre </vt:lpstr>
      <vt:lpstr>Gynécologues libéraux (chiffres URPS)</vt:lpstr>
      <vt:lpstr>Sages femmes (DREES 2013)</vt:lpstr>
      <vt:lpstr>IVG médicamenteuse en ville  2012-2014 (CPAM)</vt:lpstr>
      <vt:lpstr>IVG Centre – Source Drees 2012</vt:lpstr>
      <vt:lpstr>Diapositive 8</vt:lpstr>
      <vt:lpstr>Diapositive 9</vt:lpstr>
      <vt:lpstr>Analyse de l’enquête</vt:lpstr>
      <vt:lpstr>Diapositive 11</vt:lpstr>
      <vt:lpstr>Diapositive 12</vt:lpstr>
      <vt:lpstr>Diapositive 13</vt:lpstr>
      <vt:lpstr>Points forts selon les libéraux</vt:lpstr>
      <vt:lpstr>Points faibles selon les libéraux</vt:lpstr>
      <vt:lpstr>Coût IVG médicamenteuse</vt:lpstr>
      <vt:lpstr>3- Objectifs CGCVL et URPS </vt:lpstr>
      <vt:lpstr>4- Réponses CGCVL-URPS</vt:lpstr>
      <vt:lpstr>Synthèse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Accès à l’ IVG en région centre</dc:title>
  <dc:creator>McSaturn</dc:creator>
  <cp:lastModifiedBy>McSaturn</cp:lastModifiedBy>
  <cp:revision>77</cp:revision>
  <dcterms:created xsi:type="dcterms:W3CDTF">2014-10-19T13:15:35Z</dcterms:created>
  <dcterms:modified xsi:type="dcterms:W3CDTF">2014-11-13T21:31:34Z</dcterms:modified>
</cp:coreProperties>
</file>