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97" r:id="rId3"/>
    <p:sldId id="257" r:id="rId4"/>
    <p:sldId id="258" r:id="rId5"/>
    <p:sldId id="259" r:id="rId6"/>
    <p:sldId id="293" r:id="rId7"/>
    <p:sldId id="284" r:id="rId8"/>
    <p:sldId id="290" r:id="rId9"/>
    <p:sldId id="286" r:id="rId10"/>
    <p:sldId id="294" r:id="rId11"/>
    <p:sldId id="298" r:id="rId12"/>
    <p:sldId id="288" r:id="rId13"/>
    <p:sldId id="289" r:id="rId14"/>
    <p:sldId id="287" r:id="rId15"/>
    <p:sldId id="278" r:id="rId16"/>
    <p:sldId id="280" r:id="rId17"/>
    <p:sldId id="279" r:id="rId18"/>
    <p:sldId id="301" r:id="rId19"/>
    <p:sldId id="302" r:id="rId20"/>
    <p:sldId id="299" r:id="rId21"/>
    <p:sldId id="300" r:id="rId22"/>
    <p:sldId id="281" r:id="rId23"/>
    <p:sldId id="282" r:id="rId24"/>
    <p:sldId id="295" r:id="rId25"/>
    <p:sldId id="296" r:id="rId26"/>
    <p:sldId id="271" r:id="rId27"/>
    <p:sldId id="273" r:id="rId28"/>
    <p:sldId id="274" r:id="rId29"/>
    <p:sldId id="277" r:id="rId30"/>
    <p:sldId id="275" r:id="rId31"/>
    <p:sldId id="276"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35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5492F59-8F9D-734A-A008-A51DBB09F735}" type="datetimeFigureOut">
              <a:rPr lang="fr-FR"/>
              <a:pPr>
                <a:defRPr/>
              </a:pPr>
              <a:t>12/11/2014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ABABEA5-2CB3-2048-8D6F-BF9C9F5BD3D3}" type="slidenum">
              <a:rPr lang="fr-FR"/>
              <a:pPr>
                <a:defRPr/>
              </a:pPr>
              <a:t>‹#›</a:t>
            </a:fld>
            <a:endParaRPr lang="fr-FR"/>
          </a:p>
        </p:txBody>
      </p:sp>
    </p:spTree>
    <p:extLst>
      <p:ext uri="{BB962C8B-B14F-4D97-AF65-F5344CB8AC3E}">
        <p14:creationId xmlns:p14="http://schemas.microsoft.com/office/powerpoint/2010/main" val="24464019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02B927-A864-8749-A951-18B460B72CB7}" type="slidenum">
              <a:rPr lang="fr-FR" sz="1200"/>
              <a:pPr eaLnBrk="1" hangingPunct="1"/>
              <a:t>24</a:t>
            </a:fld>
            <a:endParaRPr lang="fr-FR" sz="1200"/>
          </a:p>
        </p:txBody>
      </p:sp>
      <p:sp>
        <p:nvSpPr>
          <p:cNvPr id="3481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8F21CA-CF2F-6949-A0F6-ACE2878DFB14}" type="slidenum">
              <a:rPr lang="fr-FR" sz="1200"/>
              <a:pPr eaLnBrk="1" hangingPunct="1"/>
              <a:t>26</a:t>
            </a:fld>
            <a:endParaRPr lang="fr-FR" sz="1200"/>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65EC6E-B76A-5946-B455-7F1227B22358}" type="slidenum">
              <a:rPr lang="fr-FR" sz="1200"/>
              <a:pPr eaLnBrk="1" hangingPunct="1"/>
              <a:t>28</a:t>
            </a:fld>
            <a:endParaRPr lang="fr-FR" sz="120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p:spPr>
        <p:txBody>
          <a:bodyPr/>
          <a:lstStyle/>
          <a:p>
            <a:pPr defTabSz="914400">
              <a:spcBef>
                <a:spcPts val="2000"/>
              </a:spcBef>
              <a:buClr>
                <a:srgbClr val="6FB7D7"/>
              </a:buClr>
              <a:buSzPct val="110000"/>
              <a:buFont typeface="Wingdings 2" charset="0"/>
              <a:buNone/>
              <a:defRPr/>
            </a:pPr>
            <a:endParaRPr lang="fr-FR" sz="3200">
              <a:solidFill>
                <a:srgbClr val="595959"/>
              </a:solidFill>
              <a:latin typeface="News Gothic MT"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981F7602-244E-2645-816E-7D553B10026D}" type="datetime1">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CE5EB2-6AFD-5848-B254-F4C0CF006849}" type="slidenum">
              <a:rPr lang="en-US"/>
              <a:pPr>
                <a:defRPr/>
              </a:pPr>
              <a:t>‹#›</a:t>
            </a:fld>
            <a:endParaRPr lang="en-US"/>
          </a:p>
        </p:txBody>
      </p:sp>
    </p:spTree>
    <p:extLst>
      <p:ext uri="{BB962C8B-B14F-4D97-AF65-F5344CB8AC3E}">
        <p14:creationId xmlns:p14="http://schemas.microsoft.com/office/powerpoint/2010/main" val="394559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fr-FR"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pPr>
              <a:defRPr/>
            </a:pPr>
            <a:fld id="{43AB434A-9667-2C49-A166-FD684B5336E4}" type="datetime1">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2472C8-657C-4943-88A2-685743D0876A}" type="slidenum">
              <a:rPr lang="en-US"/>
              <a:pPr>
                <a:defRPr/>
              </a:pPr>
              <a:t>‹#›</a:t>
            </a:fld>
            <a:endParaRPr lang="en-US"/>
          </a:p>
        </p:txBody>
      </p:sp>
    </p:spTree>
    <p:extLst>
      <p:ext uri="{BB962C8B-B14F-4D97-AF65-F5344CB8AC3E}">
        <p14:creationId xmlns:p14="http://schemas.microsoft.com/office/powerpoint/2010/main" val="282531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lvl1pPr>
              <a:defRPr/>
            </a:lvl1pPr>
          </a:lstStyle>
          <a:p>
            <a:pPr>
              <a:defRPr/>
            </a:pPr>
            <a:fld id="{C5B40AC4-98E3-0E41-BF32-4DFAC43302C1}" type="datetime1">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0AB25-8CB2-AC48-B519-03C173720532}" type="slidenum">
              <a:rPr lang="en-US"/>
              <a:pPr>
                <a:defRPr/>
              </a:pPr>
              <a:t>‹#›</a:t>
            </a:fld>
            <a:endParaRPr lang="en-US"/>
          </a:p>
        </p:txBody>
      </p:sp>
    </p:spTree>
    <p:extLst>
      <p:ext uri="{BB962C8B-B14F-4D97-AF65-F5344CB8AC3E}">
        <p14:creationId xmlns:p14="http://schemas.microsoft.com/office/powerpoint/2010/main" val="230437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lvl1pPr>
              <a:defRPr/>
            </a:lvl1pPr>
          </a:lstStyle>
          <a:p>
            <a:pPr>
              <a:defRPr/>
            </a:pPr>
            <a:fld id="{B7EF0885-D1AC-9F49-9AFD-E752B055AA13}" type="datetime1">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F45E6E-E748-A84B-BD93-CFF316606F9B}" type="slidenum">
              <a:rPr lang="en-US"/>
              <a:pPr>
                <a:defRPr/>
              </a:pPr>
              <a:t>‹#›</a:t>
            </a:fld>
            <a:endParaRPr lang="en-US"/>
          </a:p>
        </p:txBody>
      </p:sp>
    </p:spTree>
    <p:extLst>
      <p:ext uri="{BB962C8B-B14F-4D97-AF65-F5344CB8AC3E}">
        <p14:creationId xmlns:p14="http://schemas.microsoft.com/office/powerpoint/2010/main" val="61156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Date Placeholder 3"/>
          <p:cNvSpPr>
            <a:spLocks noGrp="1"/>
          </p:cNvSpPr>
          <p:nvPr>
            <p:ph type="dt" sz="half" idx="10"/>
          </p:nvPr>
        </p:nvSpPr>
        <p:spPr/>
        <p:txBody>
          <a:bodyPr/>
          <a:lstStyle>
            <a:lvl1pPr>
              <a:defRPr/>
            </a:lvl1pPr>
          </a:lstStyle>
          <a:p>
            <a:pPr>
              <a:defRPr/>
            </a:pPr>
            <a:fld id="{BE4AD4C2-E58E-D041-B03F-E209C05D6C7D}" type="datetime1">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D9517-45DD-BE44-ABCC-68CACC34E7C2}" type="slidenum">
              <a:rPr lang="en-US"/>
              <a:pPr>
                <a:defRPr/>
              </a:pPr>
              <a:t>‹#›</a:t>
            </a:fld>
            <a:endParaRPr lang="en-US"/>
          </a:p>
        </p:txBody>
      </p:sp>
    </p:spTree>
    <p:extLst>
      <p:ext uri="{BB962C8B-B14F-4D97-AF65-F5344CB8AC3E}">
        <p14:creationId xmlns:p14="http://schemas.microsoft.com/office/powerpoint/2010/main" val="32271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7A6D0387-59CC-7642-9201-A8B40565B41A}" type="datetime1">
              <a:rPr lang="en-US"/>
              <a:pPr>
                <a:defRPr/>
              </a:pPr>
              <a:t>12/11/2014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6751CBA-F998-6740-B8EC-4A6D2F75358F}" type="slidenum">
              <a:rPr lang="en-US"/>
              <a:pPr>
                <a:defRPr/>
              </a:pPr>
              <a:t>‹#›</a:t>
            </a:fld>
            <a:endParaRPr lang="en-US"/>
          </a:p>
        </p:txBody>
      </p:sp>
    </p:spTree>
    <p:extLst>
      <p:ext uri="{BB962C8B-B14F-4D97-AF65-F5344CB8AC3E}">
        <p14:creationId xmlns:p14="http://schemas.microsoft.com/office/powerpoint/2010/main" val="191175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fr-FR"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DCDD9-2EB0-C941-B398-606C459EFFE7}" type="datetime1">
              <a:rPr lang="en-US"/>
              <a:pPr>
                <a:defRPr/>
              </a:pPr>
              <a:t>12/11/2014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88331-CA7C-C147-8250-ED920033F1F7}" type="slidenum">
              <a:rPr lang="en-US"/>
              <a:pPr>
                <a:defRPr/>
              </a:pPr>
              <a:t>‹#›</a:t>
            </a:fld>
            <a:endParaRPr lang="en-US"/>
          </a:p>
        </p:txBody>
      </p:sp>
    </p:spTree>
    <p:extLst>
      <p:ext uri="{BB962C8B-B14F-4D97-AF65-F5344CB8AC3E}">
        <p14:creationId xmlns:p14="http://schemas.microsoft.com/office/powerpoint/2010/main" val="118153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Date Placeholder 3"/>
          <p:cNvSpPr>
            <a:spLocks noGrp="1"/>
          </p:cNvSpPr>
          <p:nvPr>
            <p:ph type="dt" sz="half" idx="10"/>
          </p:nvPr>
        </p:nvSpPr>
        <p:spPr/>
        <p:txBody>
          <a:bodyPr/>
          <a:lstStyle>
            <a:lvl1pPr>
              <a:defRPr/>
            </a:lvl1pPr>
          </a:lstStyle>
          <a:p>
            <a:pPr>
              <a:defRPr/>
            </a:pPr>
            <a:fld id="{AF583D51-A21C-7443-9567-925F5A9C220C}" type="datetime1">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3613E0-A428-584A-84BB-BD29725ED5B4}" type="slidenum">
              <a:rPr lang="en-US"/>
              <a:pPr>
                <a:defRPr/>
              </a:pPr>
              <a:t>‹#›</a:t>
            </a:fld>
            <a:endParaRPr lang="en-US"/>
          </a:p>
        </p:txBody>
      </p:sp>
    </p:spTree>
    <p:extLst>
      <p:ext uri="{BB962C8B-B14F-4D97-AF65-F5344CB8AC3E}">
        <p14:creationId xmlns:p14="http://schemas.microsoft.com/office/powerpoint/2010/main" val="1918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7" name="Date Placeholder 3"/>
          <p:cNvSpPr>
            <a:spLocks noGrp="1"/>
          </p:cNvSpPr>
          <p:nvPr>
            <p:ph type="dt" sz="half" idx="10"/>
          </p:nvPr>
        </p:nvSpPr>
        <p:spPr/>
        <p:txBody>
          <a:bodyPr/>
          <a:lstStyle>
            <a:lvl1pPr>
              <a:defRPr/>
            </a:lvl1pPr>
          </a:lstStyle>
          <a:p>
            <a:pPr>
              <a:defRPr/>
            </a:pPr>
            <a:fld id="{0CF98528-5485-874E-88C4-2BDBC015B585}" type="datetime1">
              <a:rPr lang="en-US"/>
              <a:pPr>
                <a:defRPr/>
              </a:pPr>
              <a:t>12/11/2014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668D63-1AF6-DD4C-8799-50D11BDDA185}" type="slidenum">
              <a:rPr lang="en-US"/>
              <a:pPr>
                <a:defRPr/>
              </a:pPr>
              <a:t>‹#›</a:t>
            </a:fld>
            <a:endParaRPr lang="en-US"/>
          </a:p>
        </p:txBody>
      </p:sp>
    </p:spTree>
    <p:extLst>
      <p:ext uri="{BB962C8B-B14F-4D97-AF65-F5344CB8AC3E}">
        <p14:creationId xmlns:p14="http://schemas.microsoft.com/office/powerpoint/2010/main" val="21466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A202CD88-1D41-A648-AC23-A439B8F91C91}" type="datetime1">
              <a:rPr lang="en-US"/>
              <a:pPr>
                <a:defRPr/>
              </a:pPr>
              <a:t>12/11/2014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77A79A-2781-F445-8300-7D8A57D6313C}" type="slidenum">
              <a:rPr lang="en-US"/>
              <a:pPr>
                <a:defRPr/>
              </a:pPr>
              <a:t>‹#›</a:t>
            </a:fld>
            <a:endParaRPr lang="en-US"/>
          </a:p>
        </p:txBody>
      </p:sp>
    </p:spTree>
    <p:extLst>
      <p:ext uri="{BB962C8B-B14F-4D97-AF65-F5344CB8AC3E}">
        <p14:creationId xmlns:p14="http://schemas.microsoft.com/office/powerpoint/2010/main" val="136984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81C864-B6AF-8E4A-9242-CE552F014274}" type="datetime1">
              <a:rPr lang="en-US"/>
              <a:pPr>
                <a:defRPr/>
              </a:pPr>
              <a:t>12/11/2014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802337-8519-5046-A620-09BD0ED83BD7}" type="slidenum">
              <a:rPr lang="en-US"/>
              <a:pPr>
                <a:defRPr/>
              </a:pPr>
              <a:t>‹#›</a:t>
            </a:fld>
            <a:endParaRPr lang="en-US"/>
          </a:p>
        </p:txBody>
      </p:sp>
    </p:spTree>
    <p:extLst>
      <p:ext uri="{BB962C8B-B14F-4D97-AF65-F5344CB8AC3E}">
        <p14:creationId xmlns:p14="http://schemas.microsoft.com/office/powerpoint/2010/main" val="163312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fr-FR"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B957BB-8AD3-E045-8906-E02513BF4BEB}" type="datetime1">
              <a:rPr lang="en-US"/>
              <a:pPr>
                <a:defRPr/>
              </a:pPr>
              <a:t>12/11/2014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EEEFC8-59B2-164D-83B8-0B035CE14D59}" type="slidenum">
              <a:rPr lang="en-US"/>
              <a:pPr>
                <a:defRPr/>
              </a:pPr>
              <a:t>‹#›</a:t>
            </a:fld>
            <a:endParaRPr lang="en-US"/>
          </a:p>
        </p:txBody>
      </p:sp>
    </p:spTree>
    <p:extLst>
      <p:ext uri="{BB962C8B-B14F-4D97-AF65-F5344CB8AC3E}">
        <p14:creationId xmlns:p14="http://schemas.microsoft.com/office/powerpoint/2010/main" val="27977083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a:t>Click to edit Master title style</a:t>
            </a:r>
            <a:endParaRPr lang="en-US"/>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News Gothic MT" charset="0"/>
              </a:defRPr>
            </a:lvl1pPr>
          </a:lstStyle>
          <a:p>
            <a:pPr>
              <a:defRPr/>
            </a:pPr>
            <a:fld id="{75D0F60B-139C-3748-ACDF-42A5758233FF}" type="datetime1">
              <a:rPr lang="en-US"/>
              <a:pPr>
                <a:defRPr/>
              </a:pPr>
              <a:t>12/11/2014</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latin typeface="News Gothic MT" charset="0"/>
              </a:defRPr>
            </a:lvl1pPr>
          </a:lstStyle>
          <a:p>
            <a:pPr>
              <a:defRPr/>
            </a:pPr>
            <a:fld id="{C2A76EA3-4ADC-0645-854A-EAFDC72CC9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charset="-128"/>
          <a:cs typeface="ＭＳ Ｐゴシック" charset="-128"/>
        </a:defRPr>
      </a:lvl1pPr>
      <a:lvl2pPr algn="ctr" rtl="0" eaLnBrk="0" fontAlgn="base" hangingPunct="0">
        <a:spcBef>
          <a:spcPct val="0"/>
        </a:spcBef>
        <a:spcAft>
          <a:spcPct val="0"/>
        </a:spcAft>
        <a:defRPr sz="4600">
          <a:solidFill>
            <a:schemeClr val="accent1"/>
          </a:solidFill>
          <a:latin typeface="News Gothic MT" charset="0"/>
          <a:ea typeface="ＭＳ Ｐゴシック" charset="-128"/>
          <a:cs typeface="ＭＳ Ｐゴシック" charset="-128"/>
        </a:defRPr>
      </a:lvl2pPr>
      <a:lvl3pPr algn="ctr" rtl="0" eaLnBrk="0" fontAlgn="base" hangingPunct="0">
        <a:spcBef>
          <a:spcPct val="0"/>
        </a:spcBef>
        <a:spcAft>
          <a:spcPct val="0"/>
        </a:spcAft>
        <a:defRPr sz="4600">
          <a:solidFill>
            <a:schemeClr val="accent1"/>
          </a:solidFill>
          <a:latin typeface="News Gothic MT" charset="0"/>
          <a:ea typeface="ＭＳ Ｐゴシック" charset="-128"/>
          <a:cs typeface="ＭＳ Ｐゴシック" charset="-128"/>
        </a:defRPr>
      </a:lvl3pPr>
      <a:lvl4pPr algn="ctr" rtl="0" eaLnBrk="0" fontAlgn="base" hangingPunct="0">
        <a:spcBef>
          <a:spcPct val="0"/>
        </a:spcBef>
        <a:spcAft>
          <a:spcPct val="0"/>
        </a:spcAft>
        <a:defRPr sz="4600">
          <a:solidFill>
            <a:schemeClr val="accent1"/>
          </a:solidFill>
          <a:latin typeface="News Gothic MT" charset="0"/>
          <a:ea typeface="ＭＳ Ｐゴシック" charset="-128"/>
          <a:cs typeface="ＭＳ Ｐゴシック" charset="-128"/>
        </a:defRPr>
      </a:lvl4pPr>
      <a:lvl5pPr algn="ctr" rtl="0" eaLnBrk="0" fontAlgn="base" hangingPunct="0">
        <a:spcBef>
          <a:spcPct val="0"/>
        </a:spcBef>
        <a:spcAft>
          <a:spcPct val="0"/>
        </a:spcAft>
        <a:defRPr sz="4600">
          <a:solidFill>
            <a:schemeClr val="accent1"/>
          </a:solidFill>
          <a:latin typeface="News Gothic MT" charset="0"/>
          <a:ea typeface="ＭＳ Ｐゴシック" charset="-128"/>
          <a:cs typeface="ＭＳ Ｐゴシック" charset="-128"/>
        </a:defRPr>
      </a:lvl5pPr>
      <a:lvl6pPr marL="457200" algn="ctr" rtl="0" fontAlgn="base">
        <a:spcBef>
          <a:spcPct val="0"/>
        </a:spcBef>
        <a:spcAft>
          <a:spcPct val="0"/>
        </a:spcAft>
        <a:defRPr sz="4600">
          <a:solidFill>
            <a:schemeClr val="accent1"/>
          </a:solidFill>
          <a:latin typeface="News Gothic MT" charset="0"/>
          <a:ea typeface="ＭＳ Ｐゴシック" charset="-128"/>
          <a:cs typeface="ＭＳ Ｐゴシック" charset="-128"/>
        </a:defRPr>
      </a:lvl6pPr>
      <a:lvl7pPr marL="914400" algn="ctr" rtl="0" fontAlgn="base">
        <a:spcBef>
          <a:spcPct val="0"/>
        </a:spcBef>
        <a:spcAft>
          <a:spcPct val="0"/>
        </a:spcAft>
        <a:defRPr sz="4600">
          <a:solidFill>
            <a:schemeClr val="accent1"/>
          </a:solidFill>
          <a:latin typeface="News Gothic MT" charset="0"/>
          <a:ea typeface="ＭＳ Ｐゴシック" charset="-128"/>
          <a:cs typeface="ＭＳ Ｐゴシック" charset="-128"/>
        </a:defRPr>
      </a:lvl7pPr>
      <a:lvl8pPr marL="1371600" algn="ctr" rtl="0" fontAlgn="base">
        <a:spcBef>
          <a:spcPct val="0"/>
        </a:spcBef>
        <a:spcAft>
          <a:spcPct val="0"/>
        </a:spcAft>
        <a:defRPr sz="4600">
          <a:solidFill>
            <a:schemeClr val="accent1"/>
          </a:solidFill>
          <a:latin typeface="News Gothic MT" charset="0"/>
          <a:ea typeface="ＭＳ Ｐゴシック" charset="-128"/>
          <a:cs typeface="ＭＳ Ｐゴシック" charset="-128"/>
        </a:defRPr>
      </a:lvl8pPr>
      <a:lvl9pPr marL="1828800" algn="ctr" rtl="0" fontAlgn="base">
        <a:spcBef>
          <a:spcPct val="0"/>
        </a:spcBef>
        <a:spcAft>
          <a:spcPct val="0"/>
        </a:spcAft>
        <a:defRPr sz="4600">
          <a:solidFill>
            <a:schemeClr val="accent1"/>
          </a:solidFill>
          <a:latin typeface="News Gothic MT" charset="0"/>
          <a:ea typeface="ＭＳ Ｐゴシック" charset="-128"/>
          <a:cs typeface="ＭＳ Ｐゴシック" charset="-128"/>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128"/>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128"/>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128"/>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84163" y="196850"/>
            <a:ext cx="8605837" cy="4273550"/>
          </a:xfrm>
        </p:spPr>
        <p:txBody>
          <a:bodyPr anchor="ctr"/>
          <a:lstStyle/>
          <a:p>
            <a:pPr>
              <a:defRPr/>
            </a:pPr>
            <a:r>
              <a:rPr lang="fr-FR" sz="2800" b="1" dirty="0">
                <a:latin typeface="News Gothic MT" charset="0"/>
                <a:ea typeface="ＭＳ Ｐゴシック" charset="0"/>
                <a:cs typeface="ＭＳ Ｐゴシック" charset="0"/>
              </a:rPr>
              <a:t/>
            </a:r>
            <a:br>
              <a:rPr lang="fr-FR" sz="2800" b="1" dirty="0">
                <a:latin typeface="News Gothic MT" charset="0"/>
                <a:ea typeface="ＭＳ Ｐゴシック" charset="0"/>
                <a:cs typeface="ＭＳ Ｐゴシック" charset="0"/>
              </a:rPr>
            </a:br>
            <a:r>
              <a:rPr lang="fr-FR" sz="2000" b="1" i="1" dirty="0"/>
              <a:t>Colloque national </a:t>
            </a:r>
            <a:r>
              <a:rPr lang="fr-FR" sz="2000" b="1" i="1" dirty="0" err="1"/>
              <a:t>Gynécologie</a:t>
            </a:r>
            <a:r>
              <a:rPr lang="fr-FR" sz="2000" b="1" i="1" dirty="0"/>
              <a:t> et </a:t>
            </a:r>
            <a:r>
              <a:rPr lang="fr-FR" sz="2000" b="1" i="1" dirty="0" err="1" smtClean="0"/>
              <a:t>Société</a:t>
            </a:r>
            <a:r>
              <a:rPr lang="fr-FR" sz="2000" b="1" i="1" dirty="0" smtClean="0"/>
              <a:t> </a:t>
            </a:r>
            <a:r>
              <a:rPr lang="fr-FR" sz="2000" b="1" i="1" dirty="0"/>
              <a:t/>
            </a:r>
            <a:br>
              <a:rPr lang="fr-FR" sz="2000" b="1" i="1" dirty="0"/>
            </a:br>
            <a:r>
              <a:rPr lang="fr-FR" sz="2000" b="1" i="1" dirty="0"/>
              <a:t>14 Novembre </a:t>
            </a:r>
            <a:r>
              <a:rPr lang="fr-FR" sz="2000" b="1" i="1" dirty="0" smtClean="0"/>
              <a:t>2014 </a:t>
            </a:r>
            <a:r>
              <a:rPr lang="fr-FR" sz="2000" b="1" i="1" dirty="0"/>
              <a:t>Palais du </a:t>
            </a:r>
            <a:r>
              <a:rPr lang="fr-FR" sz="2000" b="1" i="1" dirty="0" smtClean="0"/>
              <a:t>Luxembourg, Paris</a:t>
            </a:r>
            <a:br>
              <a:rPr lang="fr-FR" sz="2000" b="1" i="1" dirty="0" smtClean="0"/>
            </a:br>
            <a:r>
              <a:rPr lang="fr-FR" sz="2800" dirty="0" smtClean="0"/>
              <a:t> </a:t>
            </a:r>
            <a:r>
              <a:rPr lang="fr-FR" sz="2800" dirty="0"/>
              <a:t/>
            </a:r>
            <a:br>
              <a:rPr lang="fr-FR" sz="2800" dirty="0"/>
            </a:br>
            <a:r>
              <a:rPr lang="fr-FR" sz="2800" b="1" dirty="0" smtClean="0">
                <a:latin typeface="News Gothic MT" charset="0"/>
                <a:ea typeface="ＭＳ Ｐゴシック" charset="0"/>
                <a:cs typeface="ＭＳ Ｐゴシック" charset="0"/>
              </a:rPr>
              <a:t>Le </a:t>
            </a:r>
            <a:r>
              <a:rPr lang="fr-FR" sz="2800" b="1" dirty="0">
                <a:latin typeface="News Gothic MT" charset="0"/>
                <a:ea typeface="ＭＳ Ｐゴシック" charset="0"/>
                <a:cs typeface="ＭＳ Ｐゴシック" charset="0"/>
              </a:rPr>
              <a:t>dépistage </a:t>
            </a:r>
            <a:r>
              <a:rPr lang="fr-FR" sz="2800" b="1" dirty="0" smtClean="0">
                <a:latin typeface="News Gothic MT" charset="0"/>
                <a:ea typeface="ＭＳ Ｐゴシック" charset="0"/>
                <a:cs typeface="ＭＳ Ｐゴシック" charset="0"/>
              </a:rPr>
              <a:t>par </a:t>
            </a:r>
            <a:r>
              <a:rPr lang="fr-FR" sz="2800" b="1" dirty="0">
                <a:latin typeface="News Gothic MT" charset="0"/>
                <a:ea typeface="ＭＳ Ｐゴシック" charset="0"/>
                <a:cs typeface="ＭＳ Ｐゴシック" charset="0"/>
              </a:rPr>
              <a:t>l’ADN fœtal </a:t>
            </a:r>
            <a:r>
              <a:rPr lang="fr-FR" sz="2800" b="1" dirty="0" smtClean="0">
                <a:latin typeface="News Gothic MT" charset="0"/>
                <a:ea typeface="ＭＳ Ｐゴシック" charset="0"/>
                <a:cs typeface="ＭＳ Ｐゴシック" charset="0"/>
              </a:rPr>
              <a:t/>
            </a:r>
            <a:br>
              <a:rPr lang="fr-FR" sz="2800" b="1" dirty="0" smtClean="0">
                <a:latin typeface="News Gothic MT" charset="0"/>
                <a:ea typeface="ＭＳ Ｐゴシック" charset="0"/>
                <a:cs typeface="ＭＳ Ｐゴシック" charset="0"/>
              </a:rPr>
            </a:br>
            <a:r>
              <a:rPr lang="fr-FR" sz="2800" b="1" dirty="0" smtClean="0">
                <a:latin typeface="News Gothic MT" charset="0"/>
                <a:ea typeface="ＭＳ Ｐゴシック" charset="0"/>
                <a:cs typeface="ＭＳ Ｐゴシック" charset="0"/>
              </a:rPr>
              <a:t>dans </a:t>
            </a:r>
            <a:r>
              <a:rPr lang="fr-FR" sz="2800" b="1" dirty="0">
                <a:latin typeface="News Gothic MT" charset="0"/>
                <a:ea typeface="ＭＳ Ｐゴシック" charset="0"/>
                <a:cs typeface="ＭＳ Ｐゴシック" charset="0"/>
              </a:rPr>
              <a:t>le sang maternel </a:t>
            </a:r>
            <a:r>
              <a:rPr lang="fr-FR" sz="2800" b="1" dirty="0" smtClean="0">
                <a:latin typeface="News Gothic MT" charset="0"/>
                <a:ea typeface="ＭＳ Ｐゴシック" charset="0"/>
                <a:cs typeface="ＭＳ Ｐゴシック" charset="0"/>
              </a:rPr>
              <a:t/>
            </a:r>
            <a:br>
              <a:rPr lang="fr-FR" sz="2800" b="1" dirty="0" smtClean="0">
                <a:latin typeface="News Gothic MT" charset="0"/>
                <a:ea typeface="ＭＳ Ｐゴシック" charset="0"/>
                <a:cs typeface="ＭＳ Ｐゴシック" charset="0"/>
              </a:rPr>
            </a:br>
            <a:r>
              <a:rPr lang="fr-FR" sz="2800" b="1" dirty="0" smtClean="0">
                <a:latin typeface="News Gothic MT" charset="0"/>
                <a:ea typeface="ＭＳ Ｐゴシック" charset="0"/>
                <a:cs typeface="ＭＳ Ｐゴシック" charset="0"/>
              </a:rPr>
              <a:t>au </a:t>
            </a:r>
            <a:r>
              <a:rPr lang="fr-FR" sz="2800" b="1" dirty="0">
                <a:latin typeface="News Gothic MT" charset="0"/>
                <a:ea typeface="ＭＳ Ｐゴシック" charset="0"/>
                <a:cs typeface="ＭＳ Ｐゴシック" charset="0"/>
              </a:rPr>
              <a:t>1</a:t>
            </a:r>
            <a:r>
              <a:rPr lang="fr-FR" sz="2800" b="1" baseline="30000" dirty="0">
                <a:latin typeface="News Gothic MT" charset="0"/>
                <a:ea typeface="ＭＳ Ｐゴシック" charset="0"/>
                <a:cs typeface="ＭＳ Ｐゴシック" charset="0"/>
              </a:rPr>
              <a:t>er</a:t>
            </a:r>
            <a:r>
              <a:rPr lang="fr-FR" sz="2800" b="1" dirty="0">
                <a:latin typeface="News Gothic MT" charset="0"/>
                <a:ea typeface="ＭＳ Ｐゴシック" charset="0"/>
                <a:cs typeface="ＭＳ Ｐゴシック" charset="0"/>
              </a:rPr>
              <a:t> trimestre.</a:t>
            </a:r>
            <a:br>
              <a:rPr lang="fr-FR" sz="2800" b="1" dirty="0">
                <a:latin typeface="News Gothic MT" charset="0"/>
                <a:ea typeface="ＭＳ Ｐゴシック" charset="0"/>
                <a:cs typeface="ＭＳ Ｐゴシック" charset="0"/>
              </a:rPr>
            </a:br>
            <a:r>
              <a:rPr lang="fr-FR" sz="2800" b="1" dirty="0">
                <a:latin typeface="News Gothic MT" charset="0"/>
                <a:ea typeface="ＭＳ Ｐゴシック" charset="0"/>
                <a:cs typeface="ＭＳ Ｐゴシック" charset="0"/>
              </a:rPr>
              <a:t/>
            </a:r>
            <a:br>
              <a:rPr lang="fr-FR" sz="2800" b="1" dirty="0">
                <a:latin typeface="News Gothic MT" charset="0"/>
                <a:ea typeface="ＭＳ Ｐゴシック" charset="0"/>
                <a:cs typeface="ＭＳ Ｐゴシック" charset="0"/>
              </a:rPr>
            </a:br>
            <a:r>
              <a:rPr lang="fr-FR" sz="2800" b="1" dirty="0">
                <a:latin typeface="News Gothic MT" charset="0"/>
                <a:ea typeface="ＭＳ Ｐゴシック" charset="0"/>
                <a:cs typeface="ＭＳ Ｐゴシック" charset="0"/>
              </a:rPr>
              <a:t>Aspects éthiques &amp; </a:t>
            </a:r>
            <a:br>
              <a:rPr lang="fr-FR" sz="2800" b="1" dirty="0">
                <a:latin typeface="News Gothic MT" charset="0"/>
                <a:ea typeface="ＭＳ Ｐゴシック" charset="0"/>
                <a:cs typeface="ＭＳ Ｐゴシック" charset="0"/>
              </a:rPr>
            </a:br>
            <a:r>
              <a:rPr lang="fr-FR" sz="2800" b="1" dirty="0">
                <a:latin typeface="News Gothic MT" charset="0"/>
                <a:ea typeface="ＭＳ Ｐゴシック" charset="0"/>
                <a:cs typeface="ＭＳ Ｐゴシック" charset="0"/>
              </a:rPr>
              <a:t>impacts sur la relation </a:t>
            </a:r>
            <a:br>
              <a:rPr lang="fr-FR" sz="2800" b="1" dirty="0">
                <a:latin typeface="News Gothic MT" charset="0"/>
                <a:ea typeface="ＭＳ Ｐゴシック" charset="0"/>
                <a:cs typeface="ＭＳ Ｐゴシック" charset="0"/>
              </a:rPr>
            </a:br>
            <a:r>
              <a:rPr lang="fr-FR" sz="2800" b="1" dirty="0">
                <a:latin typeface="News Gothic MT" charset="0"/>
                <a:ea typeface="ＭＳ Ｐゴシック" charset="0"/>
                <a:cs typeface="ＭＳ Ｐゴシック" charset="0"/>
              </a:rPr>
              <a:t>soignants-soignées.  </a:t>
            </a:r>
            <a:r>
              <a:rPr lang="en-GB" sz="2800" dirty="0">
                <a:latin typeface="News Gothic MT" charset="0"/>
                <a:ea typeface="ＭＳ Ｐゴシック" charset="0"/>
                <a:cs typeface="ＭＳ Ｐゴシック" charset="0"/>
              </a:rPr>
              <a:t/>
            </a:r>
            <a:br>
              <a:rPr lang="en-GB" sz="2800" dirty="0">
                <a:latin typeface="News Gothic MT" charset="0"/>
                <a:ea typeface="ＭＳ Ｐゴシック" charset="0"/>
                <a:cs typeface="ＭＳ Ｐゴシック" charset="0"/>
              </a:rPr>
            </a:br>
            <a:endParaRPr lang="en-US" sz="2800" dirty="0">
              <a:latin typeface="News Gothic MT" charset="0"/>
              <a:ea typeface="ＭＳ Ｐゴシック" charset="0"/>
              <a:cs typeface="ＭＳ Ｐゴシック" charset="0"/>
            </a:endParaRPr>
          </a:p>
        </p:txBody>
      </p:sp>
      <p:sp>
        <p:nvSpPr>
          <p:cNvPr id="15362" name="Subtitle 2"/>
          <p:cNvSpPr>
            <a:spLocks noGrp="1"/>
          </p:cNvSpPr>
          <p:nvPr>
            <p:ph type="subTitle" idx="1"/>
          </p:nvPr>
        </p:nvSpPr>
        <p:spPr>
          <a:xfrm>
            <a:off x="0" y="4470400"/>
            <a:ext cx="9144000" cy="1725613"/>
          </a:xfrm>
        </p:spPr>
        <p:txBody>
          <a:bodyPr/>
          <a:lstStyle/>
          <a:p>
            <a:pPr>
              <a:lnSpc>
                <a:spcPct val="80000"/>
              </a:lnSpc>
              <a:buClr>
                <a:srgbClr val="6FB7D7"/>
              </a:buClr>
              <a:buFont typeface="Wingdings 2" charset="0"/>
              <a:buNone/>
            </a:pPr>
            <a:r>
              <a:rPr lang="fr-FR" sz="1200">
                <a:solidFill>
                  <a:srgbClr val="898989"/>
                </a:solidFill>
                <a:latin typeface="News Gothic MT" charset="0"/>
                <a:ea typeface="ＭＳ Ｐゴシック" charset="0"/>
                <a:cs typeface="ＭＳ Ｐゴシック" charset="0"/>
              </a:rPr>
              <a:t> </a:t>
            </a:r>
            <a:endParaRPr lang="en-GB" sz="1200">
              <a:solidFill>
                <a:srgbClr val="898989"/>
              </a:solidFill>
              <a:latin typeface="News Gothic MT" charset="0"/>
              <a:ea typeface="ＭＳ Ｐゴシック" charset="0"/>
              <a:cs typeface="ＭＳ Ｐゴシック" charset="0"/>
            </a:endParaRPr>
          </a:p>
          <a:p>
            <a:pPr>
              <a:lnSpc>
                <a:spcPct val="80000"/>
              </a:lnSpc>
              <a:buClr>
                <a:srgbClr val="6FB7D7"/>
              </a:buClr>
              <a:buFont typeface="Wingdings 2" charset="0"/>
              <a:buNone/>
            </a:pPr>
            <a:r>
              <a:rPr lang="fr-FR" sz="1400" b="1">
                <a:solidFill>
                  <a:schemeClr val="tx1"/>
                </a:solidFill>
                <a:latin typeface="News Gothic MT" charset="0"/>
                <a:ea typeface="ＭＳ Ｐゴシック" charset="0"/>
                <a:cs typeface="ＭＳ Ｐゴシック" charset="0"/>
              </a:rPr>
              <a:t>Grégoire Moutel</a:t>
            </a:r>
          </a:p>
          <a:p>
            <a:pPr>
              <a:lnSpc>
                <a:spcPct val="80000"/>
              </a:lnSpc>
              <a:buClr>
                <a:srgbClr val="6FB7D7"/>
              </a:buClr>
              <a:buFont typeface="Wingdings 2" charset="0"/>
              <a:buNone/>
            </a:pPr>
            <a:r>
              <a:rPr lang="fr-FR" sz="1200">
                <a:solidFill>
                  <a:schemeClr val="tx1"/>
                </a:solidFill>
                <a:latin typeface="News Gothic MT" charset="0"/>
                <a:ea typeface="ＭＳ Ｐゴシック" charset="0"/>
                <a:cs typeface="ＭＳ Ｐゴシック" charset="0"/>
              </a:rPr>
              <a:t>Ethique Médicale; Equipe MOS EA7348, PRES Sorbonne Paris Cité, EHESP Rennes Paris / </a:t>
            </a:r>
          </a:p>
          <a:p>
            <a:pPr>
              <a:lnSpc>
                <a:spcPct val="80000"/>
              </a:lnSpc>
              <a:buClr>
                <a:srgbClr val="6FB7D7"/>
              </a:buClr>
              <a:buFont typeface="Wingdings 2" charset="0"/>
              <a:buNone/>
            </a:pPr>
            <a:r>
              <a:rPr lang="fr-FR" sz="1200">
                <a:solidFill>
                  <a:schemeClr val="tx1"/>
                </a:solidFill>
                <a:latin typeface="News Gothic MT" charset="0"/>
                <a:ea typeface="ＭＳ Ｐゴシック" charset="0"/>
                <a:cs typeface="ＭＳ Ｐゴシック" charset="0"/>
              </a:rPr>
              <a:t>Unité de consultation et de médecine sociale Corentin Celton HEGP -APHP-</a:t>
            </a:r>
          </a:p>
          <a:p>
            <a:pPr>
              <a:lnSpc>
                <a:spcPct val="80000"/>
              </a:lnSpc>
              <a:buClr>
                <a:srgbClr val="6FB7D7"/>
              </a:buClr>
              <a:buFont typeface="Wingdings 2" charset="0"/>
              <a:buNone/>
            </a:pPr>
            <a:endParaRPr lang="en-GB" sz="1200">
              <a:solidFill>
                <a:schemeClr val="tx1"/>
              </a:solidFill>
              <a:latin typeface="News Gothic MT" charset="0"/>
              <a:ea typeface="ＭＳ Ｐゴシック" charset="0"/>
              <a:cs typeface="ＭＳ Ｐゴシック" charset="0"/>
            </a:endParaRPr>
          </a:p>
          <a:p>
            <a:pPr>
              <a:lnSpc>
                <a:spcPct val="80000"/>
              </a:lnSpc>
              <a:buClr>
                <a:srgbClr val="6FB7D7"/>
              </a:buClr>
              <a:buFont typeface="Wingdings 2" charset="0"/>
              <a:buNone/>
            </a:pPr>
            <a:endParaRPr lang="fr-FR" sz="1200" b="1">
              <a:solidFill>
                <a:schemeClr val="tx1"/>
              </a:solidFill>
              <a:latin typeface="News Gothic MT" charset="0"/>
              <a:ea typeface="ＭＳ Ｐゴシック" charset="0"/>
              <a:cs typeface="ＭＳ Ｐゴシック" charset="0"/>
            </a:endParaRPr>
          </a:p>
          <a:p>
            <a:pPr>
              <a:lnSpc>
                <a:spcPct val="80000"/>
              </a:lnSpc>
              <a:buClr>
                <a:srgbClr val="6FB7D7"/>
              </a:buClr>
              <a:buFont typeface="Wingdings 2" charset="0"/>
              <a:buNone/>
            </a:pPr>
            <a:r>
              <a:rPr lang="fr-FR" sz="1200" b="1" i="1">
                <a:solidFill>
                  <a:schemeClr val="tx1"/>
                </a:solidFill>
                <a:latin typeface="News Gothic MT" charset="0"/>
                <a:ea typeface="ＭＳ Ｐゴシック" charset="0"/>
                <a:cs typeface="ＭＳ Ｐゴシック" charset="0"/>
              </a:rPr>
              <a:t>Remerciements: Marie DOREY</a:t>
            </a:r>
            <a:r>
              <a:rPr lang="en-GB" sz="1200" i="1">
                <a:solidFill>
                  <a:schemeClr val="tx1"/>
                </a:solidFill>
                <a:latin typeface="News Gothic MT" charset="0"/>
                <a:ea typeface="ＭＳ Ｐゴシック" charset="0"/>
                <a:cs typeface="ＭＳ Ｐゴシック" charset="0"/>
              </a:rPr>
              <a:t>, </a:t>
            </a:r>
            <a:r>
              <a:rPr lang="fr-FR" sz="1200" b="1" i="1">
                <a:solidFill>
                  <a:schemeClr val="tx1"/>
                </a:solidFill>
                <a:latin typeface="News Gothic MT" charset="0"/>
                <a:ea typeface="ＭＳ Ｐゴシック" charset="0"/>
                <a:cs typeface="ＭＳ Ｐゴシック" charset="0"/>
              </a:rPr>
              <a:t>Claire MIRY</a:t>
            </a:r>
            <a:r>
              <a:rPr lang="en-GB" sz="1200" i="1">
                <a:solidFill>
                  <a:schemeClr val="tx1"/>
                </a:solidFill>
                <a:latin typeface="News Gothic MT" charset="0"/>
                <a:ea typeface="ＭＳ Ｐゴシック" charset="0"/>
                <a:cs typeface="ＭＳ Ｐゴシック" charset="0"/>
              </a:rPr>
              <a:t>, </a:t>
            </a:r>
            <a:r>
              <a:rPr lang="fr-FR" sz="1200" b="1" i="1">
                <a:solidFill>
                  <a:schemeClr val="tx1"/>
                </a:solidFill>
                <a:latin typeface="News Gothic MT" charset="0"/>
                <a:ea typeface="ＭＳ Ｐゴシック" charset="0"/>
                <a:cs typeface="ＭＳ Ｐゴシック" charset="0"/>
              </a:rPr>
              <a:t>Romain FAVRE</a:t>
            </a:r>
            <a:endParaRPr lang="en-GB" sz="1000" i="1">
              <a:solidFill>
                <a:schemeClr val="tx1"/>
              </a:solidFill>
              <a:latin typeface="News Gothic MT" charset="0"/>
              <a:ea typeface="ＭＳ Ｐゴシック" charset="0"/>
              <a:cs typeface="ＭＳ Ｐゴシック" charset="0"/>
            </a:endParaRPr>
          </a:p>
        </p:txBody>
      </p:sp>
      <p:sp>
        <p:nvSpPr>
          <p:cNvPr id="4" name="Rectangle 3"/>
          <p:cNvSpPr/>
          <p:nvPr/>
        </p:nvSpPr>
        <p:spPr>
          <a:xfrm>
            <a:off x="1428749" y="1380847"/>
            <a:ext cx="6326621" cy="2983191"/>
          </a:xfrm>
          <a:prstGeom prst="rect">
            <a:avLst/>
          </a:prstGeom>
          <a:noFill/>
          <a:ln w="381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4"/>
          <p:cNvSpPr txBox="1">
            <a:spLocks noChangeArrowheads="1"/>
          </p:cNvSpPr>
          <p:nvPr/>
        </p:nvSpPr>
        <p:spPr bwMode="auto">
          <a:xfrm>
            <a:off x="-2100263" y="191293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p>
        </p:txBody>
      </p:sp>
      <p:pic>
        <p:nvPicPr>
          <p:cNvPr id="15365" name="Image 2" descr="Capture d’écran 2013-10-03 à 16.28.0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5240338"/>
            <a:ext cx="12319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1" descr="Capture d’écran 2013-10-03 à 16.28.4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5178425"/>
            <a:ext cx="12874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2901" y="255588"/>
            <a:ext cx="8258649" cy="4343400"/>
          </a:xfrm>
        </p:spPr>
        <p:txBody>
          <a:bodyPr/>
          <a:lstStyle/>
          <a:p>
            <a:pPr marL="0" indent="0" algn="ctr">
              <a:buFont typeface="Wingdings 2" charset="0"/>
              <a:buNone/>
              <a:defRPr/>
            </a:pPr>
            <a:r>
              <a:rPr lang="fr-FR" dirty="0" smtClean="0">
                <a:solidFill>
                  <a:srgbClr val="FF0000"/>
                </a:solidFill>
              </a:rPr>
              <a:t>Une question qui peut s’amplifier avec le séquençage</a:t>
            </a:r>
            <a:endParaRPr lang="fr-FR" dirty="0" smtClean="0"/>
          </a:p>
          <a:p>
            <a:pPr algn="just">
              <a:defRPr/>
            </a:pPr>
            <a:r>
              <a:rPr lang="fr-FR" dirty="0" smtClean="0"/>
              <a:t>La </a:t>
            </a:r>
            <a:r>
              <a:rPr lang="fr-FR" dirty="0"/>
              <a:t>question d'effectuer un séquençage </a:t>
            </a:r>
            <a:r>
              <a:rPr lang="fr-FR" dirty="0" smtClean="0"/>
              <a:t>complet: faisabilité technique et offre déjà existante</a:t>
            </a:r>
          </a:p>
          <a:p>
            <a:pPr algn="just">
              <a:defRPr/>
            </a:pPr>
            <a:r>
              <a:rPr lang="fr-FR" dirty="0" smtClean="0"/>
              <a:t>De plus « marché » mondial, accessible via internet et voie postale.</a:t>
            </a:r>
          </a:p>
          <a:p>
            <a:pPr algn="just">
              <a:defRPr/>
            </a:pPr>
            <a:r>
              <a:rPr lang="en-US" dirty="0" err="1" smtClean="0"/>
              <a:t>Certains</a:t>
            </a:r>
            <a:r>
              <a:rPr lang="en-US" dirty="0" smtClean="0"/>
              <a:t> auteurs (</a:t>
            </a:r>
            <a:r>
              <a:rPr lang="en-US" dirty="0" err="1" smtClean="0"/>
              <a:t>Yurkiewicz</a:t>
            </a:r>
            <a:r>
              <a:rPr lang="en-US" dirty="0" smtClean="0"/>
              <a:t> </a:t>
            </a:r>
            <a:r>
              <a:rPr lang="en-US" dirty="0"/>
              <a:t>et </a:t>
            </a:r>
            <a:r>
              <a:rPr lang="en-US" dirty="0" smtClean="0"/>
              <a:t>al) </a:t>
            </a:r>
            <a:r>
              <a:rPr lang="en-US" dirty="0" err="1" smtClean="0"/>
              <a:t>présentent</a:t>
            </a:r>
            <a:r>
              <a:rPr lang="en-US" dirty="0" smtClean="0"/>
              <a:t> </a:t>
            </a:r>
            <a:r>
              <a:rPr lang="en-US" dirty="0" err="1" smtClean="0"/>
              <a:t>comme</a:t>
            </a:r>
            <a:r>
              <a:rPr lang="en-US" dirty="0" smtClean="0"/>
              <a:t> un </a:t>
            </a:r>
            <a:r>
              <a:rPr lang="en-US" dirty="0" err="1" smtClean="0"/>
              <a:t>droit</a:t>
            </a:r>
            <a:r>
              <a:rPr lang="en-US" dirty="0" smtClean="0"/>
              <a:t> </a:t>
            </a:r>
            <a:r>
              <a:rPr lang="en-US" dirty="0" err="1" smtClean="0"/>
              <a:t>l'accès</a:t>
            </a:r>
            <a:r>
              <a:rPr lang="en-US" dirty="0" smtClean="0"/>
              <a:t> </a:t>
            </a:r>
            <a:r>
              <a:rPr lang="en-US" dirty="0"/>
              <a:t>aux </a:t>
            </a:r>
            <a:r>
              <a:rPr lang="en-US" dirty="0" err="1"/>
              <a:t>résultats</a:t>
            </a:r>
            <a:r>
              <a:rPr lang="en-US" dirty="0"/>
              <a:t> du </a:t>
            </a:r>
            <a:r>
              <a:rPr lang="en-US" dirty="0" err="1"/>
              <a:t>séquençage</a:t>
            </a:r>
            <a:r>
              <a:rPr lang="en-US" dirty="0"/>
              <a:t> </a:t>
            </a:r>
            <a:r>
              <a:rPr lang="en-US" dirty="0" err="1"/>
              <a:t>complet</a:t>
            </a:r>
            <a:r>
              <a:rPr lang="en-US" dirty="0"/>
              <a:t> du </a:t>
            </a:r>
            <a:r>
              <a:rPr lang="en-US" dirty="0" err="1"/>
              <a:t>génome</a:t>
            </a:r>
            <a:r>
              <a:rPr lang="en-US" dirty="0"/>
              <a:t> </a:t>
            </a:r>
            <a:r>
              <a:rPr lang="en-US" dirty="0" err="1"/>
              <a:t>permettant</a:t>
            </a:r>
            <a:r>
              <a:rPr lang="en-US" dirty="0"/>
              <a:t> de </a:t>
            </a:r>
            <a:r>
              <a:rPr lang="en-US" dirty="0" err="1"/>
              <a:t>prédire</a:t>
            </a:r>
            <a:r>
              <a:rPr lang="en-US" dirty="0"/>
              <a:t> </a:t>
            </a:r>
            <a:r>
              <a:rPr lang="en-US" dirty="0" err="1"/>
              <a:t>certains</a:t>
            </a:r>
            <a:r>
              <a:rPr lang="en-US" dirty="0"/>
              <a:t> </a:t>
            </a:r>
            <a:r>
              <a:rPr lang="en-US" dirty="0" err="1"/>
              <a:t>risques</a:t>
            </a:r>
            <a:r>
              <a:rPr lang="en-US" dirty="0"/>
              <a:t> pour </a:t>
            </a:r>
            <a:r>
              <a:rPr lang="en-US" dirty="0" err="1"/>
              <a:t>l'enfant</a:t>
            </a:r>
            <a:r>
              <a:rPr lang="en-US" dirty="0"/>
              <a:t> </a:t>
            </a:r>
            <a:r>
              <a:rPr lang="en-US" dirty="0" err="1"/>
              <a:t>à</a:t>
            </a:r>
            <a:r>
              <a:rPr lang="en-US" dirty="0"/>
              <a:t> </a:t>
            </a:r>
            <a:r>
              <a:rPr lang="en-US" dirty="0" err="1"/>
              <a:t>naître</a:t>
            </a:r>
            <a:r>
              <a:rPr lang="en-US" dirty="0"/>
              <a:t> </a:t>
            </a:r>
            <a:r>
              <a:rPr lang="en-US" dirty="0" err="1"/>
              <a:t>comme</a:t>
            </a:r>
            <a:r>
              <a:rPr lang="en-US" dirty="0"/>
              <a:t> </a:t>
            </a:r>
            <a:r>
              <a:rPr lang="en-US" dirty="0" smtClean="0"/>
              <a:t>les </a:t>
            </a:r>
            <a:r>
              <a:rPr lang="en-US" dirty="0"/>
              <a:t>cancers etc... </a:t>
            </a:r>
            <a:endParaRPr lang="en-US" dirty="0" smtClean="0"/>
          </a:p>
          <a:p>
            <a:pPr algn="just">
              <a:defRPr/>
            </a:pPr>
            <a:r>
              <a:rPr lang="en-US" dirty="0" smtClean="0"/>
              <a:t>Pour </a:t>
            </a:r>
            <a:r>
              <a:rPr lang="en-US" dirty="0" err="1" smtClean="0"/>
              <a:t>certains</a:t>
            </a:r>
            <a:r>
              <a:rPr lang="en-US" dirty="0" smtClean="0"/>
              <a:t> </a:t>
            </a:r>
            <a:r>
              <a:rPr lang="en-US" dirty="0" err="1" smtClean="0"/>
              <a:t>ce</a:t>
            </a:r>
            <a:r>
              <a:rPr lang="en-US" dirty="0" smtClean="0"/>
              <a:t> </a:t>
            </a:r>
            <a:r>
              <a:rPr lang="en-US" dirty="0" err="1" smtClean="0"/>
              <a:t>chemin</a:t>
            </a:r>
            <a:r>
              <a:rPr lang="en-US" dirty="0" smtClean="0"/>
              <a:t> </a:t>
            </a:r>
            <a:r>
              <a:rPr lang="en-US" dirty="0" err="1" smtClean="0"/>
              <a:t>est</a:t>
            </a:r>
            <a:r>
              <a:rPr lang="en-US" dirty="0" smtClean="0"/>
              <a:t> </a:t>
            </a:r>
            <a:r>
              <a:rPr lang="en-US" dirty="0" err="1" smtClean="0"/>
              <a:t>inéluctable</a:t>
            </a:r>
            <a:r>
              <a:rPr lang="en-US" dirty="0" smtClean="0"/>
              <a:t>, </a:t>
            </a:r>
            <a:r>
              <a:rPr lang="en-US" dirty="0" err="1" smtClean="0"/>
              <a:t>voire</a:t>
            </a:r>
            <a:r>
              <a:rPr lang="en-US" dirty="0" smtClean="0"/>
              <a:t> </a:t>
            </a:r>
            <a:r>
              <a:rPr lang="en-US" dirty="0" err="1" smtClean="0"/>
              <a:t>présenté</a:t>
            </a:r>
            <a:r>
              <a:rPr lang="en-US" dirty="0" smtClean="0"/>
              <a:t> </a:t>
            </a:r>
            <a:r>
              <a:rPr lang="en-US" dirty="0" err="1" smtClean="0"/>
              <a:t>comme</a:t>
            </a:r>
            <a:r>
              <a:rPr lang="en-US" dirty="0" smtClean="0"/>
              <a:t> un </a:t>
            </a:r>
            <a:r>
              <a:rPr lang="en-US" dirty="0" err="1" smtClean="0"/>
              <a:t>progrès</a:t>
            </a:r>
            <a:r>
              <a:rPr lang="en-US" dirty="0" smtClean="0"/>
              <a:t>.</a:t>
            </a:r>
            <a:endParaRPr lang="fr-FR" dirty="0"/>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49275" y="5104202"/>
            <a:ext cx="8042275" cy="1110636"/>
          </a:xfrm>
        </p:spPr>
        <p:txBody>
          <a:bodyPr/>
          <a:lstStyle/>
          <a:p>
            <a:r>
              <a:rPr lang="fr-FR" sz="1800" i="1" dirty="0" smtClean="0"/>
              <a:t>Le petit </a:t>
            </a:r>
            <a:r>
              <a:rPr lang="fr-FR" sz="1800" i="1" dirty="0" err="1" smtClean="0"/>
              <a:t>Connor</a:t>
            </a:r>
            <a:r>
              <a:rPr lang="fr-FR" sz="1800" i="1" dirty="0" smtClean="0"/>
              <a:t> Levy, né le 18 mai dernier à Philadelphie se porte très bien ! Il faut dire qu'il a toutes les chances de son côté : le jeune garçon est le premier à avoir vu le jour grâce à une nouvelle technologie de fécondation in vitro (FIV), né après que ses parents eurent passé en revue son génome complet.</a:t>
            </a:r>
            <a:endParaRPr lang="fr-FR" sz="1800" i="1" dirty="0"/>
          </a:p>
        </p:txBody>
      </p:sp>
      <p:pic>
        <p:nvPicPr>
          <p:cNvPr id="5" name="Image 4" descr="Capture d’écran 2014-11-12 à 20.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10" y="382199"/>
            <a:ext cx="7243672" cy="4551621"/>
          </a:xfrm>
          <a:prstGeom prst="rect">
            <a:avLst/>
          </a:prstGeom>
        </p:spPr>
      </p:pic>
      <p:sp>
        <p:nvSpPr>
          <p:cNvPr id="6" name="Espace réservé du pied de page 9"/>
          <p:cNvSpPr>
            <a:spLocks noGrp="1"/>
          </p:cNvSpPr>
          <p:nvPr>
            <p:ph type="ftr" sz="quarter" idx="11"/>
          </p:nvPr>
        </p:nvSpPr>
        <p:spPr bwMode="auto">
          <a:xfrm>
            <a:off x="265113" y="6534297"/>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extLst>
      <p:ext uri="{BB962C8B-B14F-4D97-AF65-F5344CB8AC3E}">
        <p14:creationId xmlns:p14="http://schemas.microsoft.com/office/powerpoint/2010/main" val="16014176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4950" y="244475"/>
            <a:ext cx="8556625" cy="4343400"/>
          </a:xfrm>
        </p:spPr>
        <p:txBody>
          <a:bodyPr/>
          <a:lstStyle/>
          <a:p>
            <a:pPr marL="0" indent="0" algn="ctr">
              <a:buFont typeface="Wingdings 2" charset="0"/>
              <a:buNone/>
              <a:defRPr/>
            </a:pPr>
            <a:r>
              <a:rPr lang="en-US" dirty="0" err="1" smtClean="0">
                <a:solidFill>
                  <a:srgbClr val="FF0000"/>
                </a:solidFill>
              </a:rPr>
              <a:t>Renforcement</a:t>
            </a:r>
            <a:r>
              <a:rPr lang="en-US" dirty="0" smtClean="0">
                <a:solidFill>
                  <a:srgbClr val="FF0000"/>
                </a:solidFill>
              </a:rPr>
              <a:t> de </a:t>
            </a:r>
            <a:r>
              <a:rPr lang="en-US" dirty="0" err="1" smtClean="0">
                <a:solidFill>
                  <a:srgbClr val="FF0000"/>
                </a:solidFill>
              </a:rPr>
              <a:t>complexité</a:t>
            </a:r>
            <a:r>
              <a:rPr lang="en-US" dirty="0" smtClean="0">
                <a:solidFill>
                  <a:srgbClr val="FF0000"/>
                </a:solidFill>
              </a:rPr>
              <a:t>: </a:t>
            </a:r>
          </a:p>
          <a:p>
            <a:pPr marL="0" indent="0" algn="ctr">
              <a:buFont typeface="Wingdings 2" charset="0"/>
              <a:buNone/>
              <a:defRPr/>
            </a:pPr>
            <a:r>
              <a:rPr lang="en-US" dirty="0" err="1" smtClean="0">
                <a:solidFill>
                  <a:srgbClr val="FF0000"/>
                </a:solidFill>
              </a:rPr>
              <a:t>Quelle</a:t>
            </a:r>
            <a:r>
              <a:rPr lang="en-US" dirty="0" smtClean="0">
                <a:solidFill>
                  <a:srgbClr val="FF0000"/>
                </a:solidFill>
              </a:rPr>
              <a:t> </a:t>
            </a:r>
            <a:r>
              <a:rPr lang="en-US" dirty="0" err="1" smtClean="0">
                <a:solidFill>
                  <a:srgbClr val="FF0000"/>
                </a:solidFill>
              </a:rPr>
              <a:t>éthique</a:t>
            </a:r>
            <a:r>
              <a:rPr lang="en-US" dirty="0" smtClean="0">
                <a:solidFill>
                  <a:srgbClr val="FF0000"/>
                </a:solidFill>
              </a:rPr>
              <a:t> de la </a:t>
            </a:r>
            <a:r>
              <a:rPr lang="en-US" dirty="0" err="1" smtClean="0">
                <a:solidFill>
                  <a:srgbClr val="FF0000"/>
                </a:solidFill>
              </a:rPr>
              <a:t>décision</a:t>
            </a:r>
            <a:r>
              <a:rPr lang="en-US" dirty="0" smtClean="0">
                <a:solidFill>
                  <a:srgbClr val="FF0000"/>
                </a:solidFill>
              </a:rPr>
              <a:t> en situation </a:t>
            </a:r>
            <a:r>
              <a:rPr lang="en-US" dirty="0" err="1" smtClean="0">
                <a:solidFill>
                  <a:srgbClr val="FF0000"/>
                </a:solidFill>
              </a:rPr>
              <a:t>d’incertitude</a:t>
            </a:r>
            <a:r>
              <a:rPr lang="en-US" dirty="0" smtClean="0">
                <a:solidFill>
                  <a:srgbClr val="FF0000"/>
                </a:solidFill>
              </a:rPr>
              <a:t>?</a:t>
            </a:r>
          </a:p>
          <a:p>
            <a:pPr algn="just">
              <a:defRPr/>
            </a:pPr>
            <a:r>
              <a:rPr lang="en-US" dirty="0"/>
              <a:t>P</a:t>
            </a:r>
            <a:r>
              <a:rPr lang="en-US" dirty="0" smtClean="0"/>
              <a:t>our de </a:t>
            </a:r>
            <a:r>
              <a:rPr lang="en-US" dirty="0" err="1" smtClean="0"/>
              <a:t>nombreux</a:t>
            </a:r>
            <a:r>
              <a:rPr lang="en-US" dirty="0" smtClean="0"/>
              <a:t> variants </a:t>
            </a:r>
            <a:r>
              <a:rPr lang="en-US" dirty="0" err="1" smtClean="0"/>
              <a:t>génétiques</a:t>
            </a:r>
            <a:r>
              <a:rPr lang="en-US" dirty="0" smtClean="0"/>
              <a:t>:</a:t>
            </a:r>
          </a:p>
          <a:p>
            <a:pPr lvl="1" algn="just">
              <a:defRPr/>
            </a:pPr>
            <a:r>
              <a:rPr lang="en-US" dirty="0" err="1" smtClean="0"/>
              <a:t>L’impact</a:t>
            </a:r>
            <a:r>
              <a:rPr lang="en-US" dirty="0" smtClean="0"/>
              <a:t> </a:t>
            </a:r>
            <a:r>
              <a:rPr lang="en-US" dirty="0" err="1" smtClean="0"/>
              <a:t>clinique</a:t>
            </a:r>
            <a:r>
              <a:rPr lang="en-US" dirty="0" smtClean="0"/>
              <a:t> </a:t>
            </a:r>
            <a:r>
              <a:rPr lang="en-US" dirty="0" err="1" smtClean="0"/>
              <a:t>à</a:t>
            </a:r>
            <a:r>
              <a:rPr lang="en-US" dirty="0" smtClean="0"/>
              <a:t> </a:t>
            </a:r>
            <a:r>
              <a:rPr lang="en-US" dirty="0" err="1" smtClean="0"/>
              <a:t>venir</a:t>
            </a:r>
            <a:r>
              <a:rPr lang="en-US" dirty="0" smtClean="0"/>
              <a:t> </a:t>
            </a:r>
            <a:r>
              <a:rPr lang="en-US" dirty="0" err="1" smtClean="0"/>
              <a:t>renferme</a:t>
            </a:r>
            <a:r>
              <a:rPr lang="en-US" dirty="0" smtClean="0"/>
              <a:t> </a:t>
            </a:r>
            <a:r>
              <a:rPr lang="en-US" dirty="0" err="1" smtClean="0"/>
              <a:t>une</a:t>
            </a:r>
            <a:r>
              <a:rPr lang="en-US" dirty="0" smtClean="0"/>
              <a:t> forte incertitude </a:t>
            </a:r>
            <a:r>
              <a:rPr lang="en-US" dirty="0" err="1" smtClean="0"/>
              <a:t>statistique</a:t>
            </a:r>
            <a:endParaRPr lang="en-US" dirty="0" smtClean="0"/>
          </a:p>
          <a:p>
            <a:pPr lvl="1" algn="just">
              <a:defRPr/>
            </a:pPr>
            <a:r>
              <a:rPr lang="en-US" dirty="0" smtClean="0"/>
              <a:t>De plus, pour </a:t>
            </a:r>
            <a:r>
              <a:rPr lang="en-US" dirty="0" err="1" smtClean="0"/>
              <a:t>certains</a:t>
            </a:r>
            <a:r>
              <a:rPr lang="en-US" dirty="0" smtClean="0"/>
              <a:t> qui </a:t>
            </a:r>
            <a:r>
              <a:rPr lang="en-US" dirty="0" err="1" smtClean="0"/>
              <a:t>seront</a:t>
            </a:r>
            <a:r>
              <a:rPr lang="en-US" dirty="0" smtClean="0"/>
              <a:t> </a:t>
            </a:r>
            <a:r>
              <a:rPr lang="en-US" dirty="0" err="1" smtClean="0"/>
              <a:t>détectés</a:t>
            </a:r>
            <a:r>
              <a:rPr lang="en-US" dirty="0" smtClean="0"/>
              <a:t> </a:t>
            </a:r>
            <a:r>
              <a:rPr lang="en-US" dirty="0" err="1" smtClean="0"/>
              <a:t>fortuitement</a:t>
            </a:r>
            <a:r>
              <a:rPr lang="en-US" dirty="0" smtClean="0"/>
              <a:t> la </a:t>
            </a:r>
            <a:r>
              <a:rPr lang="en-US" dirty="0"/>
              <a:t>signification </a:t>
            </a:r>
            <a:r>
              <a:rPr lang="en-US" dirty="0" err="1"/>
              <a:t>n'est</a:t>
            </a:r>
            <a:r>
              <a:rPr lang="en-US" dirty="0"/>
              <a:t> pas </a:t>
            </a:r>
            <a:r>
              <a:rPr lang="en-US" dirty="0" err="1"/>
              <a:t>connue</a:t>
            </a:r>
            <a:r>
              <a:rPr lang="en-US" dirty="0"/>
              <a:t>. </a:t>
            </a:r>
          </a:p>
          <a:p>
            <a:pPr marL="349250" lvl="1" indent="0" algn="just">
              <a:buFont typeface="Wingdings 2" charset="0"/>
              <a:buNone/>
              <a:defRPr/>
            </a:pPr>
            <a:r>
              <a:rPr lang="en-US" dirty="0" smtClean="0"/>
              <a:t>	</a:t>
            </a:r>
            <a:r>
              <a:rPr lang="en-US" sz="2000" dirty="0" err="1" smtClean="0"/>
              <a:t>Leur</a:t>
            </a:r>
            <a:r>
              <a:rPr lang="en-US" sz="2000" dirty="0" smtClean="0"/>
              <a:t> </a:t>
            </a:r>
            <a:r>
              <a:rPr lang="en-US" sz="2000" dirty="0" err="1"/>
              <a:t>caractère</a:t>
            </a:r>
            <a:r>
              <a:rPr lang="en-US" sz="2000" dirty="0"/>
              <a:t> </a:t>
            </a:r>
            <a:r>
              <a:rPr lang="en-US" sz="2000" dirty="0" err="1"/>
              <a:t>pathogène</a:t>
            </a:r>
            <a:r>
              <a:rPr lang="en-US" sz="2000" dirty="0"/>
              <a:t> </a:t>
            </a:r>
            <a:r>
              <a:rPr lang="en-US" sz="2000" dirty="0" err="1"/>
              <a:t>n'est</a:t>
            </a:r>
            <a:r>
              <a:rPr lang="en-US" sz="2000" dirty="0"/>
              <a:t> pas </a:t>
            </a:r>
            <a:r>
              <a:rPr lang="en-US" sz="2000" dirty="0" smtClean="0"/>
              <a:t>certain; les </a:t>
            </a:r>
            <a:r>
              <a:rPr lang="en-US" sz="2000" dirty="0" err="1" smtClean="0"/>
              <a:t>médecins</a:t>
            </a:r>
            <a:r>
              <a:rPr lang="en-US" sz="2000" dirty="0" smtClean="0"/>
              <a:t> </a:t>
            </a:r>
            <a:r>
              <a:rPr lang="en-US" sz="2000" dirty="0"/>
              <a:t>ne </a:t>
            </a:r>
            <a:r>
              <a:rPr lang="en-US" sz="2000" dirty="0" err="1"/>
              <a:t>sachant</a:t>
            </a:r>
            <a:r>
              <a:rPr lang="en-US" sz="2000" dirty="0"/>
              <a:t> pas </a:t>
            </a:r>
            <a:r>
              <a:rPr lang="en-US" sz="2000" dirty="0" err="1"/>
              <a:t>interpréter</a:t>
            </a:r>
            <a:r>
              <a:rPr lang="en-US" sz="2000" dirty="0"/>
              <a:t> </a:t>
            </a:r>
            <a:r>
              <a:rPr lang="en-US" sz="2000" dirty="0" err="1"/>
              <a:t>ces</a:t>
            </a:r>
            <a:r>
              <a:rPr lang="en-US" sz="2000" dirty="0"/>
              <a:t> </a:t>
            </a:r>
            <a:r>
              <a:rPr lang="en-US" sz="2000" dirty="0" err="1"/>
              <a:t>résultats</a:t>
            </a:r>
            <a:r>
              <a:rPr lang="en-US" sz="2000" dirty="0"/>
              <a:t> </a:t>
            </a:r>
            <a:r>
              <a:rPr lang="en-US" sz="2000" dirty="0" err="1" smtClean="0"/>
              <a:t>ni</a:t>
            </a:r>
            <a:r>
              <a:rPr lang="en-US" sz="2000" dirty="0" smtClean="0"/>
              <a:t> </a:t>
            </a:r>
            <a:r>
              <a:rPr lang="en-US" sz="2000" dirty="0" err="1"/>
              <a:t>quelle</a:t>
            </a:r>
            <a:r>
              <a:rPr lang="en-US" sz="2000" dirty="0"/>
              <a:t> attitude </a:t>
            </a:r>
            <a:r>
              <a:rPr lang="en-US" sz="2000" dirty="0" smtClean="0"/>
              <a:t>adopter; </a:t>
            </a:r>
            <a:r>
              <a:rPr lang="en-US" sz="2000" dirty="0"/>
              <a:t>ne </a:t>
            </a:r>
            <a:r>
              <a:rPr lang="en-US" sz="2000" dirty="0" err="1"/>
              <a:t>pouvant</a:t>
            </a:r>
            <a:r>
              <a:rPr lang="en-US" sz="2000" dirty="0"/>
              <a:t> </a:t>
            </a:r>
            <a:r>
              <a:rPr lang="en-US" sz="2000" dirty="0" err="1"/>
              <a:t>totalement</a:t>
            </a:r>
            <a:r>
              <a:rPr lang="en-US" sz="2000" dirty="0"/>
              <a:t> </a:t>
            </a:r>
            <a:r>
              <a:rPr lang="en-US" sz="2000" dirty="0" err="1" smtClean="0"/>
              <a:t>rassurer</a:t>
            </a:r>
            <a:r>
              <a:rPr lang="en-US" sz="2000" dirty="0" smtClean="0"/>
              <a:t> </a:t>
            </a:r>
            <a:r>
              <a:rPr lang="en-US" sz="2000" dirty="0"/>
              <a:t>le patient </a:t>
            </a:r>
            <a:r>
              <a:rPr lang="en-US" sz="2000" dirty="0" err="1"/>
              <a:t>ni</a:t>
            </a:r>
            <a:r>
              <a:rPr lang="en-US" sz="2000" dirty="0"/>
              <a:t> </a:t>
            </a:r>
            <a:r>
              <a:rPr lang="en-US" sz="2000" dirty="0" err="1"/>
              <a:t>lui</a:t>
            </a:r>
            <a:r>
              <a:rPr lang="en-US" sz="2000" dirty="0"/>
              <a:t> </a:t>
            </a:r>
            <a:r>
              <a:rPr lang="en-US" sz="2000" dirty="0" err="1"/>
              <a:t>fournir</a:t>
            </a:r>
            <a:r>
              <a:rPr lang="en-US" sz="2000" dirty="0"/>
              <a:t> de diagnostic et de </a:t>
            </a:r>
            <a:r>
              <a:rPr lang="en-US" sz="2000" dirty="0" err="1" smtClean="0"/>
              <a:t>pronostic</a:t>
            </a:r>
            <a:r>
              <a:rPr lang="en-US" sz="2000" dirty="0"/>
              <a:t>. </a:t>
            </a:r>
            <a:endParaRPr lang="en-US" sz="2000" dirty="0" smtClean="0"/>
          </a:p>
          <a:p>
            <a:pPr algn="just">
              <a:defRPr/>
            </a:pPr>
            <a:r>
              <a:rPr lang="en-US" dirty="0" smtClean="0"/>
              <a:t>Le </a:t>
            </a:r>
            <a:r>
              <a:rPr lang="en-US" dirty="0" err="1" smtClean="0"/>
              <a:t>risque</a:t>
            </a:r>
            <a:r>
              <a:rPr lang="en-US" dirty="0" smtClean="0"/>
              <a:t> de </a:t>
            </a:r>
            <a:r>
              <a:rPr lang="en-US" dirty="0"/>
              <a:t> </a:t>
            </a:r>
            <a:r>
              <a:rPr lang="en-US" dirty="0" err="1" smtClean="0"/>
              <a:t>vouloir</a:t>
            </a:r>
            <a:r>
              <a:rPr lang="en-US" dirty="0" smtClean="0"/>
              <a:t> </a:t>
            </a:r>
            <a:r>
              <a:rPr lang="en-US" dirty="0" err="1" smtClean="0"/>
              <a:t>interrompre</a:t>
            </a:r>
            <a:r>
              <a:rPr lang="en-US" dirty="0" smtClean="0"/>
              <a:t> des </a:t>
            </a:r>
            <a:r>
              <a:rPr lang="en-US" dirty="0" err="1" smtClean="0"/>
              <a:t>grossesses</a:t>
            </a:r>
            <a:r>
              <a:rPr lang="en-US" dirty="0" smtClean="0"/>
              <a:t> au motif de la </a:t>
            </a:r>
            <a:r>
              <a:rPr lang="en-US" dirty="0" err="1" smtClean="0"/>
              <a:t>précaution</a:t>
            </a:r>
            <a:r>
              <a:rPr lang="en-US" dirty="0" smtClean="0"/>
              <a:t> </a:t>
            </a:r>
            <a:r>
              <a:rPr lang="en-US" dirty="0" err="1" smtClean="0"/>
              <a:t>est</a:t>
            </a:r>
            <a:r>
              <a:rPr lang="en-US" dirty="0" smtClean="0"/>
              <a:t> </a:t>
            </a:r>
            <a:r>
              <a:rPr lang="en-US" dirty="0" err="1" smtClean="0"/>
              <a:t>évoqué</a:t>
            </a:r>
            <a:r>
              <a:rPr lang="en-US" dirty="0" smtClean="0"/>
              <a:t> par </a:t>
            </a:r>
            <a:r>
              <a:rPr lang="en-US" dirty="0" err="1" smtClean="0"/>
              <a:t>certains</a:t>
            </a:r>
            <a:r>
              <a:rPr lang="en-US" dirty="0" smtClean="0"/>
              <a:t> auteurs.</a:t>
            </a:r>
            <a:endParaRPr lang="fr-FR" dirty="0"/>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549275" y="258763"/>
            <a:ext cx="8042275" cy="692150"/>
          </a:xfrm>
        </p:spPr>
        <p:txBody>
          <a:bodyPr/>
          <a:lstStyle/>
          <a:p>
            <a:r>
              <a:rPr lang="fr-FR" sz="2800">
                <a:solidFill>
                  <a:srgbClr val="FF0000"/>
                </a:solidFill>
                <a:latin typeface="News Gothic MT" charset="0"/>
                <a:ea typeface="ＭＳ Ｐゴシック" charset="0"/>
                <a:cs typeface="ＭＳ Ｐゴシック" charset="0"/>
              </a:rPr>
              <a:t>Faut-il et peut-on encore réguler?</a:t>
            </a:r>
          </a:p>
        </p:txBody>
      </p:sp>
      <p:sp>
        <p:nvSpPr>
          <p:cNvPr id="27650" name="Espace réservé du contenu 2"/>
          <p:cNvSpPr>
            <a:spLocks noGrp="1"/>
          </p:cNvSpPr>
          <p:nvPr>
            <p:ph idx="1"/>
          </p:nvPr>
        </p:nvSpPr>
        <p:spPr/>
        <p:txBody>
          <a:bodyPr/>
          <a:lstStyle/>
          <a:p>
            <a:r>
              <a:rPr lang="en-US" dirty="0">
                <a:latin typeface="News Gothic MT" charset="0"/>
                <a:ea typeface="ＭＳ Ｐゴシック" charset="0"/>
                <a:cs typeface="ＭＳ Ｐゴシック" charset="0"/>
              </a:rPr>
              <a:t>Pour le CCNE, </a:t>
            </a:r>
            <a:r>
              <a:rPr lang="en-US" dirty="0" err="1">
                <a:latin typeface="News Gothic MT" charset="0"/>
                <a:ea typeface="ＭＳ Ｐゴシック" charset="0"/>
                <a:cs typeface="ＭＳ Ｐゴシック" charset="0"/>
              </a:rPr>
              <a:t>seul</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devrait</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être</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envisagé</a:t>
            </a:r>
            <a:r>
              <a:rPr lang="en-US" dirty="0">
                <a:latin typeface="News Gothic MT" charset="0"/>
                <a:ea typeface="ＭＳ Ｐゴシック" charset="0"/>
                <a:cs typeface="ＭＳ Ｐゴシック" charset="0"/>
              </a:rPr>
              <a:t> </a:t>
            </a:r>
            <a:r>
              <a:rPr lang="en-US" dirty="0" smtClean="0">
                <a:latin typeface="News Gothic MT" charset="0"/>
                <a:ea typeface="ＭＳ Ｐゴシック" charset="0"/>
                <a:cs typeface="ＭＳ Ｐゴシック" charset="0"/>
              </a:rPr>
              <a:t>“</a:t>
            </a:r>
            <a:r>
              <a:rPr lang="en-US" dirty="0" err="1" smtClean="0">
                <a:latin typeface="News Gothic MT" charset="0"/>
                <a:ea typeface="ＭＳ Ｐゴシック" charset="0"/>
                <a:cs typeface="ＭＳ Ｐゴシック" charset="0"/>
              </a:rPr>
              <a:t>l’étude</a:t>
            </a:r>
            <a:r>
              <a:rPr lang="en-US" dirty="0" smtClean="0">
                <a:latin typeface="News Gothic MT" charset="0"/>
                <a:ea typeface="ＭＳ Ｐゴシック" charset="0"/>
                <a:cs typeface="ＭＳ Ｐゴシック" charset="0"/>
              </a:rPr>
              <a:t> </a:t>
            </a:r>
            <a:r>
              <a:rPr lang="en-US" dirty="0">
                <a:latin typeface="News Gothic MT" charset="0"/>
                <a:ea typeface="ＭＳ Ｐゴシック" charset="0"/>
                <a:cs typeface="ＭＳ Ｐゴシック" charset="0"/>
              </a:rPr>
              <a:t>de </a:t>
            </a:r>
            <a:r>
              <a:rPr lang="en-US" dirty="0" err="1">
                <a:latin typeface="News Gothic MT" charset="0"/>
                <a:ea typeface="ＭＳ Ｐゴシック" charset="0"/>
                <a:cs typeface="ＭＳ Ｐゴシック" charset="0"/>
              </a:rPr>
              <a:t>régions</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chromosomiques</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dont</a:t>
            </a:r>
            <a:r>
              <a:rPr lang="en-US" dirty="0">
                <a:latin typeface="News Gothic MT" charset="0"/>
                <a:ea typeface="ＭＳ Ｐゴシック" charset="0"/>
                <a:cs typeface="ＭＳ Ｐゴシック" charset="0"/>
              </a:rPr>
              <a:t> on </a:t>
            </a:r>
            <a:r>
              <a:rPr lang="en-US" dirty="0" err="1">
                <a:latin typeface="News Gothic MT" charset="0"/>
                <a:ea typeface="ＭＳ Ｐゴシック" charset="0"/>
                <a:cs typeface="ＭＳ Ｐゴシック" charset="0"/>
              </a:rPr>
              <a:t>connait</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l'association</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à</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une</a:t>
            </a:r>
            <a:r>
              <a:rPr lang="en-US" dirty="0">
                <a:latin typeface="News Gothic MT" charset="0"/>
                <a:ea typeface="ＭＳ Ｐゴシック" charset="0"/>
                <a:cs typeface="ＭＳ Ｐゴシック" charset="0"/>
              </a:rPr>
              <a:t> expression </a:t>
            </a:r>
            <a:r>
              <a:rPr lang="en-US" dirty="0" err="1">
                <a:latin typeface="News Gothic MT" charset="0"/>
                <a:ea typeface="ＭＳ Ｐゴシック" charset="0"/>
                <a:cs typeface="ＭＳ Ｐゴシック" charset="0"/>
              </a:rPr>
              <a:t>clinique</a:t>
            </a:r>
            <a:r>
              <a:rPr lang="en-US" dirty="0">
                <a:latin typeface="News Gothic MT" charset="0"/>
                <a:ea typeface="ＭＳ Ｐゴシック" charset="0"/>
                <a:cs typeface="ＭＳ Ｐゴシック" charset="0"/>
              </a:rPr>
              <a:t> </a:t>
            </a:r>
            <a:r>
              <a:rPr lang="en-US" dirty="0" smtClean="0">
                <a:latin typeface="News Gothic MT" charset="0"/>
                <a:ea typeface="ＭＳ Ｐゴシック" charset="0"/>
                <a:cs typeface="ＭＳ Ｐゴシック" charset="0"/>
              </a:rPr>
              <a:t>grave” </a:t>
            </a:r>
            <a:r>
              <a:rPr lang="en-US" dirty="0">
                <a:latin typeface="News Gothic MT" charset="0"/>
                <a:ea typeface="ＭＳ Ｐゴシック" charset="0"/>
                <a:cs typeface="ＭＳ Ｐゴシック" charset="0"/>
              </a:rPr>
              <a:t>(CCNE rapport </a:t>
            </a:r>
            <a:r>
              <a:rPr lang="en-US" dirty="0" smtClean="0">
                <a:latin typeface="News Gothic MT" charset="0"/>
                <a:ea typeface="ＭＳ Ｐゴシック" charset="0"/>
                <a:cs typeface="ＭＳ Ｐゴシック" charset="0"/>
              </a:rPr>
              <a:t>n° 120; </a:t>
            </a:r>
            <a:r>
              <a:rPr lang="en-US" dirty="0" err="1" smtClean="0">
                <a:latin typeface="News Gothic MT" charset="0"/>
                <a:ea typeface="ＭＳ Ｐゴシック" charset="0"/>
                <a:cs typeface="ＭＳ Ｐゴシック" charset="0"/>
              </a:rPr>
              <a:t>avril</a:t>
            </a:r>
            <a:r>
              <a:rPr lang="en-US" dirty="0" smtClean="0">
                <a:latin typeface="News Gothic MT" charset="0"/>
                <a:ea typeface="ＭＳ Ｐゴシック" charset="0"/>
                <a:cs typeface="ＭＳ Ｐゴシック" charset="0"/>
              </a:rPr>
              <a:t> 2013)</a:t>
            </a:r>
            <a:endParaRPr lang="en-US" dirty="0">
              <a:latin typeface="News Gothic MT" charset="0"/>
              <a:ea typeface="ＭＳ Ｐゴシック" charset="0"/>
              <a:cs typeface="ＭＳ Ｐゴシック" charset="0"/>
            </a:endParaRPr>
          </a:p>
          <a:p>
            <a:r>
              <a:rPr lang="en-US" dirty="0">
                <a:latin typeface="News Gothic MT" charset="0"/>
                <a:ea typeface="ＭＳ Ｐゴシック" charset="0"/>
                <a:cs typeface="ＭＳ Ｐゴシック" charset="0"/>
              </a:rPr>
              <a:t> Pour la T21 le </a:t>
            </a:r>
            <a:r>
              <a:rPr lang="en-US" dirty="0" err="1">
                <a:latin typeface="News Gothic MT" charset="0"/>
                <a:ea typeface="ＭＳ Ｐゴシック" charset="0"/>
                <a:cs typeface="ＭＳ Ｐゴシック" charset="0"/>
              </a:rPr>
              <a:t>réserver</a:t>
            </a:r>
            <a:r>
              <a:rPr lang="en-US" dirty="0">
                <a:latin typeface="News Gothic MT" charset="0"/>
                <a:ea typeface="ＭＳ Ｐゴシック" charset="0"/>
                <a:cs typeface="ＭＳ Ｐゴシック" charset="0"/>
              </a:rPr>
              <a:t> pour les </a:t>
            </a:r>
            <a:r>
              <a:rPr lang="en-US" dirty="0" err="1">
                <a:latin typeface="News Gothic MT" charset="0"/>
                <a:ea typeface="ＭＳ Ｐゴシック" charset="0"/>
                <a:cs typeface="ＭＳ Ｐゴシック" charset="0"/>
              </a:rPr>
              <a:t>patientes</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à</a:t>
            </a:r>
            <a:r>
              <a:rPr lang="en-US" dirty="0">
                <a:latin typeface="News Gothic MT" charset="0"/>
                <a:ea typeface="ＭＳ Ｐゴシック" charset="0"/>
                <a:cs typeface="ＭＳ Ｐゴシック" charset="0"/>
              </a:rPr>
              <a:t> haut </a:t>
            </a:r>
            <a:r>
              <a:rPr lang="en-US" dirty="0" err="1">
                <a:latin typeface="News Gothic MT" charset="0"/>
                <a:ea typeface="ＭＳ Ｐゴシック" charset="0"/>
                <a:cs typeface="ＭＳ Ｐゴシック" charset="0"/>
              </a:rPr>
              <a:t>risque</a:t>
            </a:r>
            <a:r>
              <a:rPr lang="en-US" dirty="0">
                <a:latin typeface="News Gothic MT" charset="0"/>
                <a:ea typeface="ＭＳ Ｐゴシック" charset="0"/>
                <a:cs typeface="ＭＳ Ｐゴシック" charset="0"/>
              </a:rPr>
              <a:t> après </a:t>
            </a:r>
            <a:r>
              <a:rPr lang="en-US" dirty="0" err="1">
                <a:latin typeface="News Gothic MT" charset="0"/>
                <a:ea typeface="ＭＳ Ｐゴシック" charset="0"/>
                <a:cs typeface="ＭＳ Ｐゴシック" charset="0"/>
              </a:rPr>
              <a:t>dépistage</a:t>
            </a:r>
            <a:r>
              <a:rPr lang="en-US" dirty="0">
                <a:latin typeface="News Gothic MT" charset="0"/>
                <a:ea typeface="ＭＳ Ｐゴシック" charset="0"/>
                <a:cs typeface="ＭＳ Ｐゴシック" charset="0"/>
              </a:rPr>
              <a:t> echo </a:t>
            </a:r>
            <a:r>
              <a:rPr lang="en-US" dirty="0" err="1">
                <a:latin typeface="News Gothic MT" charset="0"/>
                <a:ea typeface="ＭＳ Ｐゴシック" charset="0"/>
                <a:cs typeface="ＭＳ Ｐゴシック" charset="0"/>
              </a:rPr>
              <a:t>marqueurs</a:t>
            </a:r>
            <a:r>
              <a:rPr lang="en-US" dirty="0">
                <a:latin typeface="News Gothic MT" charset="0"/>
                <a:ea typeface="ＭＳ Ｐゴシック" charset="0"/>
                <a:cs typeface="ＭＳ Ｐゴシック" charset="0"/>
              </a:rPr>
              <a:t> (&gt;1/250) </a:t>
            </a:r>
          </a:p>
          <a:p>
            <a:r>
              <a:rPr lang="en-US" dirty="0" err="1">
                <a:latin typeface="News Gothic MT" charset="0"/>
                <a:ea typeface="ＭＳ Ｐゴシック" charset="0"/>
                <a:cs typeface="ＭＳ Ｐゴシック" charset="0"/>
              </a:rPr>
              <a:t>Préconiser</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une</a:t>
            </a:r>
            <a:r>
              <a:rPr lang="en-US" dirty="0">
                <a:latin typeface="News Gothic MT" charset="0"/>
                <a:ea typeface="ＭＳ Ｐゴシック" charset="0"/>
                <a:cs typeface="ＭＳ Ｐゴシック" charset="0"/>
              </a:rPr>
              <a:t> "lecture </a:t>
            </a:r>
            <a:r>
              <a:rPr lang="en-US" dirty="0" err="1">
                <a:latin typeface="News Gothic MT" charset="0"/>
                <a:ea typeface="ＭＳ Ｐゴシック" charset="0"/>
                <a:cs typeface="ＭＳ Ｐゴシック" charset="0"/>
              </a:rPr>
              <a:t>sélective</a:t>
            </a:r>
            <a:r>
              <a:rPr lang="en-US" dirty="0">
                <a:latin typeface="News Gothic MT" charset="0"/>
                <a:ea typeface="ＭＳ Ｐゴシック" charset="0"/>
                <a:cs typeface="ＭＳ Ｐゴシック" charset="0"/>
              </a:rPr>
              <a:t>" de </a:t>
            </a:r>
            <a:r>
              <a:rPr lang="en-US" dirty="0" err="1">
                <a:latin typeface="News Gothic MT" charset="0"/>
                <a:ea typeface="ＭＳ Ｐゴシック" charset="0"/>
                <a:cs typeface="ＭＳ Ｐゴシック" charset="0"/>
              </a:rPr>
              <a:t>l'ADN</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fœtal</a:t>
            </a:r>
            <a:r>
              <a:rPr lang="en-US" dirty="0">
                <a:latin typeface="News Gothic MT" charset="0"/>
                <a:ea typeface="ＭＳ Ｐゴシック" charset="0"/>
                <a:cs typeface="ＭＳ Ｐゴシック" charset="0"/>
              </a:rPr>
              <a:t>.</a:t>
            </a:r>
          </a:p>
          <a:p>
            <a:pPr>
              <a:buFont typeface="Wingdings 2" charset="0"/>
              <a:buNone/>
            </a:pPr>
            <a:endParaRPr lang="fr-FR" dirty="0">
              <a:latin typeface="News Gothic MT" charset="0"/>
              <a:ea typeface="ＭＳ Ｐゴシック" charset="0"/>
              <a:cs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2"/>
          <p:cNvSpPr>
            <a:spLocks noGrp="1"/>
          </p:cNvSpPr>
          <p:nvPr>
            <p:ph idx="1"/>
          </p:nvPr>
        </p:nvSpPr>
        <p:spPr>
          <a:xfrm>
            <a:off x="549275" y="1328738"/>
            <a:ext cx="8042275" cy="4343400"/>
          </a:xfrm>
        </p:spPr>
        <p:txBody>
          <a:bodyPr/>
          <a:lstStyle/>
          <a:p>
            <a:pPr algn="just"/>
            <a:r>
              <a:rPr lang="fr-FR" dirty="0">
                <a:latin typeface="News Gothic MT" charset="0"/>
                <a:ea typeface="ＭＳ Ｐゴシック" charset="0"/>
                <a:cs typeface="ＭＳ Ｐゴシック" charset="0"/>
              </a:rPr>
              <a:t>La question d'effectuer un séquençage complet, mais en ne délivrant qu'une partie des résultats </a:t>
            </a:r>
            <a:r>
              <a:rPr lang="fr-FR" dirty="0" smtClean="0">
                <a:latin typeface="News Gothic MT" charset="0"/>
                <a:ea typeface="ＭＳ Ｐゴシック" charset="0"/>
                <a:cs typeface="ＭＳ Ｐゴシック" charset="0"/>
              </a:rPr>
              <a:t>est posée. </a:t>
            </a:r>
            <a:endParaRPr lang="fr-FR" dirty="0">
              <a:latin typeface="News Gothic MT" charset="0"/>
              <a:ea typeface="ＭＳ Ｐゴシック" charset="0"/>
              <a:cs typeface="ＭＳ Ｐゴシック" charset="0"/>
            </a:endParaRPr>
          </a:p>
          <a:p>
            <a:pPr algn="just"/>
            <a:r>
              <a:rPr lang="fr-FR" dirty="0">
                <a:latin typeface="News Gothic MT" charset="0"/>
                <a:ea typeface="ＭＳ Ｐゴシック" charset="0"/>
                <a:cs typeface="ＭＳ Ｐゴシック" charset="0"/>
              </a:rPr>
              <a:t>Mais pose question quant au respect du droit des parents à une information complète, loyale et adaptée et dans le respect de leur autonomie de choix et de décision. </a:t>
            </a:r>
          </a:p>
          <a:p>
            <a:pPr algn="just"/>
            <a:r>
              <a:rPr lang="en-US" dirty="0" err="1">
                <a:latin typeface="News Gothic MT" charset="0"/>
                <a:ea typeface="ＭＳ Ｐゴシック" charset="0"/>
                <a:cs typeface="ＭＳ Ｐゴシック" charset="0"/>
              </a:rPr>
              <a:t>Yurkiewicz</a:t>
            </a:r>
            <a:r>
              <a:rPr lang="en-US" dirty="0">
                <a:latin typeface="News Gothic MT" charset="0"/>
                <a:ea typeface="ＭＳ Ｐゴシック" charset="0"/>
                <a:cs typeface="ＭＳ Ｐゴシック" charset="0"/>
              </a:rPr>
              <a:t> et al </a:t>
            </a:r>
            <a:r>
              <a:rPr lang="en-US" dirty="0" err="1">
                <a:latin typeface="News Gothic MT" charset="0"/>
                <a:ea typeface="ＭＳ Ｐゴシック" charset="0"/>
                <a:cs typeface="ＭＳ Ｐゴシック" charset="0"/>
              </a:rPr>
              <a:t>s’appuie</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sur</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ce</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droit</a:t>
            </a:r>
            <a:r>
              <a:rPr lang="en-US" dirty="0">
                <a:latin typeface="News Gothic MT" charset="0"/>
                <a:ea typeface="ＭＳ Ｐゴシック" charset="0"/>
                <a:cs typeface="ＭＳ Ｐゴシック" charset="0"/>
              </a:rPr>
              <a:t> et </a:t>
            </a:r>
            <a:r>
              <a:rPr lang="en-US" dirty="0" err="1">
                <a:latin typeface="News Gothic MT" charset="0"/>
                <a:ea typeface="ＭＳ Ｐゴシック" charset="0"/>
                <a:cs typeface="ＭＳ Ｐゴシック" charset="0"/>
              </a:rPr>
              <a:t>défendent</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l'accès</a:t>
            </a:r>
            <a:r>
              <a:rPr lang="en-US" dirty="0">
                <a:latin typeface="News Gothic MT" charset="0"/>
                <a:ea typeface="ＭＳ Ｐゴシック" charset="0"/>
                <a:cs typeface="ＭＳ Ｐゴシック" charset="0"/>
              </a:rPr>
              <a:t> aux </a:t>
            </a:r>
            <a:r>
              <a:rPr lang="en-US" dirty="0" err="1">
                <a:latin typeface="News Gothic MT" charset="0"/>
                <a:ea typeface="ＭＳ Ｐゴシック" charset="0"/>
                <a:cs typeface="ＭＳ Ｐゴシック" charset="0"/>
              </a:rPr>
              <a:t>résultats</a:t>
            </a:r>
            <a:r>
              <a:rPr lang="en-US" dirty="0">
                <a:latin typeface="News Gothic MT" charset="0"/>
                <a:ea typeface="ＭＳ Ｐゴシック" charset="0"/>
                <a:cs typeface="ＭＳ Ｐゴシック" charset="0"/>
              </a:rPr>
              <a:t> du </a:t>
            </a:r>
            <a:r>
              <a:rPr lang="en-US" dirty="0" err="1">
                <a:latin typeface="News Gothic MT" charset="0"/>
                <a:ea typeface="ＭＳ Ｐゴシック" charset="0"/>
                <a:cs typeface="ＭＳ Ｐゴシック" charset="0"/>
              </a:rPr>
              <a:t>séquençage</a:t>
            </a:r>
            <a:r>
              <a:rPr lang="en-US" dirty="0">
                <a:latin typeface="News Gothic MT" charset="0"/>
                <a:ea typeface="ＭＳ Ｐゴシック" charset="0"/>
                <a:cs typeface="ＭＳ Ｐゴシック" charset="0"/>
              </a:rPr>
              <a:t> </a:t>
            </a:r>
            <a:r>
              <a:rPr lang="en-US" dirty="0" err="1">
                <a:latin typeface="News Gothic MT" charset="0"/>
                <a:ea typeface="ＭＳ Ｐゴシック" charset="0"/>
                <a:cs typeface="ＭＳ Ｐゴシック" charset="0"/>
              </a:rPr>
              <a:t>complet</a:t>
            </a:r>
            <a:r>
              <a:rPr lang="en-US" dirty="0">
                <a:latin typeface="News Gothic MT" charset="0"/>
                <a:ea typeface="ＭＳ Ｐゴシック" charset="0"/>
                <a:cs typeface="ＭＳ Ｐゴシック" charset="0"/>
              </a:rPr>
              <a:t> du </a:t>
            </a:r>
            <a:r>
              <a:rPr lang="en-US" dirty="0" err="1" smtClean="0">
                <a:latin typeface="News Gothic MT" charset="0"/>
                <a:ea typeface="ＭＳ Ｐゴシック" charset="0"/>
                <a:cs typeface="ＭＳ Ｐゴシック" charset="0"/>
              </a:rPr>
              <a:t>génome</a:t>
            </a:r>
            <a:r>
              <a:rPr lang="en-US" dirty="0" smtClean="0">
                <a:latin typeface="News Gothic MT" charset="0"/>
                <a:ea typeface="ＭＳ Ｐゴシック" charset="0"/>
                <a:cs typeface="ＭＳ Ｐゴシック" charset="0"/>
              </a:rPr>
              <a:t>.</a:t>
            </a:r>
            <a:endParaRPr lang="fr-FR" dirty="0">
              <a:latin typeface="News Gothic MT" charset="0"/>
              <a:ea typeface="ＭＳ Ｐゴシック" charset="0"/>
              <a:cs typeface="ＭＳ Ｐゴシック" charset="0"/>
            </a:endParaRPr>
          </a:p>
        </p:txBody>
      </p:sp>
      <p:sp>
        <p:nvSpPr>
          <p:cNvPr id="3"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fr-FR" sz="2000" b="1">
                <a:solidFill>
                  <a:srgbClr val="FF0000"/>
                </a:solidFill>
                <a:latin typeface="News Gothic MT" charset="0"/>
                <a:ea typeface="ＭＳ Ｐゴシック" charset="0"/>
                <a:cs typeface="ＭＳ Ｐゴシック" charset="0"/>
              </a:rPr>
              <a:t>Le terme d’eugénisme, toujours au cœur du débat</a:t>
            </a:r>
            <a:r>
              <a:rPr lang="fr-FR" sz="2000">
                <a:solidFill>
                  <a:srgbClr val="FF0000"/>
                </a:solidFill>
                <a:latin typeface="News Gothic MT" charset="0"/>
                <a:ea typeface="ＭＳ Ｐゴシック" charset="0"/>
                <a:cs typeface="ＭＳ Ｐゴシック" charset="0"/>
              </a:rPr>
              <a:t/>
            </a:r>
            <a:br>
              <a:rPr lang="fr-FR" sz="2000">
                <a:solidFill>
                  <a:srgbClr val="FF0000"/>
                </a:solidFill>
                <a:latin typeface="News Gothic MT" charset="0"/>
                <a:ea typeface="ＭＳ Ｐゴシック" charset="0"/>
                <a:cs typeface="ＭＳ Ｐゴシック" charset="0"/>
              </a:rPr>
            </a:br>
            <a:endParaRPr lang="fr-FR" sz="2000">
              <a:solidFill>
                <a:srgbClr val="FF0000"/>
              </a:solidFill>
              <a:latin typeface="News Gothic MT" charset="0"/>
              <a:ea typeface="ＭＳ Ｐゴシック" charset="0"/>
              <a:cs typeface="ＭＳ Ｐゴシック" charset="0"/>
            </a:endParaRPr>
          </a:p>
        </p:txBody>
      </p:sp>
      <p:sp>
        <p:nvSpPr>
          <p:cNvPr id="28674" name="Espace réservé du contenu 2"/>
          <p:cNvSpPr>
            <a:spLocks noGrp="1"/>
          </p:cNvSpPr>
          <p:nvPr>
            <p:ph idx="1"/>
          </p:nvPr>
        </p:nvSpPr>
        <p:spPr>
          <a:xfrm>
            <a:off x="549275" y="2339975"/>
            <a:ext cx="8042275" cy="4343400"/>
          </a:xfrm>
        </p:spPr>
        <p:txBody>
          <a:bodyPr/>
          <a:lstStyle/>
          <a:p>
            <a:pPr algn="just"/>
            <a:r>
              <a:rPr lang="fr-FR">
                <a:latin typeface="News Gothic MT" charset="0"/>
                <a:ea typeface="ＭＳ Ｐゴシック" charset="0"/>
                <a:cs typeface="ＭＳ Ｐゴシック" charset="0"/>
              </a:rPr>
              <a:t>Galton (1883, Inquiries into human faculty and its development ) définissait l’</a:t>
            </a:r>
            <a:r>
              <a:rPr lang="fr-FR" altLang="ja-JP">
                <a:latin typeface="News Gothic MT" charset="0"/>
                <a:ea typeface="ＭＳ Ｐゴシック" charset="0"/>
                <a:cs typeface="ＭＳ Ｐゴシック" charset="0"/>
              </a:rPr>
              <a:t>eugénisme comme une science qui traite de toutes les influences qui améliorent les qualités d'une race. </a:t>
            </a:r>
            <a:endParaRPr lang="fr-FR">
              <a:latin typeface="News Gothic MT" charset="0"/>
              <a:ea typeface="ＭＳ Ｐゴシック" charset="0"/>
              <a:cs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fr-FR" sz="2000" b="1">
                <a:solidFill>
                  <a:srgbClr val="FF0000"/>
                </a:solidFill>
                <a:latin typeface="News Gothic MT" charset="0"/>
                <a:ea typeface="ＭＳ Ｐゴシック" charset="0"/>
                <a:cs typeface="ＭＳ Ｐゴシック" charset="0"/>
              </a:rPr>
              <a:t>Le terme d’eugénisme, toujours au cœur du débat</a:t>
            </a:r>
            <a:r>
              <a:rPr lang="fr-FR" sz="2000">
                <a:solidFill>
                  <a:srgbClr val="FF0000"/>
                </a:solidFill>
                <a:latin typeface="News Gothic MT" charset="0"/>
                <a:ea typeface="ＭＳ Ｐゴシック" charset="0"/>
                <a:cs typeface="ＭＳ Ｐゴシック" charset="0"/>
              </a:rPr>
              <a:t/>
            </a:r>
            <a:br>
              <a:rPr lang="fr-FR" sz="2000">
                <a:solidFill>
                  <a:srgbClr val="FF0000"/>
                </a:solidFill>
                <a:latin typeface="News Gothic MT" charset="0"/>
                <a:ea typeface="ＭＳ Ｐゴシック" charset="0"/>
                <a:cs typeface="ＭＳ Ｐゴシック" charset="0"/>
              </a:rPr>
            </a:br>
            <a:endParaRPr lang="fr-FR" sz="2000">
              <a:solidFill>
                <a:srgbClr val="FF0000"/>
              </a:solidFill>
              <a:latin typeface="News Gothic MT" charset="0"/>
              <a:ea typeface="ＭＳ Ｐゴシック" charset="0"/>
              <a:cs typeface="ＭＳ Ｐゴシック" charset="0"/>
            </a:endParaRPr>
          </a:p>
        </p:txBody>
      </p:sp>
      <p:sp>
        <p:nvSpPr>
          <p:cNvPr id="29698" name="Espace réservé du contenu 2"/>
          <p:cNvSpPr>
            <a:spLocks noGrp="1"/>
          </p:cNvSpPr>
          <p:nvPr>
            <p:ph idx="1"/>
          </p:nvPr>
        </p:nvSpPr>
        <p:spPr>
          <a:xfrm>
            <a:off x="549275" y="2130347"/>
            <a:ext cx="8042275" cy="4343400"/>
          </a:xfrm>
        </p:spPr>
        <p:txBody>
          <a:bodyPr/>
          <a:lstStyle/>
          <a:p>
            <a:pPr algn="just"/>
            <a:r>
              <a:rPr lang="fr-FR" dirty="0">
                <a:latin typeface="News Gothic MT" charset="0"/>
                <a:ea typeface="ＭＳ Ｐゴシック" charset="0"/>
                <a:cs typeface="ＭＳ Ｐゴシック" charset="0"/>
              </a:rPr>
              <a:t>De manière sous-jacente à la notion d’optimisation du repérage des individus porteurs d’anomalies </a:t>
            </a:r>
            <a:r>
              <a:rPr lang="fr-FR" dirty="0" smtClean="0">
                <a:latin typeface="News Gothic MT" charset="0"/>
                <a:ea typeface="ＭＳ Ｐゴシック" charset="0"/>
                <a:cs typeface="ＭＳ Ｐゴシック" charset="0"/>
              </a:rPr>
              <a:t>génétiques en cours de grossesse </a:t>
            </a:r>
            <a:r>
              <a:rPr lang="fr-FR" dirty="0">
                <a:latin typeface="News Gothic MT" charset="0"/>
                <a:ea typeface="ＭＳ Ｐゴシック" charset="0"/>
                <a:cs typeface="ＭＳ Ｐゴシック" charset="0"/>
              </a:rPr>
              <a:t>resurgit un vif débat sur la nécessité de promouvoir et d’augmenter l’efficience d’un dispositif qui vise majoritairement à la suppression de la vie. </a:t>
            </a: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2"/>
          <p:cNvSpPr>
            <a:spLocks noGrp="1"/>
          </p:cNvSpPr>
          <p:nvPr>
            <p:ph idx="1"/>
          </p:nvPr>
        </p:nvSpPr>
        <p:spPr>
          <a:xfrm>
            <a:off x="549275" y="1205983"/>
            <a:ext cx="8042275" cy="4343400"/>
          </a:xfrm>
        </p:spPr>
        <p:txBody>
          <a:bodyPr/>
          <a:lstStyle/>
          <a:p>
            <a:pPr algn="just"/>
            <a:r>
              <a:rPr lang="fr-FR" sz="2000" dirty="0">
                <a:latin typeface="News Gothic MT" charset="0"/>
                <a:ea typeface="ＭＳ Ｐゴシック" charset="0"/>
                <a:cs typeface="ＭＳ Ｐゴシック" charset="0"/>
              </a:rPr>
              <a:t>Dans la saisine de la Direction Générale de la Santé au Comité Consultatif National d'Ethique (</a:t>
            </a:r>
            <a:r>
              <a:rPr lang="fr-FR" sz="2000" dirty="0" smtClean="0">
                <a:latin typeface="News Gothic MT" charset="0"/>
                <a:ea typeface="ＭＳ Ｐゴシック" charset="0"/>
                <a:cs typeface="ＭＳ Ｐゴシック" charset="0"/>
              </a:rPr>
              <a:t>CCNE 2013)</a:t>
            </a:r>
            <a:r>
              <a:rPr lang="fr-FR" sz="2000" dirty="0">
                <a:latin typeface="News Gothic MT" charset="0"/>
                <a:ea typeface="ＭＳ Ｐゴシック" charset="0"/>
                <a:cs typeface="ＭＳ Ｐゴシック" charset="0"/>
              </a:rPr>
              <a:t>, il était noté que: « le séquençage du génome du f</a:t>
            </a:r>
            <a:r>
              <a:rPr lang="en-US" sz="2000" dirty="0" err="1">
                <a:latin typeface="News Gothic MT" charset="0"/>
                <a:ea typeface="ＭＳ Ｐゴシック" charset="0"/>
                <a:cs typeface="ＭＳ Ｐゴシック" charset="0"/>
              </a:rPr>
              <a:t>œtus</a:t>
            </a:r>
            <a:r>
              <a:rPr lang="en-US" sz="2000" dirty="0">
                <a:latin typeface="News Gothic MT" charset="0"/>
                <a:ea typeface="ＭＳ Ｐゴシック" charset="0"/>
                <a:cs typeface="ＭＳ Ｐゴシック" charset="0"/>
              </a:rPr>
              <a:t> </a:t>
            </a:r>
            <a:r>
              <a:rPr lang="en-US" sz="2000" dirty="0" err="1">
                <a:latin typeface="News Gothic MT" charset="0"/>
                <a:ea typeface="ＭＳ Ｐゴシック" charset="0"/>
                <a:cs typeface="ＭＳ Ｐゴシック" charset="0"/>
              </a:rPr>
              <a:t>couplé</a:t>
            </a:r>
            <a:r>
              <a:rPr lang="en-US" sz="2000" dirty="0">
                <a:latin typeface="News Gothic MT" charset="0"/>
                <a:ea typeface="ＭＳ Ｐゴシック" charset="0"/>
                <a:cs typeface="ＭＳ Ｐゴシック" charset="0"/>
              </a:rPr>
              <a:t> </a:t>
            </a:r>
            <a:r>
              <a:rPr lang="en-US" sz="2000" dirty="0" err="1">
                <a:latin typeface="News Gothic MT" charset="0"/>
                <a:ea typeface="ＭＳ Ｐゴシック" charset="0"/>
                <a:cs typeface="ＭＳ Ｐゴシック" charset="0"/>
              </a:rPr>
              <a:t>à</a:t>
            </a:r>
            <a:r>
              <a:rPr lang="en-US" sz="2000" dirty="0">
                <a:latin typeface="News Gothic MT" charset="0"/>
                <a:ea typeface="ＭＳ Ｐゴシック" charset="0"/>
                <a:cs typeface="ＭＳ Ｐゴシック" charset="0"/>
              </a:rPr>
              <a:t> des techniques </a:t>
            </a:r>
            <a:r>
              <a:rPr lang="en-US" sz="2000" dirty="0" err="1">
                <a:latin typeface="News Gothic MT" charset="0"/>
                <a:ea typeface="ＭＳ Ｐゴシック" charset="0"/>
                <a:cs typeface="ＭＳ Ｐゴシック" charset="0"/>
              </a:rPr>
              <a:t>statistiques</a:t>
            </a:r>
            <a:r>
              <a:rPr lang="en-US" sz="2000" dirty="0">
                <a:latin typeface="News Gothic MT" charset="0"/>
                <a:ea typeface="ＭＳ Ｐゴシック" charset="0"/>
                <a:cs typeface="ＭＳ Ｐゴシック" charset="0"/>
              </a:rPr>
              <a:t> et de </a:t>
            </a:r>
            <a:r>
              <a:rPr lang="en-US" sz="2000" dirty="0" err="1">
                <a:latin typeface="News Gothic MT" charset="0"/>
                <a:ea typeface="ＭＳ Ｐゴシック" charset="0"/>
                <a:cs typeface="ＭＳ Ｐゴシック" charset="0"/>
              </a:rPr>
              <a:t>biologie</a:t>
            </a:r>
            <a:r>
              <a:rPr lang="en-US" sz="2000" dirty="0">
                <a:latin typeface="News Gothic MT" charset="0"/>
                <a:ea typeface="ＭＳ Ｐゴシック" charset="0"/>
                <a:cs typeface="ＭＳ Ｐゴシック" charset="0"/>
              </a:rPr>
              <a:t> </a:t>
            </a:r>
            <a:r>
              <a:rPr lang="en-US" sz="2000" dirty="0" err="1">
                <a:latin typeface="News Gothic MT" charset="0"/>
                <a:ea typeface="ＭＳ Ｐゴシック" charset="0"/>
                <a:cs typeface="ＭＳ Ｐゴシック" charset="0"/>
              </a:rPr>
              <a:t>informatique</a:t>
            </a:r>
            <a:r>
              <a:rPr lang="en-US" sz="2000" dirty="0">
                <a:latin typeface="News Gothic MT" charset="0"/>
                <a:ea typeface="ＭＳ Ｐゴシック" charset="0"/>
                <a:cs typeface="ＭＳ Ｐゴシック" charset="0"/>
              </a:rPr>
              <a:t> a </a:t>
            </a:r>
            <a:r>
              <a:rPr lang="en-US" sz="2000" dirty="0" err="1">
                <a:latin typeface="News Gothic MT" charset="0"/>
                <a:ea typeface="ＭＳ Ｐゴシック" charset="0"/>
                <a:cs typeface="ＭＳ Ｐゴシック" charset="0"/>
              </a:rPr>
              <a:t>permis</a:t>
            </a:r>
            <a:r>
              <a:rPr lang="en-US" sz="2000" dirty="0">
                <a:latin typeface="News Gothic MT" charset="0"/>
                <a:ea typeface="ＭＳ Ｐゴシック" charset="0"/>
                <a:cs typeface="ＭＳ Ｐゴシック" charset="0"/>
              </a:rPr>
              <a:t> de </a:t>
            </a:r>
            <a:r>
              <a:rPr lang="en-US" sz="2000" dirty="0" err="1">
                <a:latin typeface="News Gothic MT" charset="0"/>
                <a:ea typeface="ＭＳ Ｐゴシック" charset="0"/>
                <a:cs typeface="ＭＳ Ｐゴシック" charset="0"/>
              </a:rPr>
              <a:t>détecter</a:t>
            </a:r>
            <a:r>
              <a:rPr lang="en-US" sz="2000" dirty="0">
                <a:latin typeface="News Gothic MT" charset="0"/>
                <a:ea typeface="ＭＳ Ｐゴシック" charset="0"/>
                <a:cs typeface="ＭＳ Ｐゴシック" charset="0"/>
              </a:rPr>
              <a:t> les variations </a:t>
            </a:r>
            <a:r>
              <a:rPr lang="en-US" sz="2000" dirty="0" err="1">
                <a:latin typeface="News Gothic MT" charset="0"/>
                <a:ea typeface="ＭＳ Ｐゴシック" charset="0"/>
                <a:cs typeface="ＭＳ Ｐゴシック" charset="0"/>
              </a:rPr>
              <a:t>génétiques</a:t>
            </a:r>
            <a:r>
              <a:rPr lang="en-US" sz="2000" dirty="0">
                <a:latin typeface="News Gothic MT" charset="0"/>
                <a:ea typeface="ＭＳ Ｐゴシック" charset="0"/>
                <a:cs typeface="ＭＳ Ｐゴシック" charset="0"/>
              </a:rPr>
              <a:t> du </a:t>
            </a:r>
            <a:r>
              <a:rPr lang="en-US" sz="2000" dirty="0" err="1">
                <a:latin typeface="News Gothic MT" charset="0"/>
                <a:ea typeface="ＭＳ Ｐゴシック" charset="0"/>
                <a:cs typeface="ＭＳ Ｐゴシック" charset="0"/>
              </a:rPr>
              <a:t>fœtus</a:t>
            </a:r>
            <a:r>
              <a:rPr lang="en-US" sz="2000" dirty="0">
                <a:latin typeface="News Gothic MT" charset="0"/>
                <a:ea typeface="ＭＳ Ｐゴシック" charset="0"/>
                <a:cs typeface="ＭＳ Ｐゴシック" charset="0"/>
              </a:rPr>
              <a:t> de </a:t>
            </a:r>
            <a:r>
              <a:rPr lang="en-US" sz="2000" dirty="0" err="1">
                <a:latin typeface="News Gothic MT" charset="0"/>
                <a:ea typeface="ＭＳ Ｐゴシック" charset="0"/>
                <a:cs typeface="ＭＳ Ｐゴシック" charset="0"/>
              </a:rPr>
              <a:t>manière</a:t>
            </a:r>
            <a:r>
              <a:rPr lang="en-US" sz="2000" dirty="0">
                <a:latin typeface="News Gothic MT" charset="0"/>
                <a:ea typeface="ＭＳ Ｐゴシック" charset="0"/>
                <a:cs typeface="ＭＳ Ｐゴシック" charset="0"/>
              </a:rPr>
              <a:t> </a:t>
            </a:r>
            <a:r>
              <a:rPr lang="en-US" sz="2000" dirty="0" err="1">
                <a:latin typeface="News Gothic MT" charset="0"/>
                <a:ea typeface="ＭＳ Ｐゴシック" charset="0"/>
                <a:cs typeface="ＭＳ Ｐゴシック" charset="0"/>
              </a:rPr>
              <a:t>détaillée</a:t>
            </a:r>
            <a:r>
              <a:rPr lang="en-US" sz="2000" dirty="0">
                <a:latin typeface="News Gothic MT" charset="0"/>
                <a:ea typeface="ＭＳ Ｐゴシック" charset="0"/>
                <a:cs typeface="ＭＳ Ｐゴシック" charset="0"/>
              </a:rPr>
              <a:t>.</a:t>
            </a:r>
            <a:r>
              <a:rPr lang="en-US" sz="2000" dirty="0" smtClean="0">
                <a:latin typeface="News Gothic MT" charset="0"/>
                <a:ea typeface="ＭＳ Ｐゴシック" charset="0"/>
                <a:cs typeface="ＭＳ Ｐゴシック" charset="0"/>
              </a:rPr>
              <a:t>” et </a:t>
            </a:r>
            <a:r>
              <a:rPr lang="en-US" sz="2000" dirty="0" err="1" smtClean="0">
                <a:latin typeface="News Gothic MT" charset="0"/>
                <a:ea typeface="ＭＳ Ｐゴシック" charset="0"/>
                <a:cs typeface="ＭＳ Ｐゴシック" charset="0"/>
              </a:rPr>
              <a:t>demande</a:t>
            </a:r>
            <a:r>
              <a:rPr lang="en-US" sz="2000" dirty="0">
                <a:latin typeface="News Gothic MT" charset="0"/>
                <a:ea typeface="ＭＳ Ｐゴシック" charset="0"/>
                <a:cs typeface="ＭＳ Ｐゴシック" charset="0"/>
              </a:rPr>
              <a:t> </a:t>
            </a:r>
            <a:r>
              <a:rPr lang="en-US" sz="2000" dirty="0" smtClean="0">
                <a:latin typeface="News Gothic MT" charset="0"/>
                <a:ea typeface="ＭＳ Ｐゴシック" charset="0"/>
                <a:cs typeface="ＭＳ Ｐゴシック" charset="0"/>
              </a:rPr>
              <a:t>“</a:t>
            </a:r>
            <a:r>
              <a:rPr lang="en-US" sz="2000" dirty="0" err="1" smtClean="0">
                <a:latin typeface="News Gothic MT" charset="0"/>
                <a:ea typeface="ＭＳ Ｐゴシック" charset="0"/>
                <a:cs typeface="ＭＳ Ｐゴシック" charset="0"/>
              </a:rPr>
              <a:t>une</a:t>
            </a:r>
            <a:r>
              <a:rPr lang="en-US" sz="2000" dirty="0" smtClean="0">
                <a:latin typeface="News Gothic MT" charset="0"/>
                <a:ea typeface="ＭＳ Ｐゴシック" charset="0"/>
                <a:cs typeface="ＭＳ Ｐゴシック" charset="0"/>
              </a:rPr>
              <a:t> </a:t>
            </a:r>
            <a:r>
              <a:rPr lang="en-US" sz="2000" dirty="0" err="1" smtClean="0">
                <a:latin typeface="News Gothic MT" charset="0"/>
                <a:ea typeface="ＭＳ Ｐゴシック" charset="0"/>
                <a:cs typeface="ＭＳ Ｐゴシック" charset="0"/>
              </a:rPr>
              <a:t>réflexion</a:t>
            </a:r>
            <a:r>
              <a:rPr lang="en-US" sz="2000" dirty="0" smtClean="0">
                <a:latin typeface="News Gothic MT" charset="0"/>
                <a:ea typeface="ＭＳ Ｐゴシック" charset="0"/>
                <a:cs typeface="ＭＳ Ｐゴシック" charset="0"/>
              </a:rPr>
              <a:t> </a:t>
            </a:r>
            <a:r>
              <a:rPr lang="en-US" sz="2000" dirty="0" err="1" smtClean="0">
                <a:latin typeface="News Gothic MT" charset="0"/>
                <a:ea typeface="ＭＳ Ｐゴシック" charset="0"/>
                <a:cs typeface="ＭＳ Ｐゴシック" charset="0"/>
              </a:rPr>
              <a:t>approfondie</a:t>
            </a:r>
            <a:r>
              <a:rPr lang="en-US" sz="2000" dirty="0" smtClean="0">
                <a:latin typeface="News Gothic MT" charset="0"/>
                <a:ea typeface="ＭＳ Ｐゴシック" charset="0"/>
                <a:cs typeface="ＭＳ Ｐゴシック" charset="0"/>
              </a:rPr>
              <a:t> </a:t>
            </a:r>
            <a:r>
              <a:rPr lang="en-US" sz="2000" dirty="0" err="1" smtClean="0">
                <a:latin typeface="News Gothic MT" charset="0"/>
                <a:ea typeface="ＭＳ Ｐゴシック" charset="0"/>
                <a:cs typeface="ＭＳ Ｐゴシック" charset="0"/>
              </a:rPr>
              <a:t>sur</a:t>
            </a:r>
            <a:r>
              <a:rPr lang="en-US" sz="2000" dirty="0" smtClean="0">
                <a:latin typeface="News Gothic MT" charset="0"/>
                <a:ea typeface="ＭＳ Ｐゴシック" charset="0"/>
                <a:cs typeface="ＭＳ Ｐゴシック" charset="0"/>
              </a:rPr>
              <a:t> </a:t>
            </a:r>
            <a:r>
              <a:rPr lang="en-US" sz="2000" dirty="0" err="1" smtClean="0">
                <a:latin typeface="News Gothic MT" charset="0"/>
                <a:ea typeface="ＭＳ Ｐゴシック" charset="0"/>
                <a:cs typeface="ＭＳ Ｐゴシック" charset="0"/>
              </a:rPr>
              <a:t>ce</a:t>
            </a:r>
            <a:r>
              <a:rPr lang="en-US" sz="2000" dirty="0" smtClean="0">
                <a:latin typeface="News Gothic MT" charset="0"/>
                <a:ea typeface="ＭＳ Ｐゴシック" charset="0"/>
                <a:cs typeface="ＭＳ Ｐゴシック" charset="0"/>
              </a:rPr>
              <a:t> </a:t>
            </a:r>
            <a:r>
              <a:rPr lang="en-US" sz="2000" dirty="0" err="1" smtClean="0">
                <a:latin typeface="News Gothic MT" charset="0"/>
                <a:ea typeface="ＭＳ Ｐゴシック" charset="0"/>
                <a:cs typeface="ＭＳ Ｐゴシック" charset="0"/>
              </a:rPr>
              <a:t>sujet</a:t>
            </a:r>
            <a:r>
              <a:rPr lang="en-US" sz="2000" dirty="0" smtClean="0">
                <a:latin typeface="News Gothic MT" charset="0"/>
                <a:ea typeface="ＭＳ Ｐゴシック" charset="0"/>
                <a:cs typeface="ＭＳ Ｐゴシック" charset="0"/>
              </a:rPr>
              <a:t>”</a:t>
            </a:r>
          </a:p>
          <a:p>
            <a:pPr algn="just"/>
            <a:r>
              <a:rPr lang="fr-FR" sz="2000" dirty="0" smtClean="0">
                <a:latin typeface="News Gothic MT" charset="0"/>
                <a:ea typeface="ＭＳ Ｐゴシック" charset="0"/>
                <a:cs typeface="ＭＳ Ｐゴシック" charset="0"/>
              </a:rPr>
              <a:t>Un point essentiel de la réponse du CCNE est une mise en garde contre les risques de "dérive pseudo-préventive qui ne peut aboutir qu’à alimenter les perceptions </a:t>
            </a:r>
            <a:r>
              <a:rPr lang="fr-FR" sz="2000" dirty="0" err="1" smtClean="0">
                <a:latin typeface="News Gothic MT" charset="0"/>
                <a:ea typeface="ＭＳ Ｐゴシック" charset="0"/>
                <a:cs typeface="ＭＳ Ｐゴシック" charset="0"/>
              </a:rPr>
              <a:t>stigmatisantes</a:t>
            </a:r>
            <a:r>
              <a:rPr lang="fr-FR" sz="2000" dirty="0" smtClean="0">
                <a:latin typeface="News Gothic MT" charset="0"/>
                <a:ea typeface="ＭＳ Ｐゴシック" charset="0"/>
                <a:cs typeface="ＭＳ Ｐゴシック" charset="0"/>
              </a:rPr>
              <a:t> des personnes handicapées".</a:t>
            </a:r>
          </a:p>
          <a:p>
            <a:pPr algn="just"/>
            <a:endParaRPr lang="en-US" altLang="ja-JP" sz="2000" dirty="0">
              <a:latin typeface="News Gothic MT" charset="0"/>
              <a:ea typeface="ＭＳ Ｐゴシック" charset="0"/>
              <a:cs typeface="ＭＳ Ｐゴシック" charset="0"/>
            </a:endParaRPr>
          </a:p>
        </p:txBody>
      </p:sp>
      <p:sp>
        <p:nvSpPr>
          <p:cNvPr id="3"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contenu 2"/>
          <p:cNvSpPr>
            <a:spLocks noGrp="1"/>
          </p:cNvSpPr>
          <p:nvPr>
            <p:ph idx="1"/>
          </p:nvPr>
        </p:nvSpPr>
        <p:spPr>
          <a:xfrm>
            <a:off x="234264" y="144791"/>
            <a:ext cx="8667765" cy="4343400"/>
          </a:xfrm>
        </p:spPr>
        <p:txBody>
          <a:bodyPr/>
          <a:lstStyle/>
          <a:p>
            <a:pPr algn="just"/>
            <a:r>
              <a:rPr lang="fr-FR" dirty="0" smtClean="0">
                <a:latin typeface="News Gothic MT" charset="0"/>
                <a:ea typeface="ＭＳ Ｐゴシック" charset="0"/>
                <a:cs typeface="ＭＳ Ｐゴシック" charset="0"/>
              </a:rPr>
              <a:t>Il </a:t>
            </a:r>
            <a:r>
              <a:rPr lang="fr-FR" dirty="0">
                <a:latin typeface="News Gothic MT" charset="0"/>
                <a:ea typeface="ＭＳ Ｐゴシック" charset="0"/>
                <a:cs typeface="ＭＳ Ｐゴシック" charset="0"/>
              </a:rPr>
              <a:t>faut y rapprocher une alerte sémantique:</a:t>
            </a:r>
          </a:p>
          <a:p>
            <a:pPr algn="just">
              <a:buNone/>
            </a:pPr>
            <a:r>
              <a:rPr lang="fr-FR" sz="2000" dirty="0">
                <a:latin typeface="News Gothic MT" charset="0"/>
                <a:ea typeface="ＭＳ Ｐゴシック" charset="0"/>
                <a:cs typeface="ＭＳ Ｐゴシック" charset="0"/>
              </a:rPr>
              <a:t>Le terme même de dépistage peut de ce fait devenir discutable, car contraire à sa définition initiale au sens OMS du terme (le dépistage visant à repérer plus précocement pour mieux traiter)</a:t>
            </a:r>
          </a:p>
          <a:p>
            <a:pPr marL="0" indent="0" algn="just">
              <a:buNone/>
            </a:pPr>
            <a:endParaRPr lang="fr-FR" dirty="0" smtClean="0">
              <a:latin typeface="News Gothic MT" charset="0"/>
              <a:ea typeface="ＭＳ Ｐゴシック" charset="0"/>
              <a:cs typeface="ＭＳ Ｐゴシック" charset="0"/>
            </a:endParaRPr>
          </a:p>
          <a:p>
            <a:pPr algn="just"/>
            <a:r>
              <a:rPr lang="fr-FR" dirty="0" smtClean="0">
                <a:latin typeface="News Gothic MT" charset="0"/>
                <a:ea typeface="ＭＳ Ｐゴシック" charset="0"/>
                <a:cs typeface="ＭＳ Ｐゴシック" charset="0"/>
              </a:rPr>
              <a:t>Didier Sicard (Le Monde, Février 2007):</a:t>
            </a:r>
          </a:p>
          <a:p>
            <a:pPr algn="just">
              <a:buNone/>
            </a:pPr>
            <a:r>
              <a:rPr lang="fr-FR" sz="2000" dirty="0" smtClean="0">
                <a:latin typeface="News Gothic MT" charset="0"/>
                <a:ea typeface="ＭＳ Ｐゴシック" charset="0"/>
                <a:cs typeface="ＭＳ Ｐゴシック" charset="0"/>
              </a:rPr>
              <a:t>La vérité centrale est que, à moyen terme, l'essentiel de l'activité de dépistage prénatal visera plus à la suppression et non pas au traitement. </a:t>
            </a:r>
          </a:p>
          <a:p>
            <a:pPr algn="just">
              <a:buNone/>
            </a:pPr>
            <a:r>
              <a:rPr lang="fr-FR" sz="2000" dirty="0" smtClean="0">
                <a:latin typeface="News Gothic MT" charset="0"/>
                <a:ea typeface="ＭＳ Ｐゴシック" charset="0"/>
                <a:cs typeface="ＭＳ Ｐゴシック" charset="0"/>
              </a:rPr>
              <a:t>Il s’interroge sur l’élargissement des possibilités des dépistages, dans une société où la naissance d'enfants handicapés est devenue «collectivement non souhaitée, non souhaitable». </a:t>
            </a:r>
          </a:p>
          <a:p>
            <a:pPr algn="just">
              <a:buNone/>
            </a:pPr>
            <a:endParaRPr lang="fr-FR" sz="2000" dirty="0" smtClean="0">
              <a:latin typeface="News Gothic MT" charset="0"/>
              <a:ea typeface="ＭＳ Ｐゴシック" charset="0"/>
              <a:cs typeface="ＭＳ Ｐゴシック" charset="0"/>
            </a:endParaRPr>
          </a:p>
        </p:txBody>
      </p:sp>
      <p:sp>
        <p:nvSpPr>
          <p:cNvPr id="3"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extLst>
      <p:ext uri="{BB962C8B-B14F-4D97-AF65-F5344CB8AC3E}">
        <p14:creationId xmlns:p14="http://schemas.microsoft.com/office/powerpoint/2010/main" val="25422512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1800" dirty="0"/>
              <a:t>« </a:t>
            </a:r>
            <a:r>
              <a:rPr lang="fr-FR" sz="1800" dirty="0" smtClean="0"/>
              <a:t>Il </a:t>
            </a:r>
            <a:r>
              <a:rPr lang="fr-FR" sz="1800" dirty="0"/>
              <a:t>me paraît hautement préoccupant que l'on passe d'un dépistage généralisé à une forme d'éradication sociale</a:t>
            </a:r>
            <a:r>
              <a:rPr lang="fr-FR" sz="1800" dirty="0" smtClean="0"/>
              <a:t>. »</a:t>
            </a:r>
          </a:p>
          <a:p>
            <a:r>
              <a:rPr lang="fr-FR" sz="1800" dirty="0"/>
              <a:t>« </a:t>
            </a:r>
            <a:r>
              <a:rPr lang="fr-FR" sz="1800" dirty="0" smtClean="0"/>
              <a:t>Les </a:t>
            </a:r>
            <a:r>
              <a:rPr lang="fr-FR" sz="1800" dirty="0"/>
              <a:t>parents qui désireraient la naissance de ces enfants doivent, outre la souffrance associée à ce handicap, s'exposer au regard de la communauté et à une forme de cruauté sociale née du fait qu'ils n'ont pas accepté la proposition faite par la science et entérinée par la loi</a:t>
            </a:r>
            <a:r>
              <a:rPr lang="fr-FR" sz="1800" dirty="0" smtClean="0"/>
              <a:t>. »</a:t>
            </a:r>
          </a:p>
          <a:p>
            <a:r>
              <a:rPr lang="fr-FR" sz="1800" dirty="0" smtClean="0"/>
              <a:t>« Certains </a:t>
            </a:r>
            <a:r>
              <a:rPr lang="fr-FR" sz="1800" dirty="0"/>
              <a:t>souhaitent que l'on dépiste systématiquement la maladie de </a:t>
            </a:r>
            <a:r>
              <a:rPr lang="fr-FR" sz="1800" dirty="0" err="1"/>
              <a:t>Marfan</a:t>
            </a:r>
            <a:r>
              <a:rPr lang="fr-FR" sz="1800" dirty="0"/>
              <a:t> dont souffraient notamment le président Lincoln et Mendelssohn. </a:t>
            </a:r>
            <a:r>
              <a:rPr lang="fr-FR" sz="1800" dirty="0" smtClean="0"/>
              <a:t>Einstein </a:t>
            </a:r>
            <a:r>
              <a:rPr lang="fr-FR" sz="1800" dirty="0"/>
              <a:t>et son cerveau hypertrophié à gauche, Petrucciani par sa maladie osseuse, seraient considérés comme des déviants indignes de vivre</a:t>
            </a:r>
            <a:r>
              <a:rPr lang="fr-FR" sz="1800" dirty="0" smtClean="0"/>
              <a:t>. »</a:t>
            </a:r>
            <a:endParaRPr lang="fr-FR" sz="1800" dirty="0"/>
          </a:p>
        </p:txBody>
      </p:sp>
    </p:spTree>
    <p:extLst>
      <p:ext uri="{BB962C8B-B14F-4D97-AF65-F5344CB8AC3E}">
        <p14:creationId xmlns:p14="http://schemas.microsoft.com/office/powerpoint/2010/main" val="3952248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2"/>
          <p:cNvSpPr>
            <a:spLocks noGrp="1"/>
          </p:cNvSpPr>
          <p:nvPr>
            <p:ph idx="1"/>
          </p:nvPr>
        </p:nvSpPr>
        <p:spPr>
          <a:xfrm>
            <a:off x="549275" y="1858963"/>
            <a:ext cx="8042275" cy="4343400"/>
          </a:xfrm>
        </p:spPr>
        <p:txBody>
          <a:bodyPr/>
          <a:lstStyle/>
          <a:p>
            <a:pPr algn="just"/>
            <a:r>
              <a:rPr lang="en-US">
                <a:latin typeface="News Gothic MT" charset="0"/>
                <a:ea typeface="ＭＳ Ｐゴシック" charset="0"/>
                <a:cs typeface="ＭＳ Ｐゴシック" charset="0"/>
              </a:rPr>
              <a:t>article L2131-1 du Code de Santé Publique (modifié par les Lois de Bioéthique): «</a:t>
            </a:r>
            <a:r>
              <a:rPr lang="fr-FR">
                <a:latin typeface="News Gothic MT" charset="0"/>
                <a:ea typeface="ＭＳ Ｐゴシック" charset="0"/>
                <a:cs typeface="ＭＳ Ｐゴシック" charset="0"/>
              </a:rPr>
              <a:t>Le diagnostic prénatal s'entend des pratiques médicales, y compris l'échographie obstétricale et fœtale, ayant pour but de détecter in utero chez l'embryon ou le fœtus une affection d'une particulière gravité». </a:t>
            </a:r>
          </a:p>
        </p:txBody>
      </p:sp>
      <p:sp>
        <p:nvSpPr>
          <p:cNvPr id="3"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3297" y="663196"/>
            <a:ext cx="8766403" cy="4343400"/>
          </a:xfrm>
        </p:spPr>
        <p:txBody>
          <a:bodyPr/>
          <a:lstStyle/>
          <a:p>
            <a:pPr marL="0" indent="0" algn="ctr">
              <a:buNone/>
            </a:pPr>
            <a:r>
              <a:rPr lang="fr-FR" dirty="0">
                <a:solidFill>
                  <a:srgbClr val="FF0000"/>
                </a:solidFill>
                <a:latin typeface="News Gothic MT" charset="0"/>
                <a:ea typeface="ＭＳ Ｐゴシック" charset="0"/>
                <a:cs typeface="ＭＳ Ｐゴシック" charset="0"/>
              </a:rPr>
              <a:t>S</a:t>
            </a:r>
            <a:r>
              <a:rPr lang="fr-FR" dirty="0" smtClean="0">
                <a:solidFill>
                  <a:srgbClr val="FF0000"/>
                </a:solidFill>
                <a:latin typeface="News Gothic MT" charset="0"/>
                <a:ea typeface="ＭＳ Ｐゴシック" charset="0"/>
                <a:cs typeface="ＭＳ Ｐゴシック" charset="0"/>
              </a:rPr>
              <a:t>tigmatisation négative vis à vis du handicap ou de la maladie grave:</a:t>
            </a:r>
          </a:p>
          <a:p>
            <a:pPr marL="0" indent="0" algn="ctr">
              <a:buNone/>
            </a:pPr>
            <a:r>
              <a:rPr lang="fr-FR" dirty="0" smtClean="0">
                <a:solidFill>
                  <a:srgbClr val="FF0000"/>
                </a:solidFill>
                <a:latin typeface="News Gothic MT" charset="0"/>
                <a:ea typeface="ＭＳ Ｐゴシック" charset="0"/>
                <a:cs typeface="ＭＳ Ｐゴシック" charset="0"/>
              </a:rPr>
              <a:t>une question qui va au delà de la périnatalité</a:t>
            </a:r>
          </a:p>
          <a:p>
            <a:pPr marL="0" indent="0" algn="ctr">
              <a:buNone/>
            </a:pPr>
            <a:endParaRPr lang="fr-FR" dirty="0" smtClean="0">
              <a:solidFill>
                <a:srgbClr val="FF0000"/>
              </a:solidFill>
              <a:latin typeface="News Gothic MT" charset="0"/>
              <a:ea typeface="ＭＳ Ｐゴシック" charset="0"/>
              <a:cs typeface="ＭＳ Ｐゴシック" charset="0"/>
            </a:endParaRPr>
          </a:p>
          <a:p>
            <a:pPr lvl="1" algn="just"/>
            <a:r>
              <a:rPr lang="fr-FR" dirty="0">
                <a:latin typeface="News Gothic MT" charset="0"/>
                <a:ea typeface="ＭＳ Ｐゴシック" charset="0"/>
                <a:cs typeface="ＭＳ Ｐゴシック" charset="0"/>
              </a:rPr>
              <a:t>Q</a:t>
            </a:r>
            <a:r>
              <a:rPr lang="fr-FR" dirty="0" smtClean="0">
                <a:latin typeface="News Gothic MT" charset="0"/>
                <a:ea typeface="ＭＳ Ｐゴシック" charset="0"/>
                <a:cs typeface="ＭＳ Ｐゴシック" charset="0"/>
              </a:rPr>
              <a:t>uestion de l’acceptation anthropologique de la différence, du plus faible, du plus fragile / Loi du plus fort </a:t>
            </a:r>
          </a:p>
          <a:p>
            <a:pPr lvl="1" algn="just"/>
            <a:r>
              <a:rPr lang="fr-FR" dirty="0">
                <a:latin typeface="News Gothic MT" charset="0"/>
                <a:ea typeface="ＭＳ Ｐゴシック" charset="0"/>
                <a:cs typeface="ＭＳ Ｐゴシック" charset="0"/>
              </a:rPr>
              <a:t>D</a:t>
            </a:r>
            <a:r>
              <a:rPr lang="fr-FR" dirty="0" smtClean="0">
                <a:latin typeface="News Gothic MT" charset="0"/>
                <a:ea typeface="ＭＳ Ｐゴシック" charset="0"/>
                <a:cs typeface="ＭＳ Ｐゴシック" charset="0"/>
              </a:rPr>
              <a:t>e manière de plus en plus insidieuse, conception purement économique de la vie collective: </a:t>
            </a:r>
          </a:p>
          <a:p>
            <a:pPr lvl="2" algn="just"/>
            <a:r>
              <a:rPr lang="fr-FR" dirty="0" smtClean="0">
                <a:latin typeface="News Gothic MT" charset="0"/>
                <a:ea typeface="ＭＳ Ｐゴシック" charset="0"/>
                <a:cs typeface="ＭＳ Ｐゴシック" charset="0"/>
              </a:rPr>
              <a:t>Notion d’individus rentables/ individus qui couteraient.</a:t>
            </a:r>
          </a:p>
          <a:p>
            <a:pPr lvl="2" algn="just"/>
            <a:r>
              <a:rPr lang="fr-FR" dirty="0" smtClean="0">
                <a:latin typeface="News Gothic MT" charset="0"/>
                <a:ea typeface="ＭＳ Ｐゴシック" charset="0"/>
                <a:cs typeface="ＭＳ Ｐゴシック" charset="0"/>
              </a:rPr>
              <a:t>Société de plus en plus régie par des règles comptables et où l’analyse médico-économique est parfois un standard dominant (coût collectif de prise en charge d'un enfant handicapé ou d’un malade, que permet d'éviter un diagnostic positif suivi d'interruption de grossesse)</a:t>
            </a:r>
            <a:endParaRPr lang="fr-FR" dirty="0"/>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extLst>
      <p:ext uri="{BB962C8B-B14F-4D97-AF65-F5344CB8AC3E}">
        <p14:creationId xmlns:p14="http://schemas.microsoft.com/office/powerpoint/2010/main" val="31337154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993" y="1908425"/>
            <a:ext cx="8766403" cy="4343400"/>
          </a:xfrm>
        </p:spPr>
        <p:txBody>
          <a:bodyPr/>
          <a:lstStyle/>
          <a:p>
            <a:pPr lvl="2" algn="just"/>
            <a:r>
              <a:rPr lang="fr-FR" dirty="0" smtClean="0">
                <a:latin typeface="News Gothic MT" charset="0"/>
                <a:ea typeface="ＭＳ Ｐゴシック" charset="0"/>
                <a:cs typeface="ＭＳ Ｐゴシック" charset="0"/>
              </a:rPr>
              <a:t>Risque d’une société en perte de repère solidaire qui voudrait s’attaquer à tous ceux qui coûtent avec un risque de désengagement collectif:</a:t>
            </a:r>
          </a:p>
          <a:p>
            <a:pPr lvl="3" algn="just"/>
            <a:r>
              <a:rPr lang="fr-FR" dirty="0" smtClean="0">
                <a:latin typeface="News Gothic MT" charset="0"/>
                <a:ea typeface="ＭＳ Ｐゴシック" charset="0"/>
                <a:cs typeface="ＭＳ Ｐゴシック" charset="0"/>
              </a:rPr>
              <a:t>au delà de la périnatalité= grand âge, handicap, comportement à risque….</a:t>
            </a:r>
          </a:p>
          <a:p>
            <a:pPr lvl="2" algn="just"/>
            <a:endParaRPr lang="fr-FR" dirty="0" smtClean="0">
              <a:latin typeface="News Gothic MT" charset="0"/>
              <a:ea typeface="ＭＳ Ｐゴシック" charset="0"/>
              <a:cs typeface="ＭＳ Ｐゴシック" charset="0"/>
            </a:endParaRPr>
          </a:p>
          <a:p>
            <a:pPr lvl="2" algn="just"/>
            <a:r>
              <a:rPr lang="fr-FR" dirty="0" smtClean="0">
                <a:latin typeface="News Gothic MT" charset="0"/>
                <a:ea typeface="ＭＳ Ｐゴシック" charset="0"/>
                <a:cs typeface="ＭＳ Ｐゴシック" charset="0"/>
              </a:rPr>
              <a:t>Diminution des solidarités collectives au profit de l’individualisation du risque et de sa prise en charge.</a:t>
            </a:r>
          </a:p>
          <a:p>
            <a:pPr marL="0" indent="0">
              <a:buNone/>
            </a:pPr>
            <a:endParaRPr lang="fr-FR" dirty="0"/>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extLst>
      <p:ext uri="{BB962C8B-B14F-4D97-AF65-F5344CB8AC3E}">
        <p14:creationId xmlns:p14="http://schemas.microsoft.com/office/powerpoint/2010/main" val="21239280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983819"/>
            <a:ext cx="8042275" cy="4343400"/>
          </a:xfrm>
        </p:spPr>
        <p:txBody>
          <a:bodyPr/>
          <a:lstStyle/>
          <a:p>
            <a:pPr algn="just">
              <a:defRPr/>
            </a:pPr>
            <a:r>
              <a:rPr lang="fr-FR" dirty="0"/>
              <a:t>La </a:t>
            </a:r>
            <a:r>
              <a:rPr lang="fr-FR" dirty="0" smtClean="0"/>
              <a:t>question éthique est alors  </a:t>
            </a:r>
            <a:r>
              <a:rPr lang="fr-FR" dirty="0"/>
              <a:t>de </a:t>
            </a:r>
            <a:r>
              <a:rPr lang="fr-FR" dirty="0" smtClean="0"/>
              <a:t>savoir</a:t>
            </a:r>
          </a:p>
          <a:p>
            <a:pPr lvl="1" algn="just">
              <a:defRPr/>
            </a:pPr>
            <a:r>
              <a:rPr lang="fr-FR" dirty="0" smtClean="0"/>
              <a:t> </a:t>
            </a:r>
            <a:r>
              <a:rPr lang="fr-FR" dirty="0"/>
              <a:t>S</a:t>
            </a:r>
            <a:r>
              <a:rPr lang="fr-FR" dirty="0" smtClean="0"/>
              <a:t>i un </a:t>
            </a:r>
            <a:r>
              <a:rPr lang="fr-FR" dirty="0"/>
              <a:t>dépistage est systématique, conduisant donc à la sélection </a:t>
            </a:r>
            <a:r>
              <a:rPr lang="fr-FR" dirty="0" smtClean="0"/>
              <a:t>systématique de catégories de personnes dans la société?</a:t>
            </a:r>
          </a:p>
          <a:p>
            <a:pPr marL="349250" lvl="1" indent="0" algn="just">
              <a:buFont typeface="Wingdings 2" charset="0"/>
              <a:buNone/>
              <a:defRPr/>
            </a:pPr>
            <a:r>
              <a:rPr lang="fr-FR" dirty="0" smtClean="0"/>
              <a:t>Et de regarder </a:t>
            </a:r>
          </a:p>
          <a:p>
            <a:pPr lvl="1" algn="just">
              <a:defRPr/>
            </a:pPr>
            <a:r>
              <a:rPr lang="fr-FR" dirty="0"/>
              <a:t>S</a:t>
            </a:r>
            <a:r>
              <a:rPr lang="fr-FR" dirty="0" smtClean="0"/>
              <a:t>ur quel(s) niveau(x) d’anormalité(s) il porte  (à quels types de différences la notion d’anormalité est-elle extensive)?</a:t>
            </a:r>
            <a:endParaRPr lang="fr-FR" dirty="0"/>
          </a:p>
          <a:p>
            <a:pPr lvl="1" algn="just">
              <a:defRPr/>
            </a:pPr>
            <a:endParaRPr lang="fr-FR" dirty="0" smtClean="0"/>
          </a:p>
          <a:p>
            <a:pPr marL="349250" lvl="1" indent="0" algn="just">
              <a:buFont typeface="Wingdings 2" charset="0"/>
              <a:buNone/>
              <a:defRPr/>
            </a:pPr>
            <a:r>
              <a:rPr lang="fr-FR" dirty="0" smtClean="0"/>
              <a:t>Enfin il s’agit de s’interroger pour savoir si le dépistage relève encore d’une liberté individuelle (s’il relève encore d’un choix possible, respecté et accompagné).</a:t>
            </a: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549275" y="-446088"/>
            <a:ext cx="8042275" cy="1336676"/>
          </a:xfrm>
        </p:spPr>
        <p:txBody>
          <a:bodyPr/>
          <a:lstStyle/>
          <a:p>
            <a:r>
              <a:rPr lang="fr-FR" sz="2400" b="1">
                <a:solidFill>
                  <a:srgbClr val="FF0000"/>
                </a:solidFill>
                <a:latin typeface="News Gothic MT" charset="0"/>
                <a:ea typeface="ＭＳ Ｐゴシック" charset="0"/>
                <a:cs typeface="ＭＳ Ｐゴシック" charset="0"/>
              </a:rPr>
              <a:t>Le risque de l’ "automatisme prescriptif" </a:t>
            </a:r>
          </a:p>
        </p:txBody>
      </p:sp>
      <p:sp>
        <p:nvSpPr>
          <p:cNvPr id="32770" name="Espace réservé du contenu 2"/>
          <p:cNvSpPr>
            <a:spLocks noGrp="1"/>
          </p:cNvSpPr>
          <p:nvPr>
            <p:ph idx="1"/>
          </p:nvPr>
        </p:nvSpPr>
        <p:spPr>
          <a:xfrm>
            <a:off x="549275" y="1785696"/>
            <a:ext cx="8042275" cy="4343400"/>
          </a:xfrm>
        </p:spPr>
        <p:txBody>
          <a:bodyPr/>
          <a:lstStyle/>
          <a:p>
            <a:pPr algn="just"/>
            <a:r>
              <a:rPr lang="fr-FR" dirty="0">
                <a:latin typeface="News Gothic MT" charset="0"/>
                <a:ea typeface="ＭＳ Ｐゴシック" charset="0"/>
                <a:cs typeface="ＭＳ Ｐゴシック" charset="0"/>
              </a:rPr>
              <a:t>Le médecin (vecteur actif d’un choix sociétal)  prescrit systématiquement à la patiente sans lui expliquer que ce n'est pas obligatoire et sans toujours lui dire que c'est à elle de décider si elle souhaite ou non le faire, avec les conséquences que cela implique</a:t>
            </a:r>
            <a:r>
              <a:rPr lang="fr-FR" dirty="0" smtClean="0">
                <a:latin typeface="News Gothic MT" charset="0"/>
                <a:ea typeface="ＭＳ Ｐゴシック" charset="0"/>
                <a:cs typeface="ＭＳ Ｐゴシック" charset="0"/>
              </a:rPr>
              <a:t>.</a:t>
            </a:r>
            <a:endParaRPr lang="fr-FR" dirty="0">
              <a:latin typeface="News Gothic MT" charset="0"/>
              <a:ea typeface="ＭＳ Ｐゴシック" charset="0"/>
              <a:cs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026"/>
          <p:cNvSpPr txBox="1">
            <a:spLocks noChangeArrowheads="1"/>
          </p:cNvSpPr>
          <p:nvPr/>
        </p:nvSpPr>
        <p:spPr bwMode="auto">
          <a:xfrm>
            <a:off x="381000" y="-204788"/>
            <a:ext cx="822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fr-FR" sz="1200" b="1"/>
          </a:p>
          <a:p>
            <a:pPr eaLnBrk="1" hangingPunct="1">
              <a:spcBef>
                <a:spcPct val="50000"/>
              </a:spcBef>
            </a:pPr>
            <a:r>
              <a:rPr lang="fr-FR" sz="1200" b="1">
                <a:solidFill>
                  <a:srgbClr val="C6411D"/>
                </a:solidFill>
              </a:rPr>
              <a:t>E</a:t>
            </a:r>
            <a:r>
              <a:rPr lang="fr-FR" altLang="ja-JP" sz="1200" b="1">
                <a:solidFill>
                  <a:srgbClr val="C6411D"/>
                </a:solidFill>
              </a:rPr>
              <a:t>tudes sur la situation actuelle des femmes en terme d’information et de compréhension du dépistage du risque de T21</a:t>
            </a:r>
            <a:endParaRPr lang="fr-FR" sz="1200" i="1">
              <a:solidFill>
                <a:schemeClr val="accent2"/>
              </a:solidFill>
            </a:endParaRPr>
          </a:p>
        </p:txBody>
      </p:sp>
      <p:pic>
        <p:nvPicPr>
          <p:cNvPr id="33794" name="Image 3" descr="Imag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33800"/>
            <a:ext cx="66294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Image 4" descr="Imag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5257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9"/>
          <p:cNvSpPr>
            <a:spLocks noGrp="1"/>
          </p:cNvSpPr>
          <p:nvPr>
            <p:ph type="ftr" sz="quarter" idx="11"/>
          </p:nvPr>
        </p:nvSpPr>
        <p:spPr bwMode="auto">
          <a:xfrm>
            <a:off x="265113" y="6263059"/>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9275" y="1266825"/>
            <a:ext cx="8042275" cy="4343400"/>
          </a:xfrm>
        </p:spPr>
        <p:txBody>
          <a:bodyPr/>
          <a:lstStyle/>
          <a:p>
            <a:pPr>
              <a:defRPr/>
            </a:pPr>
            <a:r>
              <a:rPr lang="en-US" dirty="0" smtClean="0"/>
              <a:t>T.-M. </a:t>
            </a:r>
            <a:r>
              <a:rPr lang="en-US" dirty="0" err="1" smtClean="0"/>
              <a:t>Marteau</a:t>
            </a:r>
            <a:r>
              <a:rPr lang="en-US" dirty="0" smtClean="0"/>
              <a:t>, E. </a:t>
            </a:r>
            <a:r>
              <a:rPr lang="en-US" dirty="0" err="1" smtClean="0"/>
              <a:t>Dormandy</a:t>
            </a:r>
            <a:r>
              <a:rPr lang="en-US" dirty="0" smtClean="0"/>
              <a:t> and S. </a:t>
            </a:r>
            <a:r>
              <a:rPr lang="en-US" dirty="0" err="1" smtClean="0"/>
              <a:t>Michie</a:t>
            </a:r>
            <a:r>
              <a:rPr lang="en-US" dirty="0" smtClean="0"/>
              <a:t> « A measure of informed choice », Health Expectations 2001, n°4, p. 99-108</a:t>
            </a:r>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2" charset="0"/>
              <a:buNone/>
              <a:defRPr/>
            </a:pPr>
            <a:endParaRPr lang="en-US" dirty="0" smtClean="0"/>
          </a:p>
          <a:p>
            <a:pPr>
              <a:defRPr/>
            </a:pPr>
            <a:endParaRPr lang="fr-FR" dirty="0"/>
          </a:p>
        </p:txBody>
      </p:sp>
      <p:pic>
        <p:nvPicPr>
          <p:cNvPr id="35842" name="Image 3" descr="Capture d’écran 2014-01-14 à 09.53.0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2930525"/>
            <a:ext cx="443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755650" y="1268413"/>
            <a:ext cx="75438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fr-FR" sz="2800" b="1" i="1" dirty="0" smtClean="0">
                <a:solidFill>
                  <a:schemeClr val="accent6">
                    <a:lumMod val="60000"/>
                    <a:lumOff val="40000"/>
                  </a:schemeClr>
                </a:solidFill>
                <a:latin typeface="Calibri" charset="0"/>
              </a:rPr>
              <a:t>Quelle régulation?</a:t>
            </a:r>
          </a:p>
          <a:p>
            <a:pPr>
              <a:defRPr/>
            </a:pPr>
            <a:endParaRPr lang="fr-FR" sz="1800" dirty="0" smtClean="0">
              <a:solidFill>
                <a:srgbClr val="000000"/>
              </a:solidFill>
              <a:latin typeface="Times New Roman" charset="0"/>
            </a:endParaRPr>
          </a:p>
          <a:p>
            <a:pPr>
              <a:defRPr/>
            </a:pPr>
            <a:endParaRPr lang="fr-FR" sz="1800" dirty="0" smtClean="0">
              <a:solidFill>
                <a:srgbClr val="000000"/>
              </a:solidFill>
              <a:latin typeface="Times New Roman" charset="0"/>
            </a:endParaRPr>
          </a:p>
          <a:p>
            <a:pPr>
              <a:defRPr/>
            </a:pPr>
            <a:r>
              <a:rPr lang="fr-FR" sz="2600" b="1" dirty="0" smtClean="0">
                <a:latin typeface="Times New Roman" charset="0"/>
              </a:rPr>
              <a:t>L'autonomie du sujet </a:t>
            </a:r>
            <a:r>
              <a:rPr lang="fr-FR" sz="2600" b="1" u="sng" dirty="0" smtClean="0">
                <a:latin typeface="Times New Roman" charset="0"/>
              </a:rPr>
              <a:t>est reconnue comme la liberté individuelle</a:t>
            </a:r>
            <a:r>
              <a:rPr lang="fr-FR" sz="2600" b="1" dirty="0" smtClean="0">
                <a:latin typeface="Times New Roman" charset="0"/>
              </a:rPr>
              <a:t> d'avoir des </a:t>
            </a:r>
            <a:r>
              <a:rPr lang="fr-FR" sz="2600" b="1" u="sng" dirty="0" smtClean="0">
                <a:latin typeface="Times New Roman" charset="0"/>
              </a:rPr>
              <a:t>préférences singulières.</a:t>
            </a:r>
            <a:r>
              <a:rPr lang="fr-FR" sz="2600" b="1" dirty="0" smtClean="0">
                <a:latin typeface="Times New Roman" charset="0"/>
              </a:rPr>
              <a:t> </a:t>
            </a:r>
          </a:p>
          <a:p>
            <a:pPr>
              <a:defRPr/>
            </a:pPr>
            <a:endParaRPr lang="fr-FR" sz="2600" b="1" dirty="0" smtClean="0">
              <a:latin typeface="Times New Roman" charset="0"/>
            </a:endParaRPr>
          </a:p>
          <a:p>
            <a:pPr>
              <a:defRPr/>
            </a:pPr>
            <a:endParaRPr lang="fr-FR" sz="2600" b="1" dirty="0" smtClean="0">
              <a:latin typeface="Times New Roman" charset="0"/>
            </a:endParaRPr>
          </a:p>
          <a:p>
            <a:pPr>
              <a:defRPr/>
            </a:pPr>
            <a:r>
              <a:rPr lang="fr-FR" sz="2600" b="1" dirty="0" smtClean="0">
                <a:latin typeface="Times New Roman" charset="0"/>
              </a:rPr>
              <a:t>…retombées majeurs en pratique clinique et en médecine.</a:t>
            </a:r>
          </a:p>
          <a:p>
            <a:pPr>
              <a:defRPr/>
            </a:pPr>
            <a:endParaRPr lang="fr-FR" sz="2600" b="1" dirty="0" smtClean="0">
              <a:latin typeface="Times New Roman" charset="0"/>
            </a:endParaRPr>
          </a:p>
          <a:p>
            <a:pPr>
              <a:defRPr/>
            </a:pPr>
            <a:endParaRPr lang="fr-FR" sz="2600" b="1" dirty="0" smtClean="0">
              <a:latin typeface="Times New Roman" charset="0"/>
            </a:endParaRPr>
          </a:p>
        </p:txBody>
      </p:sp>
      <p:sp>
        <p:nvSpPr>
          <p:cNvPr id="37890" name="Espace réservé du pied de page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solidFill>
                  <a:srgbClr val="000000"/>
                </a:solidFill>
                <a:latin typeface="Calibri" charset="0"/>
              </a:rPr>
              <a:t> G Moutel</a:t>
            </a:r>
            <a:endParaRPr lang="en-US" sz="1200" dirty="0">
              <a:solidFill>
                <a:srgbClr val="00000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427038" y="76200"/>
            <a:ext cx="8183562" cy="1143000"/>
          </a:xfrm>
        </p:spPr>
        <p:txBody>
          <a:bodyPr/>
          <a:lstStyle/>
          <a:p>
            <a:pPr eaLnBrk="1" hangingPunct="1"/>
            <a:r>
              <a:rPr lang="fr-FR" sz="2400" b="1">
                <a:solidFill>
                  <a:srgbClr val="FF0000"/>
                </a:solidFill>
                <a:latin typeface="Calibri" charset="0"/>
                <a:ea typeface="ＭＳ Ｐゴシック" charset="0"/>
                <a:cs typeface="ＭＳ Ｐゴシック" charset="0"/>
              </a:rPr>
              <a:t>Ceci interroge la place de cette autonomie </a:t>
            </a:r>
            <a:br>
              <a:rPr lang="fr-FR" sz="2400" b="1">
                <a:solidFill>
                  <a:srgbClr val="FF0000"/>
                </a:solidFill>
                <a:latin typeface="Calibri" charset="0"/>
                <a:ea typeface="ＭＳ Ｐゴシック" charset="0"/>
                <a:cs typeface="ＭＳ Ｐゴシック" charset="0"/>
              </a:rPr>
            </a:br>
            <a:r>
              <a:rPr lang="fr-FR" sz="2400" b="1">
                <a:solidFill>
                  <a:srgbClr val="FF0000"/>
                </a:solidFill>
                <a:latin typeface="Calibri" charset="0"/>
                <a:ea typeface="ＭＳ Ｐゴシック" charset="0"/>
                <a:cs typeface="ＭＳ Ｐゴシック" charset="0"/>
              </a:rPr>
              <a:t>en regard d’autres </a:t>
            </a:r>
            <a:r>
              <a:rPr lang="fr-FR" altLang="ja-JP" sz="2400" b="1">
                <a:solidFill>
                  <a:srgbClr val="FF0000"/>
                </a:solidFill>
                <a:latin typeface="Calibri" charset="0"/>
                <a:ea typeface="ＭＳ Ｐゴシック" charset="0"/>
                <a:cs typeface="ＭＳ Ｐゴシック" charset="0"/>
              </a:rPr>
              <a:t>fondements de la Bioéthique</a:t>
            </a:r>
            <a:endParaRPr lang="fr-FR" sz="2400" b="1">
              <a:solidFill>
                <a:srgbClr val="FF0000"/>
              </a:solidFill>
              <a:latin typeface="Calibri" charset="0"/>
              <a:ea typeface="ＭＳ Ｐゴシック" charset="0"/>
              <a:cs typeface="ＭＳ Ｐゴシック" charset="0"/>
            </a:endParaRPr>
          </a:p>
        </p:txBody>
      </p:sp>
      <p:sp>
        <p:nvSpPr>
          <p:cNvPr id="28674" name="Espace réservé du contenu 2"/>
          <p:cNvSpPr>
            <a:spLocks noGrp="1"/>
          </p:cNvSpPr>
          <p:nvPr>
            <p:ph idx="1"/>
          </p:nvPr>
        </p:nvSpPr>
        <p:spPr>
          <a:xfrm>
            <a:off x="381000" y="990600"/>
            <a:ext cx="8137525" cy="4800600"/>
          </a:xfrm>
        </p:spPr>
        <p:txBody>
          <a:bodyPr/>
          <a:lstStyle/>
          <a:p>
            <a:pPr algn="just" eaLnBrk="1" hangingPunct="1">
              <a:buFontTx/>
              <a:buNone/>
              <a:defRPr/>
            </a:pPr>
            <a:endParaRPr lang="fr-FR" sz="2000" dirty="0">
              <a:latin typeface="Calibri" charset="0"/>
              <a:ea typeface="ＭＳ Ｐゴシック" charset="0"/>
              <a:cs typeface="ＭＳ Ｐゴシック" charset="0"/>
            </a:endParaRPr>
          </a:p>
          <a:p>
            <a:pPr marL="349250" lvl="1" indent="-349250" algn="just" eaLnBrk="1" hangingPunct="1">
              <a:spcBef>
                <a:spcPts val="2000"/>
              </a:spcBef>
              <a:buClr>
                <a:srgbClr val="6FB7D7"/>
              </a:buClr>
              <a:defRPr/>
            </a:pPr>
            <a:r>
              <a:rPr lang="fr-FR" sz="1600" dirty="0" smtClean="0">
                <a:latin typeface="Calibri" charset="0"/>
                <a:ea typeface="ＭＳ Ｐゴシック" charset="0"/>
              </a:rPr>
              <a:t>Concept d</a:t>
            </a:r>
            <a:r>
              <a:rPr lang="ja-JP" altLang="fr-FR" sz="1600" dirty="0" smtClean="0">
                <a:latin typeface="Calibri" charset="0"/>
                <a:ea typeface="ＭＳ Ｐゴシック" charset="0"/>
              </a:rPr>
              <a:t>’</a:t>
            </a:r>
            <a:r>
              <a:rPr lang="fr-FR" altLang="ja-JP" sz="1600" b="1" dirty="0" smtClean="0">
                <a:latin typeface="Calibri" charset="0"/>
                <a:ea typeface="ＭＳ Ｐゴシック" charset="0"/>
              </a:rPr>
              <a:t>Autonomie (ex:</a:t>
            </a:r>
            <a:r>
              <a:rPr lang="fr-FR" altLang="ja-JP" sz="1600" dirty="0" smtClean="0">
                <a:latin typeface="Calibri" charset="0"/>
                <a:ea typeface="ＭＳ Ｐゴシック" charset="0"/>
              </a:rPr>
              <a:t> Respect des </a:t>
            </a:r>
            <a:r>
              <a:rPr lang="fr-FR" altLang="ja-JP" sz="1600" dirty="0" smtClean="0">
                <a:latin typeface="Calibri" charset="0"/>
                <a:ea typeface="ＭＳ Ｐゴシック" charset="0"/>
              </a:rPr>
              <a:t>choix</a:t>
            </a:r>
            <a:r>
              <a:rPr lang="fr-FR" altLang="ja-JP" sz="1600" dirty="0" smtClean="0">
                <a:latin typeface="Calibri" charset="0"/>
                <a:ea typeface="ＭＳ Ｐゴシック" charset="0"/>
              </a:rPr>
              <a:t> </a:t>
            </a:r>
            <a:r>
              <a:rPr lang="fr-FR" altLang="ja-JP" sz="1600" dirty="0" smtClean="0">
                <a:latin typeface="Calibri" charset="0"/>
                <a:ea typeface="ＭＳ Ｐゴシック" charset="0"/>
              </a:rPr>
              <a:t>individuels, de la vie </a:t>
            </a:r>
            <a:r>
              <a:rPr lang="fr-FR" altLang="ja-JP" sz="1600" dirty="0" smtClean="0">
                <a:latin typeface="Calibri" charset="0"/>
                <a:ea typeface="ＭＳ Ｐゴシック" charset="0"/>
              </a:rPr>
              <a:t>privée</a:t>
            </a:r>
            <a:r>
              <a:rPr lang="fr-FR" altLang="ja-JP" sz="1600" dirty="0" smtClean="0">
                <a:latin typeface="Calibri" charset="0"/>
                <a:ea typeface="ＭＳ Ｐゴシック" charset="0"/>
              </a:rPr>
              <a:t>…</a:t>
            </a:r>
            <a:r>
              <a:rPr lang="fr-FR" altLang="ja-JP" sz="1600" dirty="0" smtClean="0">
                <a:latin typeface="Calibri" charset="0"/>
                <a:ea typeface="ＭＳ Ｐゴシック" charset="0"/>
              </a:rPr>
              <a:t>)</a:t>
            </a:r>
            <a:endParaRPr lang="fr-FR" sz="2000" dirty="0" smtClean="0">
              <a:latin typeface="Calibri" charset="0"/>
              <a:ea typeface="ＭＳ Ｐゴシック" charset="0"/>
              <a:cs typeface="ＭＳ Ｐゴシック" charset="0"/>
            </a:endParaRPr>
          </a:p>
          <a:p>
            <a:pPr algn="just" eaLnBrk="1" hangingPunct="1">
              <a:defRPr/>
            </a:pPr>
            <a:r>
              <a:rPr lang="fr-FR" sz="2000" dirty="0" smtClean="0">
                <a:latin typeface="Calibri" charset="0"/>
                <a:ea typeface="ＭＳ Ｐゴシック" charset="0"/>
                <a:cs typeface="ＭＳ Ｐゴシック" charset="0"/>
              </a:rPr>
              <a:t>En tension avec 3 autres </a:t>
            </a:r>
            <a:r>
              <a:rPr lang="fr-FR" sz="2000" dirty="0">
                <a:latin typeface="Calibri" charset="0"/>
                <a:ea typeface="ＭＳ Ｐゴシック" charset="0"/>
                <a:cs typeface="ＭＳ Ｐゴシック" charset="0"/>
              </a:rPr>
              <a:t>principes fondamentaux </a:t>
            </a:r>
            <a:r>
              <a:rPr lang="fr-FR" sz="2000" b="1" i="1" dirty="0">
                <a:latin typeface="Calibri" charset="0"/>
                <a:ea typeface="ＭＳ Ｐゴシック" charset="0"/>
                <a:cs typeface="ＭＳ Ｐゴシック" charset="0"/>
              </a:rPr>
              <a:t>de la </a:t>
            </a:r>
            <a:r>
              <a:rPr lang="fr-FR" sz="2000" b="1" i="1" dirty="0" smtClean="0">
                <a:latin typeface="Calibri" charset="0"/>
                <a:ea typeface="ＭＳ Ｐゴシック" charset="0"/>
                <a:cs typeface="ＭＳ Ｐゴシック" charset="0"/>
              </a:rPr>
              <a:t>Bioéthique</a:t>
            </a:r>
          </a:p>
          <a:p>
            <a:pPr lvl="1" algn="just" eaLnBrk="1" hangingPunct="1">
              <a:defRPr/>
            </a:pPr>
            <a:r>
              <a:rPr lang="fr-FR" sz="1600" dirty="0" smtClean="0">
                <a:latin typeface="Calibri" charset="0"/>
                <a:ea typeface="ＭＳ Ｐゴシック" charset="0"/>
              </a:rPr>
              <a:t>Concept </a:t>
            </a:r>
            <a:r>
              <a:rPr lang="fr-FR" sz="1600" dirty="0">
                <a:latin typeface="Calibri" charset="0"/>
                <a:ea typeface="ＭＳ Ｐゴシック" charset="0"/>
              </a:rPr>
              <a:t>de</a:t>
            </a:r>
            <a:r>
              <a:rPr lang="fr-FR" sz="1600" b="1" dirty="0">
                <a:latin typeface="Calibri" charset="0"/>
                <a:ea typeface="ＭＳ Ｐゴシック" charset="0"/>
              </a:rPr>
              <a:t> Justice (ex </a:t>
            </a:r>
            <a:r>
              <a:rPr lang="fr-FR" sz="1600" dirty="0">
                <a:latin typeface="Calibri" charset="0"/>
                <a:ea typeface="ＭＳ Ｐゴシック" charset="0"/>
              </a:rPr>
              <a:t>Egalité d</a:t>
            </a:r>
            <a:r>
              <a:rPr lang="ja-JP" altLang="fr-FR" sz="1600" dirty="0">
                <a:latin typeface="Calibri" charset="0"/>
                <a:ea typeface="ＭＳ Ｐゴシック" charset="0"/>
              </a:rPr>
              <a:t>’</a:t>
            </a:r>
            <a:r>
              <a:rPr lang="fr-FR" altLang="ja-JP" sz="1600" dirty="0">
                <a:latin typeface="Calibri" charset="0"/>
                <a:ea typeface="ＭＳ Ｐゴシック" charset="0"/>
              </a:rPr>
              <a:t>accès aux soins)</a:t>
            </a:r>
          </a:p>
          <a:p>
            <a:pPr lvl="1" algn="just" eaLnBrk="1" hangingPunct="1">
              <a:defRPr/>
            </a:pPr>
            <a:r>
              <a:rPr lang="fr-FR" sz="1600" dirty="0">
                <a:latin typeface="Calibri" charset="0"/>
                <a:ea typeface="ＭＳ Ｐゴシック" charset="0"/>
              </a:rPr>
              <a:t>Concept de </a:t>
            </a:r>
            <a:r>
              <a:rPr lang="fr-FR" sz="1600" b="1" dirty="0">
                <a:latin typeface="Calibri" charset="0"/>
                <a:ea typeface="ＭＳ Ｐゴシック" charset="0"/>
              </a:rPr>
              <a:t>Bienfaisance (ex: </a:t>
            </a:r>
            <a:r>
              <a:rPr lang="fr-FR" sz="1600" dirty="0">
                <a:latin typeface="Calibri" charset="0"/>
                <a:ea typeface="ＭＳ Ｐゴシック" charset="0"/>
              </a:rPr>
              <a:t>Aide à l</a:t>
            </a:r>
            <a:r>
              <a:rPr lang="ja-JP" altLang="fr-FR" sz="1600" dirty="0">
                <a:latin typeface="Calibri" charset="0"/>
                <a:ea typeface="ＭＳ Ｐゴシック" charset="0"/>
              </a:rPr>
              <a:t>’</a:t>
            </a:r>
            <a:r>
              <a:rPr lang="fr-FR" altLang="ja-JP" sz="1600" dirty="0">
                <a:latin typeface="Calibri" charset="0"/>
                <a:ea typeface="ＭＳ Ｐゴシック" charset="0"/>
              </a:rPr>
              <a:t>amélioration de la prise en charge des plus fragiles et des inaptes)/ </a:t>
            </a:r>
            <a:r>
              <a:rPr lang="fr-FR" altLang="ja-JP" sz="1600" b="1" dirty="0">
                <a:latin typeface="Calibri" charset="0"/>
                <a:ea typeface="ＭＳ Ｐゴシック" charset="0"/>
              </a:rPr>
              <a:t>Non Malfaisance </a:t>
            </a:r>
            <a:r>
              <a:rPr lang="fr-FR" altLang="ja-JP" sz="1600" dirty="0">
                <a:latin typeface="Calibri" charset="0"/>
                <a:ea typeface="ＭＳ Ｐゴシック" charset="0"/>
              </a:rPr>
              <a:t>(ex: </a:t>
            </a:r>
            <a:r>
              <a:rPr lang="fr-FR" altLang="ja-JP" sz="1600" dirty="0" err="1">
                <a:latin typeface="Calibri" charset="0"/>
                <a:ea typeface="ＭＳ Ｐゴシック" charset="0"/>
              </a:rPr>
              <a:t>primum</a:t>
            </a:r>
            <a:r>
              <a:rPr lang="fr-FR" altLang="ja-JP" sz="1600" dirty="0">
                <a:latin typeface="Calibri" charset="0"/>
                <a:ea typeface="ＭＳ Ｐゴシック" charset="0"/>
              </a:rPr>
              <a:t> non </a:t>
            </a:r>
            <a:r>
              <a:rPr lang="fr-FR" altLang="ja-JP" sz="1600" dirty="0" err="1" smtClean="0">
                <a:latin typeface="Calibri" charset="0"/>
                <a:ea typeface="ＭＳ Ｐゴシック" charset="0"/>
              </a:rPr>
              <a:t>nocere</a:t>
            </a:r>
            <a:r>
              <a:rPr lang="fr-FR" altLang="ja-JP" sz="1600" dirty="0" smtClean="0">
                <a:latin typeface="Calibri" charset="0"/>
                <a:ea typeface="ＭＳ Ｐゴシック" charset="0"/>
              </a:rPr>
              <a:t>)</a:t>
            </a:r>
            <a:endParaRPr lang="fr-FR" altLang="ja-JP" sz="1600" dirty="0">
              <a:latin typeface="Calibri" charset="0"/>
              <a:ea typeface="ＭＳ Ｐゴシック" charset="0"/>
            </a:endParaRPr>
          </a:p>
          <a:p>
            <a:pPr lvl="1" algn="just" eaLnBrk="1" hangingPunct="1">
              <a:defRPr/>
            </a:pPr>
            <a:r>
              <a:rPr lang="fr-FR" sz="1600" dirty="0" smtClean="0">
                <a:latin typeface="Calibri" charset="0"/>
                <a:ea typeface="ＭＳ Ｐゴシック" charset="0"/>
              </a:rPr>
              <a:t>Concept </a:t>
            </a:r>
            <a:r>
              <a:rPr lang="fr-FR" sz="1600" dirty="0">
                <a:latin typeface="Calibri" charset="0"/>
                <a:ea typeface="ＭＳ Ｐゴシック" charset="0"/>
              </a:rPr>
              <a:t>de </a:t>
            </a:r>
            <a:r>
              <a:rPr lang="fr-FR" sz="1600" b="1" dirty="0">
                <a:latin typeface="Calibri" charset="0"/>
                <a:ea typeface="ＭＳ Ｐゴシック" charset="0"/>
              </a:rPr>
              <a:t>Responsabilité</a:t>
            </a:r>
            <a:r>
              <a:rPr lang="fr-FR" sz="1600" dirty="0">
                <a:latin typeface="Calibri" charset="0"/>
                <a:ea typeface="ＭＳ Ｐゴシック" charset="0"/>
              </a:rPr>
              <a:t>: Prise en compte </a:t>
            </a:r>
            <a:r>
              <a:rPr lang="fr-FR" sz="1600" dirty="0" smtClean="0">
                <a:latin typeface="Calibri" charset="0"/>
                <a:ea typeface="ＭＳ Ｐゴシック" charset="0"/>
              </a:rPr>
              <a:t>de valeurs et règles collectives, de principes constitutifs de nos choix de civilisation.</a:t>
            </a:r>
          </a:p>
          <a:p>
            <a:pPr marL="349250" lvl="1" indent="0" algn="just" eaLnBrk="1" hangingPunct="1">
              <a:buFont typeface="Wingdings 2" charset="0"/>
              <a:buNone/>
              <a:defRPr/>
            </a:pPr>
            <a:endParaRPr lang="fr-FR" sz="1800" b="1" dirty="0">
              <a:solidFill>
                <a:srgbClr val="34769D"/>
              </a:solidFill>
              <a:latin typeface="Calibri" charset="0"/>
              <a:ea typeface="ＭＳ Ｐゴシック" charset="0"/>
            </a:endParaRPr>
          </a:p>
          <a:p>
            <a:pPr lvl="1" algn="just" eaLnBrk="1" hangingPunct="1">
              <a:buFont typeface="Verdana" charset="0"/>
              <a:buNone/>
              <a:defRPr/>
            </a:pPr>
            <a:r>
              <a:rPr lang="fr-FR" sz="1800" b="1" dirty="0">
                <a:solidFill>
                  <a:srgbClr val="34769D"/>
                </a:solidFill>
                <a:latin typeface="Calibri" charset="0"/>
                <a:ea typeface="ＭＳ Ｐゴシック" charset="0"/>
              </a:rPr>
              <a:t>Construire la décision en articulant besoins individuels et règles collectives</a:t>
            </a:r>
          </a:p>
        </p:txBody>
      </p:sp>
      <p:sp>
        <p:nvSpPr>
          <p:cNvPr id="9" name="Flèche courbée vers la droite 8"/>
          <p:cNvSpPr/>
          <p:nvPr/>
        </p:nvSpPr>
        <p:spPr>
          <a:xfrm>
            <a:off x="107950" y="4070678"/>
            <a:ext cx="503238" cy="504825"/>
          </a:xfrm>
          <a:prstGeom prst="curvedRightArrow">
            <a:avLst/>
          </a:prstGeom>
          <a:ln/>
        </p:spPr>
        <p:style>
          <a:lnRef idx="1">
            <a:schemeClr val="accent1"/>
          </a:lnRef>
          <a:fillRef idx="3">
            <a:schemeClr val="accent1"/>
          </a:fillRef>
          <a:effectRef idx="2">
            <a:schemeClr val="accent1"/>
          </a:effectRef>
          <a:fontRef idx="minor">
            <a:schemeClr val="lt1"/>
          </a:fontRef>
        </p:style>
      </p:sp>
      <p:sp>
        <p:nvSpPr>
          <p:cNvPr id="39942" name="Espace réservé du pied de page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a:solidFill>
                  <a:srgbClr val="B5A788"/>
                </a:solidFill>
                <a:latin typeface="Calibri" charset="0"/>
              </a:rPr>
              <a:t> G Moutel</a:t>
            </a:r>
            <a:endParaRPr lang="en-US" sz="1200">
              <a:solidFill>
                <a:schemeClr val="tx2"/>
              </a:solidFill>
              <a:latin typeface="Calibri" charset="0"/>
            </a:endParaRPr>
          </a:p>
        </p:txBody>
      </p:sp>
      <p:sp>
        <p:nvSpPr>
          <p:cNvPr id="20485" name="ZoneTexte 4"/>
          <p:cNvSpPr txBox="1">
            <a:spLocks noChangeArrowheads="1"/>
          </p:cNvSpPr>
          <p:nvPr/>
        </p:nvSpPr>
        <p:spPr bwMode="auto">
          <a:xfrm>
            <a:off x="234950" y="5048250"/>
            <a:ext cx="89090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fr-FR" sz="1600" dirty="0" smtClean="0">
              <a:solidFill>
                <a:srgbClr val="000000"/>
              </a:solidFill>
            </a:endParaRPr>
          </a:p>
          <a:p>
            <a:pPr marL="285750" indent="-285750">
              <a:buFontTx/>
              <a:buChar char="-"/>
              <a:defRPr/>
            </a:pPr>
            <a:r>
              <a:rPr lang="fr-FR" sz="1400" dirty="0" smtClean="0">
                <a:solidFill>
                  <a:srgbClr val="000000"/>
                </a:solidFill>
              </a:rPr>
              <a:t>Tom L. Beauchamp et James F. </a:t>
            </a:r>
            <a:r>
              <a:rPr lang="fr-FR" sz="1400" dirty="0" err="1" smtClean="0">
                <a:solidFill>
                  <a:srgbClr val="000000"/>
                </a:solidFill>
              </a:rPr>
              <a:t>Childress</a:t>
            </a:r>
            <a:r>
              <a:rPr lang="fr-FR" sz="1400" dirty="0" smtClean="0">
                <a:solidFill>
                  <a:srgbClr val="000000"/>
                </a:solidFill>
              </a:rPr>
              <a:t>, </a:t>
            </a:r>
            <a:r>
              <a:rPr lang="fr-FR" sz="1400" dirty="0" err="1" smtClean="0">
                <a:solidFill>
                  <a:srgbClr val="000000"/>
                </a:solidFill>
              </a:rPr>
              <a:t>Principles</a:t>
            </a:r>
            <a:r>
              <a:rPr lang="fr-FR" sz="1400" dirty="0" smtClean="0">
                <a:solidFill>
                  <a:srgbClr val="000000"/>
                </a:solidFill>
              </a:rPr>
              <a:t> of </a:t>
            </a:r>
            <a:r>
              <a:rPr lang="fr-FR" sz="1400" dirty="0" err="1" smtClean="0">
                <a:solidFill>
                  <a:srgbClr val="000000"/>
                </a:solidFill>
              </a:rPr>
              <a:t>Biomedical</a:t>
            </a:r>
            <a:r>
              <a:rPr lang="fr-FR" sz="1400" dirty="0" smtClean="0">
                <a:solidFill>
                  <a:srgbClr val="000000"/>
                </a:solidFill>
              </a:rPr>
              <a:t> </a:t>
            </a:r>
            <a:r>
              <a:rPr lang="fr-FR" sz="1400" dirty="0" err="1" smtClean="0">
                <a:solidFill>
                  <a:srgbClr val="000000"/>
                </a:solidFill>
              </a:rPr>
              <a:t>Ethics</a:t>
            </a:r>
            <a:r>
              <a:rPr lang="fr-FR" sz="1400" dirty="0" smtClean="0">
                <a:solidFill>
                  <a:srgbClr val="000000"/>
                </a:solidFill>
              </a:rPr>
              <a:t>, New York/Oxford, Oxford </a:t>
            </a:r>
            <a:r>
              <a:rPr lang="fr-FR" sz="1400" dirty="0" err="1" smtClean="0">
                <a:solidFill>
                  <a:srgbClr val="000000"/>
                </a:solidFill>
              </a:rPr>
              <a:t>University</a:t>
            </a:r>
            <a:r>
              <a:rPr lang="fr-FR" sz="1400" dirty="0" smtClean="0">
                <a:solidFill>
                  <a:srgbClr val="000000"/>
                </a:solidFill>
              </a:rPr>
              <a:t> </a:t>
            </a:r>
            <a:r>
              <a:rPr lang="fr-FR" sz="1400" dirty="0" err="1" smtClean="0">
                <a:solidFill>
                  <a:srgbClr val="000000"/>
                </a:solidFill>
              </a:rPr>
              <a:t>Press</a:t>
            </a:r>
            <a:r>
              <a:rPr lang="fr-FR" sz="1400" dirty="0" smtClean="0">
                <a:solidFill>
                  <a:srgbClr val="000000"/>
                </a:solidFill>
              </a:rPr>
              <a:t>, [1983] 1994.</a:t>
            </a:r>
          </a:p>
          <a:p>
            <a:pPr marL="285750" indent="-285750">
              <a:buFontTx/>
              <a:buChar char="-"/>
              <a:defRPr/>
            </a:pPr>
            <a:r>
              <a:rPr lang="fr-FR" sz="1400" dirty="0" smtClean="0">
                <a:solidFill>
                  <a:srgbClr val="000000"/>
                </a:solidFill>
              </a:rPr>
              <a:t>Moutel G, Médecins-patients, l</a:t>
            </a:r>
            <a:r>
              <a:rPr lang="ja-JP" altLang="fr-FR" sz="1400" dirty="0" smtClean="0">
                <a:solidFill>
                  <a:srgbClr val="000000"/>
                </a:solidFill>
              </a:rPr>
              <a:t>’</a:t>
            </a:r>
            <a:r>
              <a:rPr lang="fr-FR" altLang="ja-JP" sz="1400" dirty="0" smtClean="0">
                <a:solidFill>
                  <a:srgbClr val="000000"/>
                </a:solidFill>
              </a:rPr>
              <a:t>exercice de la démocratie sanitaire, 2009. </a:t>
            </a:r>
          </a:p>
          <a:p>
            <a:pPr marL="285750" indent="-285750">
              <a:buFontTx/>
              <a:buChar char="-"/>
              <a:defRPr/>
            </a:pPr>
            <a:r>
              <a:rPr lang="fr-FR" sz="1400" dirty="0" smtClean="0">
                <a:solidFill>
                  <a:srgbClr val="000000"/>
                </a:solidFill>
              </a:rPr>
              <a:t>Moutel G. </a:t>
            </a:r>
            <a:r>
              <a:rPr lang="fr-FR" sz="1400" dirty="0" err="1" smtClean="0">
                <a:solidFill>
                  <a:srgbClr val="000000"/>
                </a:solidFill>
              </a:rPr>
              <a:t>Ethics</a:t>
            </a:r>
            <a:r>
              <a:rPr lang="fr-FR" sz="1400" dirty="0" smtClean="0">
                <a:solidFill>
                  <a:srgbClr val="000000"/>
                </a:solidFill>
              </a:rPr>
              <a:t> of </a:t>
            </a:r>
            <a:r>
              <a:rPr lang="fr-FR" sz="1400" dirty="0" err="1" smtClean="0">
                <a:solidFill>
                  <a:srgbClr val="000000"/>
                </a:solidFill>
              </a:rPr>
              <a:t>biomedical</a:t>
            </a:r>
            <a:r>
              <a:rPr lang="fr-FR" sz="1400" dirty="0" smtClean="0">
                <a:solidFill>
                  <a:srgbClr val="000000"/>
                </a:solidFill>
              </a:rPr>
              <a:t> </a:t>
            </a:r>
            <a:r>
              <a:rPr lang="fr-FR" sz="1400" dirty="0" err="1" smtClean="0">
                <a:solidFill>
                  <a:srgbClr val="000000"/>
                </a:solidFill>
              </a:rPr>
              <a:t>research</a:t>
            </a:r>
            <a:r>
              <a:rPr lang="fr-FR" sz="1400" dirty="0" smtClean="0">
                <a:solidFill>
                  <a:srgbClr val="000000"/>
                </a:solidFill>
              </a:rPr>
              <a:t>: questions about patient information, Med </a:t>
            </a:r>
            <a:r>
              <a:rPr lang="fr-FR" sz="1400" dirty="0" err="1" smtClean="0">
                <a:solidFill>
                  <a:srgbClr val="000000"/>
                </a:solidFill>
              </a:rPr>
              <a:t>Sci</a:t>
            </a:r>
            <a:r>
              <a:rPr lang="fr-FR" sz="1400" dirty="0" smtClean="0">
                <a:solidFill>
                  <a:srgbClr val="000000"/>
                </a:solidFill>
              </a:rPr>
              <a:t> (Paris). 2013 Feb;29(2):206-10. </a:t>
            </a:r>
            <a:endParaRPr lang="fr-FR" altLang="ja-JP" sz="1400" dirty="0" smtClean="0">
              <a:solidFill>
                <a:srgbClr val="000000"/>
              </a:solidFill>
            </a:endParaRPr>
          </a:p>
          <a:p>
            <a:pPr>
              <a:defRPr/>
            </a:pPr>
            <a:endParaRPr lang="fr-FR" sz="1800"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615950" y="485775"/>
            <a:ext cx="77724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fr-FR" b="1" dirty="0">
                <a:solidFill>
                  <a:srgbClr val="FF0000"/>
                </a:solidFill>
                <a:latin typeface="Times New Roman" charset="0"/>
              </a:rPr>
              <a:t>Jusqu’où peut et doit aller l’autonomie de choix (de désir) d’un ou d’une patient(e</a:t>
            </a:r>
            <a:r>
              <a:rPr lang="fr-FR" b="1" dirty="0" smtClean="0">
                <a:solidFill>
                  <a:srgbClr val="FF0000"/>
                </a:solidFill>
                <a:latin typeface="Times New Roman" charset="0"/>
              </a:rPr>
              <a:t>)/ couple</a:t>
            </a:r>
            <a:r>
              <a:rPr lang="fr-FR" altLang="ja-JP" b="1" dirty="0" smtClean="0">
                <a:solidFill>
                  <a:srgbClr val="FF0000"/>
                </a:solidFill>
                <a:latin typeface="Times New Roman" charset="0"/>
              </a:rPr>
              <a:t>.</a:t>
            </a:r>
            <a:endParaRPr lang="fr-FR" b="1" u="sng" dirty="0">
              <a:solidFill>
                <a:srgbClr val="FF0000"/>
              </a:solidFill>
              <a:latin typeface="Times New Roman" charset="0"/>
            </a:endParaRPr>
          </a:p>
          <a:p>
            <a:pPr algn="just" eaLnBrk="1" hangingPunct="1">
              <a:spcBef>
                <a:spcPct val="50000"/>
              </a:spcBef>
            </a:pPr>
            <a:endParaRPr lang="fr-FR" altLang="ja-JP" b="1" dirty="0">
              <a:latin typeface="Times New Roman" charset="0"/>
            </a:endParaRPr>
          </a:p>
          <a:p>
            <a:pPr algn="just" eaLnBrk="1" hangingPunct="1">
              <a:spcBef>
                <a:spcPct val="50000"/>
              </a:spcBef>
            </a:pPr>
            <a:endParaRPr lang="fr-FR" altLang="ja-JP" b="1" dirty="0">
              <a:latin typeface="Times New Roman" charset="0"/>
            </a:endParaRPr>
          </a:p>
          <a:p>
            <a:pPr algn="just" eaLnBrk="1" hangingPunct="1">
              <a:spcBef>
                <a:spcPct val="50000"/>
              </a:spcBef>
            </a:pPr>
            <a:r>
              <a:rPr lang="fr-FR" altLang="ja-JP" sz="1800" b="1" dirty="0">
                <a:latin typeface="Times New Roman" charset="0"/>
              </a:rPr>
              <a:t>Historiquement cette autonomie a été pondérée par </a:t>
            </a:r>
          </a:p>
          <a:p>
            <a:pPr algn="just" eaLnBrk="1" hangingPunct="1">
              <a:spcBef>
                <a:spcPct val="50000"/>
              </a:spcBef>
            </a:pPr>
            <a:r>
              <a:rPr lang="fr-FR" sz="1800" b="1" dirty="0" smtClean="0">
                <a:latin typeface="Times New Roman" charset="0"/>
              </a:rPr>
              <a:t>• </a:t>
            </a:r>
            <a:r>
              <a:rPr lang="fr-FR" sz="1800" b="1" dirty="0">
                <a:latin typeface="Times New Roman" charset="0"/>
              </a:rPr>
              <a:t>des règles médicales</a:t>
            </a:r>
          </a:p>
          <a:p>
            <a:pPr algn="just" eaLnBrk="1" hangingPunct="1">
              <a:spcBef>
                <a:spcPct val="50000"/>
              </a:spcBef>
            </a:pPr>
            <a:r>
              <a:rPr lang="fr-FR" sz="1800" b="1" dirty="0">
                <a:solidFill>
                  <a:srgbClr val="000000"/>
                </a:solidFill>
                <a:latin typeface="Times New Roman" charset="0"/>
              </a:rPr>
              <a:t>• des </a:t>
            </a:r>
            <a:r>
              <a:rPr lang="fr-FR" sz="1800" b="1" dirty="0" smtClean="0">
                <a:solidFill>
                  <a:srgbClr val="000000"/>
                </a:solidFill>
                <a:latin typeface="Times New Roman" charset="0"/>
              </a:rPr>
              <a:t>principes et règles </a:t>
            </a:r>
            <a:r>
              <a:rPr lang="fr-FR" sz="1800" b="1" dirty="0">
                <a:solidFill>
                  <a:srgbClr val="000000"/>
                </a:solidFill>
                <a:latin typeface="Times New Roman" charset="0"/>
              </a:rPr>
              <a:t>collectives, lois</a:t>
            </a:r>
          </a:p>
          <a:p>
            <a:pPr algn="just" eaLnBrk="1" hangingPunct="1">
              <a:spcBef>
                <a:spcPct val="50000"/>
              </a:spcBef>
            </a:pPr>
            <a:r>
              <a:rPr lang="fr-FR" sz="1800" b="1" dirty="0">
                <a:solidFill>
                  <a:srgbClr val="000000"/>
                </a:solidFill>
                <a:latin typeface="Times New Roman" charset="0"/>
              </a:rPr>
              <a:t>• des politiques sociales et de remboursement des actes</a:t>
            </a:r>
          </a:p>
          <a:p>
            <a:pPr algn="just" eaLnBrk="1" hangingPunct="1">
              <a:spcBef>
                <a:spcPct val="50000"/>
              </a:spcBef>
            </a:pPr>
            <a:endParaRPr lang="fr-FR" sz="1800" b="1" dirty="0">
              <a:solidFill>
                <a:srgbClr val="000000"/>
              </a:solidFill>
              <a:latin typeface="Times New Roman" charset="0"/>
            </a:endParaRPr>
          </a:p>
          <a:p>
            <a:pPr algn="just" eaLnBrk="1" hangingPunct="1">
              <a:spcBef>
                <a:spcPct val="50000"/>
              </a:spcBef>
            </a:pPr>
            <a:endParaRPr lang="fr-FR" sz="2000" b="1" i="1" dirty="0">
              <a:solidFill>
                <a:srgbClr val="FF6600"/>
              </a:solidFill>
              <a:latin typeface="Times New Roman" charset="0"/>
            </a:endParaRPr>
          </a:p>
        </p:txBody>
      </p:sp>
      <p:sp>
        <p:nvSpPr>
          <p:cNvPr id="40962" name="Espace réservé du pied de page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a:t> G Moutel. </a:t>
            </a:r>
          </a:p>
        </p:txBody>
      </p:sp>
      <p:sp>
        <p:nvSpPr>
          <p:cNvPr id="44034" name="Rectangle 2"/>
          <p:cNvSpPr txBox="1">
            <a:spLocks noChangeArrowheads="1"/>
          </p:cNvSpPr>
          <p:nvPr/>
        </p:nvSpPr>
        <p:spPr bwMode="auto">
          <a:xfrm>
            <a:off x="395288" y="1287549"/>
            <a:ext cx="8062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2000" b="1" i="1" dirty="0">
                <a:solidFill>
                  <a:schemeClr val="tx2"/>
                </a:solidFill>
              </a:rPr>
              <a:t>Les </a:t>
            </a:r>
            <a:r>
              <a:rPr lang="fr-FR" sz="2000" b="1" i="1" dirty="0" smtClean="0">
                <a:solidFill>
                  <a:schemeClr val="tx2"/>
                </a:solidFill>
              </a:rPr>
              <a:t>voies </a:t>
            </a:r>
            <a:r>
              <a:rPr lang="fr-FR" sz="2000" b="1" i="1" dirty="0">
                <a:solidFill>
                  <a:schemeClr val="tx2"/>
                </a:solidFill>
              </a:rPr>
              <a:t>choisies jusqu’à aujourd’hui pour la régulation des questions d’éthiques médicales et </a:t>
            </a:r>
            <a:r>
              <a:rPr lang="fr-FR" sz="2000" b="1" i="1" dirty="0" smtClean="0">
                <a:solidFill>
                  <a:schemeClr val="tx2"/>
                </a:solidFill>
              </a:rPr>
              <a:t>collectives dans </a:t>
            </a:r>
            <a:r>
              <a:rPr lang="fr-FR" sz="2000" b="1" i="1" dirty="0">
                <a:solidFill>
                  <a:schemeClr val="tx2"/>
                </a:solidFill>
              </a:rPr>
              <a:t>notre société</a:t>
            </a:r>
            <a:r>
              <a:rPr lang="fr-FR" sz="2000" b="1" i="1" dirty="0" smtClean="0">
                <a:solidFill>
                  <a:schemeClr val="tx2"/>
                </a:solidFill>
              </a:rPr>
              <a:t>:</a:t>
            </a:r>
          </a:p>
          <a:p>
            <a:pPr algn="just" eaLnBrk="1" hangingPunct="1"/>
            <a:endParaRPr lang="fr-FR" sz="2000" b="1" i="1" dirty="0" smtClean="0">
              <a:solidFill>
                <a:schemeClr val="tx2"/>
              </a:solidFill>
            </a:endParaRPr>
          </a:p>
          <a:p>
            <a:pPr marL="342900" indent="-342900" algn="just" eaLnBrk="1" hangingPunct="1">
              <a:buFontTx/>
              <a:buChar char="-"/>
            </a:pPr>
            <a:r>
              <a:rPr lang="fr-FR" sz="2000" b="1" i="1" dirty="0" smtClean="0">
                <a:solidFill>
                  <a:schemeClr val="tx2"/>
                </a:solidFill>
              </a:rPr>
              <a:t>Le maintien d’un lien social autour des plus fragiles et des plus </a:t>
            </a:r>
            <a:r>
              <a:rPr lang="fr-FR" sz="2000" b="1" i="1" dirty="0" smtClean="0">
                <a:solidFill>
                  <a:schemeClr val="tx2"/>
                </a:solidFill>
              </a:rPr>
              <a:t>vulnérables.</a:t>
            </a:r>
            <a:endParaRPr lang="fr-FR" sz="2000" b="1" i="1" dirty="0" smtClean="0">
              <a:solidFill>
                <a:schemeClr val="tx2"/>
              </a:solidFill>
            </a:endParaRPr>
          </a:p>
          <a:p>
            <a:pPr marL="342900" indent="-342900" algn="just" eaLnBrk="1" hangingPunct="1">
              <a:buFontTx/>
              <a:buChar char="-"/>
            </a:pPr>
            <a:r>
              <a:rPr lang="fr-FR" sz="2000" b="1" i="1" dirty="0" smtClean="0">
                <a:solidFill>
                  <a:schemeClr val="tx2"/>
                </a:solidFill>
              </a:rPr>
              <a:t>Une veille permanente sur les limites entre normal et pathologique= garder à l’esprit le concept de « particulière gravité ».</a:t>
            </a:r>
          </a:p>
          <a:p>
            <a:pPr marL="342900" indent="-342900" algn="just" eaLnBrk="1" hangingPunct="1">
              <a:buFontTx/>
              <a:buChar char="-"/>
            </a:pPr>
            <a:r>
              <a:rPr lang="fr-FR" sz="2000" b="1" i="1" dirty="0" smtClean="0">
                <a:solidFill>
                  <a:schemeClr val="tx2"/>
                </a:solidFill>
              </a:rPr>
              <a:t>Le refus d’une approche à priori, normative et </a:t>
            </a:r>
            <a:r>
              <a:rPr lang="fr-FR" sz="2000" b="1" i="1" dirty="0" err="1" smtClean="0">
                <a:solidFill>
                  <a:schemeClr val="tx2"/>
                </a:solidFill>
              </a:rPr>
              <a:t>biologisante</a:t>
            </a:r>
            <a:r>
              <a:rPr lang="fr-FR" sz="2000" b="1" i="1" dirty="0" smtClean="0">
                <a:solidFill>
                  <a:schemeClr val="tx2"/>
                </a:solidFill>
              </a:rPr>
              <a:t>  des individus.</a:t>
            </a:r>
          </a:p>
          <a:p>
            <a:pPr algn="just" eaLnBrk="1" hangingPunct="1"/>
            <a:endParaRPr lang="fr-FR" sz="2000" b="1" i="1" dirty="0" smtClean="0">
              <a:solidFill>
                <a:schemeClr val="tx2"/>
              </a:solidFill>
            </a:endParaRPr>
          </a:p>
          <a:p>
            <a:pPr algn="just" eaLnBrk="1" hangingPunct="1"/>
            <a:r>
              <a:rPr lang="fr-FR" sz="2000" b="1" i="1" dirty="0" smtClean="0">
                <a:solidFill>
                  <a:schemeClr val="tx2"/>
                </a:solidFill>
              </a:rPr>
              <a:t>Aboutit à la nécessité de poser des limites:</a:t>
            </a:r>
          </a:p>
          <a:p>
            <a:pPr algn="just" eaLnBrk="1" hangingPunct="1"/>
            <a:r>
              <a:rPr lang="fr-FR" sz="2000" b="1" i="1" dirty="0" smtClean="0">
                <a:solidFill>
                  <a:schemeClr val="tx2"/>
                </a:solidFill>
              </a:rPr>
              <a:t>Règles communes débattues puis acceptées par tous, accompagnant les évolutions technologiques.</a:t>
            </a:r>
            <a:endParaRPr lang="fr-FR" sz="2000" b="1" i="1" dirty="0">
              <a:solidFill>
                <a:srgbClr val="FF6600"/>
              </a:solidFill>
              <a:latin typeface="Times New Roman" charset="0"/>
            </a:endParaRPr>
          </a:p>
          <a:p>
            <a:pPr algn="just" eaLnBrk="1" hangingPunct="1">
              <a:spcBef>
                <a:spcPct val="50000"/>
              </a:spcBef>
            </a:pPr>
            <a:endParaRPr lang="fr-FR" sz="2000" b="1" i="1" dirty="0">
              <a:solidFill>
                <a:srgbClr val="FF6600"/>
              </a:solidFill>
              <a:latin typeface="Times New Roman" charset="0"/>
            </a:endParaRPr>
          </a:p>
          <a:p>
            <a:pPr algn="just" eaLnBrk="1" hangingPunct="1"/>
            <a:endParaRPr lang="fr-FR" sz="2000" dirty="0">
              <a:solidFill>
                <a:srgbClr val="000000"/>
              </a:solidFill>
              <a:latin typeface="Times" charset="0"/>
            </a:endParaRPr>
          </a:p>
        </p:txBody>
      </p:sp>
      <p:sp>
        <p:nvSpPr>
          <p:cNvPr id="44035" name="Rectangle 2"/>
          <p:cNvSpPr txBox="1">
            <a:spLocks noChangeArrowheads="1"/>
          </p:cNvSpPr>
          <p:nvPr/>
        </p:nvSpPr>
        <p:spPr bwMode="auto">
          <a:xfrm>
            <a:off x="395288" y="476250"/>
            <a:ext cx="80629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endParaRPr lang="fr-FR" sz="2000">
              <a:solidFill>
                <a:srgbClr val="000000"/>
              </a:solidFill>
              <a:latin typeface="Times" charset="0"/>
            </a:endParaRPr>
          </a:p>
        </p:txBody>
      </p:sp>
      <p:sp>
        <p:nvSpPr>
          <p:cNvPr id="5" name="Rectangle 2"/>
          <p:cNvSpPr txBox="1">
            <a:spLocks noChangeArrowheads="1"/>
          </p:cNvSpPr>
          <p:nvPr/>
        </p:nvSpPr>
        <p:spPr bwMode="auto">
          <a:xfrm>
            <a:off x="547688" y="628650"/>
            <a:ext cx="80629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altLang="ja-JP" sz="2000" b="1" dirty="0">
                <a:solidFill>
                  <a:srgbClr val="FF0000"/>
                </a:solidFill>
              </a:rPr>
              <a:t>Autonomie, dépistage et responsabilité collective</a:t>
            </a:r>
            <a:endParaRPr lang="fr-FR" altLang="ja-JP" sz="2000" i="1" dirty="0">
              <a:solidFill>
                <a:srgbClr val="FF0000"/>
              </a:solidFill>
              <a:latin typeface="Times" charset="0"/>
            </a:endParaRPr>
          </a:p>
          <a:p>
            <a:pPr algn="ctr" eaLnBrk="1" hangingPunct="1"/>
            <a:endParaRPr lang="fr-FR" sz="2000" dirty="0">
              <a:solidFill>
                <a:srgbClr val="00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eaLnBrk="1" hangingPunct="1">
              <a:lnSpc>
                <a:spcPct val="90000"/>
              </a:lnSpc>
            </a:pPr>
            <a:r>
              <a:rPr lang="en-US">
                <a:solidFill>
                  <a:srgbClr val="000000"/>
                </a:solidFill>
                <a:latin typeface="News Gothic MT" charset="0"/>
                <a:ea typeface="ＭＳ Ｐゴシック" charset="0"/>
                <a:cs typeface="ＭＳ Ｐゴシック" charset="0"/>
              </a:rPr>
              <a:t>Trisomie 21:</a:t>
            </a:r>
          </a:p>
          <a:p>
            <a:pPr eaLnBrk="1" hangingPunct="1">
              <a:lnSpc>
                <a:spcPct val="90000"/>
              </a:lnSpc>
              <a:buFontTx/>
              <a:buChar char="-"/>
            </a:pPr>
            <a:r>
              <a:rPr lang="en-US">
                <a:solidFill>
                  <a:srgbClr val="000000"/>
                </a:solidFill>
                <a:latin typeface="News Gothic MT" charset="0"/>
                <a:ea typeface="ＭＳ Ｐゴシック" charset="0"/>
                <a:cs typeface="ＭＳ Ｐゴシック" charset="0"/>
              </a:rPr>
              <a:t>49% des anomalies chromosomiques déséquilibrées</a:t>
            </a:r>
          </a:p>
          <a:p>
            <a:pPr eaLnBrk="1" hangingPunct="1">
              <a:lnSpc>
                <a:spcPct val="90000"/>
              </a:lnSpc>
              <a:buFontTx/>
              <a:buChar char="-"/>
            </a:pPr>
            <a:r>
              <a:rPr lang="en-US">
                <a:solidFill>
                  <a:srgbClr val="000000"/>
                </a:solidFill>
                <a:latin typeface="News Gothic MT" charset="0"/>
                <a:ea typeface="ＭＳ Ｐゴシック" charset="0"/>
                <a:cs typeface="ＭＳ Ｐゴシック" charset="0"/>
              </a:rPr>
              <a:t>Incidence 1,3/1000</a:t>
            </a:r>
          </a:p>
          <a:p>
            <a:pPr eaLnBrk="1" hangingPunct="1">
              <a:lnSpc>
                <a:spcPct val="90000"/>
              </a:lnSpc>
              <a:buFontTx/>
              <a:buChar char="-"/>
            </a:pPr>
            <a:r>
              <a:rPr lang="en-US">
                <a:solidFill>
                  <a:srgbClr val="000000"/>
                </a:solidFill>
                <a:latin typeface="News Gothic MT" charset="0"/>
                <a:ea typeface="ＭＳ Ｐゴシック" charset="0"/>
                <a:cs typeface="ＭＳ Ｐゴシック" charset="0"/>
              </a:rPr>
              <a:t>Actuellement, dépistage combiné au 1er trimestre: </a:t>
            </a:r>
          </a:p>
          <a:p>
            <a:pPr lvl="1" eaLnBrk="1" hangingPunct="1">
              <a:lnSpc>
                <a:spcPct val="90000"/>
              </a:lnSpc>
              <a:buFontTx/>
              <a:buChar char="-"/>
            </a:pPr>
            <a:r>
              <a:rPr lang="en-US">
                <a:solidFill>
                  <a:srgbClr val="000000"/>
                </a:solidFill>
                <a:latin typeface="News Gothic MT" charset="0"/>
                <a:ea typeface="ＭＳ Ｐゴシック" charset="0"/>
              </a:rPr>
              <a:t>Diminution prélèvements invasifs MAIS mauvaise VPP. </a:t>
            </a:r>
          </a:p>
          <a:p>
            <a:pPr lvl="1" eaLnBrk="1" hangingPunct="1">
              <a:lnSpc>
                <a:spcPct val="90000"/>
              </a:lnSpc>
              <a:buFontTx/>
              <a:buChar char="-"/>
            </a:pPr>
            <a:r>
              <a:rPr lang="en-US">
                <a:solidFill>
                  <a:srgbClr val="000000"/>
                </a:solidFill>
                <a:latin typeface="News Gothic MT" charset="0"/>
                <a:ea typeface="ＭＳ Ｐゴシック" charset="0"/>
              </a:rPr>
              <a:t>Risque de pertes foetales liées au prélèvement invasif de 1/100 à 1/200.</a:t>
            </a:r>
          </a:p>
          <a:p>
            <a:pPr eaLnBrk="1" hangingPunct="1">
              <a:lnSpc>
                <a:spcPct val="90000"/>
              </a:lnSpc>
              <a:buFont typeface="Wingdings 2" charset="0"/>
              <a:buNone/>
            </a:pPr>
            <a:endParaRPr lang="en-US">
              <a:solidFill>
                <a:srgbClr val="000000"/>
              </a:solidFill>
              <a:latin typeface="News Gothic MT" charset="0"/>
              <a:ea typeface="ＭＳ Ｐゴシック" charset="0"/>
              <a:cs typeface="ＭＳ Ｐゴシック" charset="0"/>
            </a:endParaRPr>
          </a:p>
        </p:txBody>
      </p:sp>
      <p:sp>
        <p:nvSpPr>
          <p:cNvPr id="17410" name="Titre 1"/>
          <p:cNvSpPr>
            <a:spLocks noGrp="1"/>
          </p:cNvSpPr>
          <p:nvPr>
            <p:ph type="title"/>
          </p:nvPr>
        </p:nvSpPr>
        <p:spPr>
          <a:xfrm>
            <a:off x="284163" y="107950"/>
            <a:ext cx="8518525" cy="1001713"/>
          </a:xfrm>
        </p:spPr>
        <p:txBody>
          <a:bodyPr/>
          <a:lstStyle/>
          <a:p>
            <a:r>
              <a:rPr lang="fr-FR" sz="3200">
                <a:solidFill>
                  <a:srgbClr val="FF0000"/>
                </a:solidFill>
                <a:latin typeface="News Gothic MT" charset="0"/>
                <a:ea typeface="ＭＳ Ｐゴシック" charset="0"/>
                <a:cs typeface="ＭＳ Ｐゴシック" charset="0"/>
              </a:rPr>
              <a:t>Un débat intimement lié à la trisomie 21</a:t>
            </a: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a:t> G Moutel. </a:t>
            </a:r>
          </a:p>
        </p:txBody>
      </p:sp>
      <p:sp>
        <p:nvSpPr>
          <p:cNvPr id="43010" name="Rectangle 2"/>
          <p:cNvSpPr txBox="1">
            <a:spLocks noChangeArrowheads="1"/>
          </p:cNvSpPr>
          <p:nvPr/>
        </p:nvSpPr>
        <p:spPr bwMode="auto">
          <a:xfrm>
            <a:off x="543270" y="1040900"/>
            <a:ext cx="8062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fr-FR" sz="1800" b="1" dirty="0" smtClean="0">
                <a:solidFill>
                  <a:schemeClr val="tx2"/>
                </a:solidFill>
              </a:rPr>
              <a:t>En pratique clinique, se trouveront en balance :</a:t>
            </a:r>
          </a:p>
          <a:p>
            <a:pPr algn="just" eaLnBrk="1" hangingPunct="1"/>
            <a:r>
              <a:rPr lang="fr-FR" sz="1800" dirty="0" smtClean="0">
                <a:solidFill>
                  <a:schemeClr val="tx2"/>
                </a:solidFill>
              </a:rPr>
              <a:t>• Autonomie de la demande des couples (ou d’une offre potentielle)</a:t>
            </a:r>
          </a:p>
          <a:p>
            <a:pPr algn="just" eaLnBrk="1" hangingPunct="1"/>
            <a:r>
              <a:rPr lang="fr-FR" sz="1800" dirty="0" smtClean="0">
                <a:solidFill>
                  <a:schemeClr val="tx2"/>
                </a:solidFill>
              </a:rPr>
              <a:t>• Acceptation de critères collectifs.</a:t>
            </a:r>
          </a:p>
          <a:p>
            <a:pPr algn="just" eaLnBrk="1" hangingPunct="1"/>
            <a:endParaRPr lang="fr-FR" sz="1800" dirty="0">
              <a:solidFill>
                <a:schemeClr val="tx2"/>
              </a:solidFill>
            </a:endParaRPr>
          </a:p>
          <a:p>
            <a:pPr algn="just" eaLnBrk="1" hangingPunct="1"/>
            <a:r>
              <a:rPr lang="fr-FR" sz="1800" b="1" dirty="0" smtClean="0">
                <a:solidFill>
                  <a:schemeClr val="tx2"/>
                </a:solidFill>
              </a:rPr>
              <a:t>Quelle </a:t>
            </a:r>
            <a:r>
              <a:rPr lang="fr-FR" sz="1800" b="1" dirty="0">
                <a:solidFill>
                  <a:schemeClr val="tx2"/>
                </a:solidFill>
              </a:rPr>
              <a:t>responsabilité pour la </a:t>
            </a:r>
            <a:r>
              <a:rPr lang="fr-FR" sz="1800" b="1" dirty="0" smtClean="0">
                <a:solidFill>
                  <a:schemeClr val="tx2"/>
                </a:solidFill>
              </a:rPr>
              <a:t>régulation?</a:t>
            </a:r>
            <a:endParaRPr lang="fr-FR" sz="1800" b="1" dirty="0">
              <a:solidFill>
                <a:schemeClr val="tx2"/>
              </a:solidFill>
            </a:endParaRPr>
          </a:p>
          <a:p>
            <a:pPr algn="just" eaLnBrk="1" hangingPunct="1">
              <a:buFontTx/>
              <a:buChar char="-"/>
            </a:pPr>
            <a:r>
              <a:rPr lang="fr-FR" sz="1800" dirty="0" smtClean="0">
                <a:solidFill>
                  <a:schemeClr val="tx2"/>
                </a:solidFill>
              </a:rPr>
              <a:t>Des choix d’éthique professionnelle.</a:t>
            </a:r>
          </a:p>
          <a:p>
            <a:pPr algn="just" eaLnBrk="1" hangingPunct="1">
              <a:buFontTx/>
              <a:buChar char="-"/>
            </a:pPr>
            <a:r>
              <a:rPr lang="fr-FR" sz="1800" dirty="0" smtClean="0">
                <a:solidFill>
                  <a:schemeClr val="tx2"/>
                </a:solidFill>
              </a:rPr>
              <a:t>Des </a:t>
            </a:r>
            <a:r>
              <a:rPr lang="fr-FR" sz="1800" dirty="0">
                <a:solidFill>
                  <a:schemeClr val="tx2"/>
                </a:solidFill>
              </a:rPr>
              <a:t>actions de </a:t>
            </a:r>
            <a:r>
              <a:rPr lang="fr-FR" sz="1800" dirty="0" smtClean="0">
                <a:solidFill>
                  <a:schemeClr val="tx2"/>
                </a:solidFill>
              </a:rPr>
              <a:t>recommandations, d’obligation.</a:t>
            </a:r>
            <a:endParaRPr lang="fr-FR" sz="1800" dirty="0">
              <a:solidFill>
                <a:schemeClr val="tx2"/>
              </a:solidFill>
            </a:endParaRPr>
          </a:p>
          <a:p>
            <a:pPr algn="just" eaLnBrk="1" hangingPunct="1">
              <a:buFontTx/>
              <a:buChar char="-"/>
            </a:pPr>
            <a:r>
              <a:rPr lang="fr-FR" sz="1800" dirty="0">
                <a:solidFill>
                  <a:schemeClr val="tx2"/>
                </a:solidFill>
              </a:rPr>
              <a:t>Le remboursement ou le non </a:t>
            </a:r>
            <a:r>
              <a:rPr lang="fr-FR" sz="1800" dirty="0" smtClean="0">
                <a:solidFill>
                  <a:schemeClr val="tx2"/>
                </a:solidFill>
              </a:rPr>
              <a:t>remboursement</a:t>
            </a:r>
            <a:r>
              <a:rPr lang="fr-FR" sz="1800" dirty="0">
                <a:solidFill>
                  <a:schemeClr val="tx2"/>
                </a:solidFill>
              </a:rPr>
              <a:t>.</a:t>
            </a:r>
            <a:endParaRPr lang="fr-FR" sz="1800" dirty="0" smtClean="0">
              <a:solidFill>
                <a:schemeClr val="tx2"/>
              </a:solidFill>
            </a:endParaRPr>
          </a:p>
          <a:p>
            <a:pPr algn="just" eaLnBrk="1" hangingPunct="1">
              <a:buFontTx/>
              <a:buChar char="-"/>
            </a:pPr>
            <a:endParaRPr lang="fr-FR" sz="1800" dirty="0">
              <a:solidFill>
                <a:schemeClr val="tx2"/>
              </a:solidFill>
            </a:endParaRPr>
          </a:p>
          <a:p>
            <a:pPr algn="just" eaLnBrk="1" hangingPunct="1"/>
            <a:r>
              <a:rPr lang="fr-FR" sz="1800" b="1" i="1" dirty="0" smtClean="0">
                <a:solidFill>
                  <a:schemeClr val="tx2"/>
                </a:solidFill>
              </a:rPr>
              <a:t>Mais face à cette régulation :</a:t>
            </a:r>
          </a:p>
          <a:p>
            <a:pPr marL="285750" indent="-285750" algn="just" eaLnBrk="1" hangingPunct="1">
              <a:buFontTx/>
              <a:buChar char="-"/>
            </a:pPr>
            <a:r>
              <a:rPr lang="fr-FR" sz="1800" b="1" i="1" dirty="0" smtClean="0">
                <a:solidFill>
                  <a:schemeClr val="tx2"/>
                </a:solidFill>
              </a:rPr>
              <a:t>Quel contrôle en pratique?</a:t>
            </a:r>
          </a:p>
          <a:p>
            <a:pPr marL="285750" indent="-285750" algn="just" eaLnBrk="1" hangingPunct="1">
              <a:buFontTx/>
              <a:buChar char="-"/>
            </a:pPr>
            <a:r>
              <a:rPr lang="fr-FR" sz="1800" b="1" i="1" dirty="0" smtClean="0">
                <a:solidFill>
                  <a:schemeClr val="tx2"/>
                </a:solidFill>
              </a:rPr>
              <a:t>Mondialisation de l’offre et consommation d’une médecine sans frontière</a:t>
            </a:r>
            <a:endParaRPr lang="fr-FR" sz="1800" b="1" i="1" dirty="0">
              <a:solidFill>
                <a:schemeClr val="tx2"/>
              </a:solidFill>
            </a:endParaRPr>
          </a:p>
          <a:p>
            <a:pPr algn="just" eaLnBrk="1" hangingPunct="1"/>
            <a:endParaRPr lang="fr-FR" sz="1800" dirty="0" smtClean="0">
              <a:solidFill>
                <a:schemeClr val="tx2"/>
              </a:solidFill>
            </a:endParaRPr>
          </a:p>
          <a:p>
            <a:pPr algn="just" eaLnBrk="1" hangingPunct="1"/>
            <a:r>
              <a:rPr lang="fr-FR" sz="1800" b="1" i="1" dirty="0" smtClean="0">
                <a:solidFill>
                  <a:srgbClr val="FF6600"/>
                </a:solidFill>
                <a:latin typeface="Times New Roman" charset="0"/>
              </a:rPr>
              <a:t>« Les régulations nationales ne sont elles pas de plus en plus fragiles ou de plus en plus remises en cause, dans une médecine de consommation et dans une internationalisation de l’offre? »</a:t>
            </a:r>
          </a:p>
          <a:p>
            <a:pPr algn="just" eaLnBrk="1" hangingPunct="1"/>
            <a:r>
              <a:rPr lang="fr-FR" sz="1800" b="1" i="1" dirty="0" smtClean="0">
                <a:solidFill>
                  <a:srgbClr val="FF6600"/>
                </a:solidFill>
                <a:latin typeface="Times New Roman" charset="0"/>
              </a:rPr>
              <a:t>« L’indépendance de choix du sujet-patient ne débouche-t-elle pas vers l’affranchissement des cadres collectifs? »</a:t>
            </a:r>
          </a:p>
          <a:p>
            <a:pPr algn="just" eaLnBrk="1" hangingPunct="1"/>
            <a:endParaRPr lang="fr-FR" sz="1800" b="1" i="1" dirty="0" smtClean="0">
              <a:solidFill>
                <a:srgbClr val="FF6600"/>
              </a:solidFill>
              <a:latin typeface="Times New Roman" charset="0"/>
            </a:endParaRPr>
          </a:p>
          <a:p>
            <a:pPr algn="just" eaLnBrk="1" hangingPunct="1"/>
            <a:endParaRPr lang="fr-FR" sz="1800" dirty="0" smtClean="0">
              <a:solidFill>
                <a:schemeClr val="tx2"/>
              </a:solidFill>
            </a:endParaRPr>
          </a:p>
          <a:p>
            <a:pPr algn="just" eaLnBrk="1" hangingPunct="1"/>
            <a:endParaRPr lang="fr-FR" sz="1800" dirty="0">
              <a:solidFill>
                <a:schemeClr val="tx2"/>
              </a:solidFill>
            </a:endParaRPr>
          </a:p>
          <a:p>
            <a:pPr algn="just" eaLnBrk="1" hangingPunct="1"/>
            <a:endParaRPr lang="fr-FR" sz="2000" dirty="0" smtClean="0">
              <a:solidFill>
                <a:schemeClr val="tx2"/>
              </a:solidFill>
            </a:endParaRPr>
          </a:p>
          <a:p>
            <a:pPr algn="just" eaLnBrk="1" hangingPunct="1">
              <a:buFontTx/>
              <a:buChar char="-"/>
            </a:pPr>
            <a:endParaRPr lang="fr-FR" sz="2000" dirty="0">
              <a:solidFill>
                <a:srgbClr val="000000"/>
              </a:solidFill>
              <a:latin typeface="Times" charset="0"/>
            </a:endParaRPr>
          </a:p>
        </p:txBody>
      </p:sp>
      <p:sp>
        <p:nvSpPr>
          <p:cNvPr id="43011" name="Rectangle 2"/>
          <p:cNvSpPr txBox="1">
            <a:spLocks noChangeArrowheads="1"/>
          </p:cNvSpPr>
          <p:nvPr/>
        </p:nvSpPr>
        <p:spPr bwMode="auto">
          <a:xfrm>
            <a:off x="395288" y="476250"/>
            <a:ext cx="80629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000" b="1" dirty="0" smtClean="0">
                <a:solidFill>
                  <a:srgbClr val="FF4040"/>
                </a:solidFill>
              </a:rPr>
              <a:t>Mais: avoir aussi conscience des limites de la régulation</a:t>
            </a:r>
            <a:endParaRPr lang="fr-FR" sz="2000" dirty="0">
              <a:solidFill>
                <a:srgbClr val="FF404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t> G Moutel. </a:t>
            </a:r>
          </a:p>
        </p:txBody>
      </p:sp>
      <p:pic>
        <p:nvPicPr>
          <p:cNvPr id="3" name="Picture 17" descr="Image 6"/>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11413" y="1700213"/>
            <a:ext cx="42449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401888" y="5013325"/>
            <a:ext cx="411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1200" b="1" i="1" dirty="0"/>
              <a:t>Pieter Bruegel l'Ancien, XVIe siècle</a:t>
            </a:r>
            <a:endParaRPr lang="fr-FR" dirty="0"/>
          </a:p>
        </p:txBody>
      </p:sp>
      <p:sp>
        <p:nvSpPr>
          <p:cNvPr id="7" name="Text Box 5"/>
          <p:cNvSpPr txBox="1">
            <a:spLocks noChangeArrowheads="1"/>
          </p:cNvSpPr>
          <p:nvPr/>
        </p:nvSpPr>
        <p:spPr bwMode="auto">
          <a:xfrm>
            <a:off x="611188" y="5891213"/>
            <a:ext cx="4114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dirty="0" err="1"/>
              <a:t>gregoire.moutel@gmail.com</a:t>
            </a:r>
            <a:endParaRPr lang="fr-FR" dirty="0"/>
          </a:p>
        </p:txBody>
      </p:sp>
      <p:sp>
        <p:nvSpPr>
          <p:cNvPr id="45061" name="ZoneTexte 4"/>
          <p:cNvSpPr txBox="1">
            <a:spLocks noChangeArrowheads="1"/>
          </p:cNvSpPr>
          <p:nvPr/>
        </p:nvSpPr>
        <p:spPr bwMode="auto">
          <a:xfrm>
            <a:off x="2700338" y="908050"/>
            <a:ext cx="4032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b="1" dirty="0">
                <a:solidFill>
                  <a:srgbClr val="FF6600"/>
                </a:solidFill>
              </a:rPr>
              <a:t>Merci </a:t>
            </a:r>
            <a:r>
              <a:rPr lang="fr-FR" b="1" dirty="0" smtClean="0">
                <a:solidFill>
                  <a:srgbClr val="FF6600"/>
                </a:solidFill>
              </a:rPr>
              <a:t>pour </a:t>
            </a:r>
            <a:r>
              <a:rPr lang="fr-FR" b="1" dirty="0">
                <a:solidFill>
                  <a:srgbClr val="FF6600"/>
                </a:solidFill>
              </a:rPr>
              <a:t>votre attention</a:t>
            </a:r>
          </a:p>
          <a:p>
            <a:pPr eaLnBrk="1" hangingPunct="1"/>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0"/>
                                        <p:tgtEl>
                                          <p:spTgt spid="3"/>
                                        </p:tgtEl>
                                      </p:cBhvr>
                                    </p:animEffect>
                                  </p:childTnLst>
                                </p:cTn>
                              </p:par>
                            </p:childTnLst>
                          </p:cTn>
                        </p:par>
                        <p:par>
                          <p:cTn id="8" fill="hold" nodeType="afterGroup">
                            <p:stCondLst>
                              <p:cond delay="50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chor="ctr"/>
          <a:lstStyle/>
          <a:p>
            <a:pPr eaLnBrk="1" hangingPunct="1"/>
            <a:r>
              <a:rPr lang="en-US" sz="2800">
                <a:solidFill>
                  <a:srgbClr val="FF0000"/>
                </a:solidFill>
                <a:latin typeface="News Gothic MT" charset="0"/>
                <a:ea typeface="ＭＳ Ｐゴシック" charset="0"/>
                <a:cs typeface="ＭＳ Ｐゴシック" charset="0"/>
              </a:rPr>
              <a:t>Dépistage Prénatal Non Invasif (DPNI)</a:t>
            </a:r>
          </a:p>
        </p:txBody>
      </p:sp>
      <p:sp>
        <p:nvSpPr>
          <p:cNvPr id="18434" name="Content Placeholder 2"/>
          <p:cNvSpPr>
            <a:spLocks noGrp="1"/>
          </p:cNvSpPr>
          <p:nvPr>
            <p:ph idx="1"/>
          </p:nvPr>
        </p:nvSpPr>
        <p:spPr>
          <a:xfrm>
            <a:off x="549275" y="1879600"/>
            <a:ext cx="8042275" cy="4343400"/>
          </a:xfrm>
        </p:spPr>
        <p:txBody>
          <a:bodyPr/>
          <a:lstStyle/>
          <a:p>
            <a:pPr eaLnBrk="1" hangingPunct="1">
              <a:lnSpc>
                <a:spcPct val="90000"/>
              </a:lnSpc>
            </a:pPr>
            <a:r>
              <a:rPr lang="en-US">
                <a:solidFill>
                  <a:srgbClr val="000000"/>
                </a:solidFill>
                <a:latin typeface="News Gothic MT" charset="0"/>
                <a:ea typeface="ＭＳ Ｐゴシック" charset="0"/>
                <a:cs typeface="ＭＳ Ｐゴシック" charset="0"/>
              </a:rPr>
              <a:t>1997: Découverte ADN fœtal circulant libre dans le plasma maternel </a:t>
            </a:r>
            <a:r>
              <a:rPr lang="en-US" sz="1600" i="1">
                <a:solidFill>
                  <a:srgbClr val="000000"/>
                </a:solidFill>
                <a:latin typeface="News Gothic MT" charset="0"/>
                <a:ea typeface="ＭＳ Ｐゴシック" charset="0"/>
                <a:cs typeface="ＭＳ Ｐゴシック" charset="0"/>
              </a:rPr>
              <a:t>(</a:t>
            </a:r>
            <a:r>
              <a:rPr lang="fr-FR" sz="1600" i="1">
                <a:solidFill>
                  <a:srgbClr val="000000"/>
                </a:solidFill>
                <a:latin typeface="News Gothic MT" charset="0"/>
                <a:ea typeface="ＭＳ Ｐゴシック" charset="0"/>
                <a:cs typeface="ＭＳ Ｐゴシック" charset="0"/>
              </a:rPr>
              <a:t>Lo YM et al. </a:t>
            </a:r>
            <a:r>
              <a:rPr lang="en-US" sz="1600" i="1">
                <a:solidFill>
                  <a:srgbClr val="000000"/>
                </a:solidFill>
                <a:latin typeface="News Gothic MT" charset="0"/>
                <a:ea typeface="ＭＳ Ｐゴシック" charset="0"/>
                <a:cs typeface="ＭＳ Ｐゴシック" charset="0"/>
              </a:rPr>
              <a:t>Presence of fetal DNA in maternal plasma and serum. Lancet 1997;16(350):485-7.</a:t>
            </a:r>
            <a:r>
              <a:rPr lang="fr-FR" sz="1600" i="1">
                <a:solidFill>
                  <a:srgbClr val="000000"/>
                </a:solidFill>
                <a:latin typeface="News Gothic MT" charset="0"/>
                <a:ea typeface="ＭＳ Ｐゴシック" charset="0"/>
                <a:cs typeface="ＭＳ Ｐゴシック" charset="0"/>
              </a:rPr>
              <a:t> )</a:t>
            </a:r>
            <a:endParaRPr lang="fr-FR">
              <a:solidFill>
                <a:srgbClr val="000000"/>
              </a:solidFill>
              <a:latin typeface="News Gothic MT" charset="0"/>
              <a:ea typeface="ＭＳ Ｐゴシック" charset="0"/>
              <a:cs typeface="ＭＳ Ｐゴシック" charset="0"/>
            </a:endParaRPr>
          </a:p>
          <a:p>
            <a:pPr eaLnBrk="1" hangingPunct="1">
              <a:lnSpc>
                <a:spcPct val="90000"/>
              </a:lnSpc>
            </a:pPr>
            <a:r>
              <a:rPr lang="fr-FR">
                <a:solidFill>
                  <a:srgbClr val="000000"/>
                </a:solidFill>
                <a:latin typeface="News Gothic MT" charset="0"/>
                <a:ea typeface="ＭＳ Ｐゴシック" charset="0"/>
                <a:cs typeface="ＭＳ Ｐゴシック" charset="0"/>
              </a:rPr>
              <a:t>Détectable dans le sang maternel dès le 28</a:t>
            </a:r>
            <a:r>
              <a:rPr lang="fr-FR" baseline="30000">
                <a:solidFill>
                  <a:srgbClr val="000000"/>
                </a:solidFill>
                <a:latin typeface="News Gothic MT" charset="0"/>
                <a:ea typeface="ＭＳ Ｐゴシック" charset="0"/>
                <a:cs typeface="ＭＳ Ｐゴシック" charset="0"/>
              </a:rPr>
              <a:t>ème</a:t>
            </a:r>
            <a:r>
              <a:rPr lang="fr-FR">
                <a:solidFill>
                  <a:srgbClr val="000000"/>
                </a:solidFill>
                <a:latin typeface="News Gothic MT" charset="0"/>
                <a:ea typeface="ＭＳ Ｐゴシック" charset="0"/>
                <a:cs typeface="ＭＳ Ｐゴシック" charset="0"/>
              </a:rPr>
              <a:t> jour de grossesse. </a:t>
            </a:r>
          </a:p>
          <a:p>
            <a:pPr lvl="1" eaLnBrk="1" hangingPunct="1">
              <a:lnSpc>
                <a:spcPct val="90000"/>
              </a:lnSpc>
            </a:pPr>
            <a:r>
              <a:rPr lang="fr-FR">
                <a:solidFill>
                  <a:srgbClr val="000000"/>
                </a:solidFill>
                <a:latin typeface="News Gothic MT" charset="0"/>
                <a:ea typeface="ＭＳ Ｐゴシック" charset="0"/>
              </a:rPr>
              <a:t>Sa concentration augmente au cours de la grossesse</a:t>
            </a:r>
            <a:r>
              <a:rPr lang="en-US">
                <a:solidFill>
                  <a:srgbClr val="000000"/>
                </a:solidFill>
                <a:latin typeface="News Gothic MT" charset="0"/>
                <a:ea typeface="ＭＳ Ｐゴシック" charset="0"/>
              </a:rPr>
              <a:t>.</a:t>
            </a:r>
          </a:p>
          <a:p>
            <a:pPr lvl="1" eaLnBrk="1" hangingPunct="1">
              <a:lnSpc>
                <a:spcPct val="90000"/>
              </a:lnSpc>
            </a:pPr>
            <a:r>
              <a:rPr lang="en-US">
                <a:solidFill>
                  <a:srgbClr val="000000"/>
                </a:solidFill>
                <a:latin typeface="News Gothic MT" charset="0"/>
                <a:ea typeface="ＭＳ Ｐゴシック" charset="0"/>
              </a:rPr>
              <a:t>Totalement éliminé de la circulation maternelle &lt; 48h après l</a:t>
            </a:r>
            <a:r>
              <a:rPr lang="ja-JP" altLang="en-US">
                <a:solidFill>
                  <a:srgbClr val="000000"/>
                </a:solidFill>
                <a:latin typeface="News Gothic MT" charset="0"/>
                <a:ea typeface="ＭＳ Ｐゴシック" charset="0"/>
              </a:rPr>
              <a:t>’</a:t>
            </a:r>
            <a:r>
              <a:rPr lang="en-US" altLang="ja-JP">
                <a:solidFill>
                  <a:srgbClr val="000000"/>
                </a:solidFill>
                <a:latin typeface="News Gothic MT" charset="0"/>
                <a:ea typeface="ＭＳ Ｐゴシック" charset="0"/>
              </a:rPr>
              <a:t>accouchement</a:t>
            </a:r>
          </a:p>
          <a:p>
            <a:pPr eaLnBrk="1" hangingPunct="1">
              <a:lnSpc>
                <a:spcPct val="90000"/>
              </a:lnSpc>
            </a:pPr>
            <a:r>
              <a:rPr lang="en-US">
                <a:solidFill>
                  <a:srgbClr val="000000"/>
                </a:solidFill>
                <a:latin typeface="News Gothic MT" charset="0"/>
                <a:ea typeface="ＭＳ Ｐゴシック" charset="0"/>
                <a:cs typeface="ＭＳ Ｐゴシック" charset="0"/>
              </a:rPr>
              <a:t>Déjà utilisé pour </a:t>
            </a:r>
          </a:p>
          <a:p>
            <a:pPr lvl="1" eaLnBrk="1" hangingPunct="1">
              <a:lnSpc>
                <a:spcPct val="90000"/>
              </a:lnSpc>
            </a:pPr>
            <a:r>
              <a:rPr lang="en-US">
                <a:solidFill>
                  <a:srgbClr val="000000"/>
                </a:solidFill>
                <a:latin typeface="News Gothic MT" charset="0"/>
                <a:ea typeface="ＭＳ Ｐゴシック" charset="0"/>
              </a:rPr>
              <a:t>Détermination du sexe fœtal </a:t>
            </a:r>
          </a:p>
          <a:p>
            <a:pPr lvl="1" eaLnBrk="1" hangingPunct="1">
              <a:lnSpc>
                <a:spcPct val="90000"/>
              </a:lnSpc>
            </a:pPr>
            <a:r>
              <a:rPr lang="en-US">
                <a:solidFill>
                  <a:srgbClr val="000000"/>
                </a:solidFill>
                <a:latin typeface="News Gothic MT" charset="0"/>
                <a:ea typeface="ＭＳ Ｐゴシック" charset="0"/>
              </a:rPr>
              <a:t>Génotypage rhésus D fœtal</a:t>
            </a:r>
            <a:endParaRPr lang="fr-FR">
              <a:solidFill>
                <a:srgbClr val="000000"/>
              </a:solidFill>
              <a:latin typeface="News Gothic MT" charset="0"/>
              <a:ea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chor="ctr"/>
          <a:lstStyle/>
          <a:p>
            <a:pPr eaLnBrk="1" hangingPunct="1"/>
            <a:r>
              <a:rPr lang="en-US" sz="3200">
                <a:solidFill>
                  <a:srgbClr val="FF0000"/>
                </a:solidFill>
                <a:latin typeface="News Gothic MT" charset="0"/>
                <a:ea typeface="ＭＳ Ｐゴシック" charset="0"/>
                <a:cs typeface="ＭＳ Ｐゴシック" charset="0"/>
              </a:rPr>
              <a:t>DPNI et Trisomie 21</a:t>
            </a:r>
          </a:p>
        </p:txBody>
      </p:sp>
      <p:sp>
        <p:nvSpPr>
          <p:cNvPr id="19458" name="Content Placeholder 2"/>
          <p:cNvSpPr>
            <a:spLocks noGrp="1"/>
          </p:cNvSpPr>
          <p:nvPr>
            <p:ph idx="1"/>
          </p:nvPr>
        </p:nvSpPr>
        <p:spPr>
          <a:xfrm>
            <a:off x="549275" y="1296988"/>
            <a:ext cx="8042275" cy="3124200"/>
          </a:xfrm>
        </p:spPr>
        <p:txBody>
          <a:bodyPr/>
          <a:lstStyle/>
          <a:p>
            <a:pPr eaLnBrk="1" hangingPunct="1"/>
            <a:r>
              <a:rPr lang="en-US">
                <a:solidFill>
                  <a:srgbClr val="000000"/>
                </a:solidFill>
                <a:latin typeface="News Gothic MT" charset="0"/>
                <a:ea typeface="ＭＳ Ｐゴシック" charset="0"/>
                <a:cs typeface="ＭＳ Ｐゴシック" charset="0"/>
              </a:rPr>
              <a:t>Techniques de séquençage à haut débit permettant le dépistage de T13, T18, T21</a:t>
            </a:r>
          </a:p>
          <a:p>
            <a:pPr eaLnBrk="1" hangingPunct="1"/>
            <a:r>
              <a:rPr lang="en-US">
                <a:solidFill>
                  <a:srgbClr val="000000"/>
                </a:solidFill>
                <a:latin typeface="News Gothic MT" charset="0"/>
                <a:ea typeface="ＭＳ Ｐゴシック" charset="0"/>
                <a:cs typeface="ＭＳ Ｐゴシック" charset="0"/>
              </a:rPr>
              <a:t>Dosage chromosomique: quantité molécules ADN dérivées du chromosome 21</a:t>
            </a:r>
          </a:p>
          <a:p>
            <a:pPr eaLnBrk="1" hangingPunct="1"/>
            <a:r>
              <a:rPr lang="en-US">
                <a:solidFill>
                  <a:srgbClr val="000000"/>
                </a:solidFill>
                <a:latin typeface="News Gothic MT" charset="0"/>
                <a:ea typeface="ＭＳ Ｐゴシック" charset="0"/>
                <a:cs typeface="ＭＳ Ｐゴシック" charset="0"/>
              </a:rPr>
              <a:t>Sensibilité 99,9%, Spécificité 99,8% dans des populations à haut risque</a:t>
            </a:r>
          </a:p>
          <a:p>
            <a:pPr eaLnBrk="1" hangingPunct="1"/>
            <a:r>
              <a:rPr lang="en-US">
                <a:solidFill>
                  <a:srgbClr val="000000"/>
                </a:solidFill>
                <a:latin typeface="News Gothic MT" charset="0"/>
                <a:ea typeface="ＭＳ Ｐゴシック" charset="0"/>
                <a:cs typeface="ＭＳ Ｐゴシック" charset="0"/>
              </a:rPr>
              <a:t>Technique permettant aussi d’accéder à d’autres données (klinefelter, turner, sexe…)</a:t>
            </a:r>
          </a:p>
          <a:p>
            <a:pPr eaLnBrk="1" hangingPunct="1"/>
            <a:r>
              <a:rPr lang="en-US">
                <a:solidFill>
                  <a:srgbClr val="000000"/>
                </a:solidFill>
                <a:latin typeface="News Gothic MT" charset="0"/>
                <a:ea typeface="ＭＳ Ｐゴシック" charset="0"/>
                <a:cs typeface="ＭＳ Ｐゴシック" charset="0"/>
              </a:rPr>
              <a:t>Mais aussi </a:t>
            </a:r>
            <a:r>
              <a:rPr lang="fr-FR">
                <a:solidFill>
                  <a:srgbClr val="000000"/>
                </a:solidFill>
                <a:latin typeface="News Gothic MT" charset="0"/>
                <a:ea typeface="ＭＳ Ｐゴシック" charset="0"/>
                <a:cs typeface="ＭＳ Ｐゴシック" charset="0"/>
              </a:rPr>
              <a:t>possibilité d'effectuer un séquençage complet du génome à partir d'ADN fœtal </a:t>
            </a:r>
            <a:endParaRPr lang="en-US">
              <a:solidFill>
                <a:srgbClr val="000000"/>
              </a:solidFill>
              <a:latin typeface="News Gothic MT" charset="0"/>
              <a:ea typeface="ＭＳ Ｐゴシック" charset="0"/>
              <a:cs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193675"/>
            <a:ext cx="9144000" cy="823913"/>
          </a:xfrm>
        </p:spPr>
        <p:txBody>
          <a:bodyPr anchor="ctr"/>
          <a:lstStyle/>
          <a:p>
            <a:pPr eaLnBrk="1" hangingPunct="1"/>
            <a:r>
              <a:rPr lang="en-US" sz="2800">
                <a:solidFill>
                  <a:srgbClr val="FF0000"/>
                </a:solidFill>
                <a:latin typeface="News Gothic MT" charset="0"/>
                <a:ea typeface="ＭＳ Ｐゴシック" charset="0"/>
                <a:cs typeface="ＭＳ Ｐゴシック" charset="0"/>
              </a:rPr>
              <a:t>En premier lieu: une série de questions concernant spécifiquement T21</a:t>
            </a:r>
          </a:p>
        </p:txBody>
      </p:sp>
      <p:sp>
        <p:nvSpPr>
          <p:cNvPr id="20482" name="Content Placeholder 2"/>
          <p:cNvSpPr>
            <a:spLocks noGrp="1"/>
          </p:cNvSpPr>
          <p:nvPr>
            <p:ph idx="1"/>
          </p:nvPr>
        </p:nvSpPr>
        <p:spPr>
          <a:xfrm>
            <a:off x="0" y="1289050"/>
            <a:ext cx="9144000" cy="5926138"/>
          </a:xfrm>
        </p:spPr>
        <p:txBody>
          <a:bodyPr/>
          <a:lstStyle/>
          <a:p>
            <a:pPr eaLnBrk="1" hangingPunct="1"/>
            <a:r>
              <a:rPr lang="en-US" sz="2000" b="1">
                <a:solidFill>
                  <a:srgbClr val="000000"/>
                </a:solidFill>
                <a:latin typeface="News Gothic MT" charset="0"/>
                <a:ea typeface="ＭＳ Ｐゴシック" charset="0"/>
                <a:cs typeface="ＭＳ Ｐゴシック" charset="0"/>
              </a:rPr>
              <a:t>Quelle place du nouveau test dans la hiérarchie des outils de dépistage de la T21</a:t>
            </a:r>
          </a:p>
          <a:p>
            <a:pPr eaLnBrk="1" hangingPunct="1"/>
            <a:r>
              <a:rPr lang="en-US" sz="2000" b="1">
                <a:solidFill>
                  <a:srgbClr val="000000"/>
                </a:solidFill>
                <a:latin typeface="News Gothic MT" charset="0"/>
                <a:ea typeface="ＭＳ Ｐゴシック" charset="0"/>
                <a:cs typeface="ＭＳ Ｐゴシック" charset="0"/>
              </a:rPr>
              <a:t>Quelle acceptation  par les patientes et les profesionnels</a:t>
            </a:r>
          </a:p>
          <a:p>
            <a:pPr lvl="1" eaLnBrk="1" hangingPunct="1">
              <a:buFontTx/>
              <a:buChar char="-"/>
            </a:pPr>
            <a:r>
              <a:rPr lang="en-US" sz="1400">
                <a:solidFill>
                  <a:srgbClr val="000000"/>
                </a:solidFill>
                <a:latin typeface="News Gothic MT" charset="0"/>
                <a:ea typeface="ＭＳ Ｐゴシック" charset="0"/>
              </a:rPr>
              <a:t>Comment sera accepté la recommandation le réservant pour les patientes à haut risque après dépistage T1 (&gt;1/250) (avis CCNE </a:t>
            </a:r>
            <a:r>
              <a:rPr lang="fr-FR" sz="1400" i="1">
                <a:solidFill>
                  <a:srgbClr val="000000"/>
                </a:solidFill>
                <a:latin typeface="News Gothic MT" charset="0"/>
                <a:ea typeface="ＭＳ Ｐゴシック" charset="0"/>
              </a:rPr>
              <a:t>n°120 : Questions éthiques associées au développement de tests génétiques fœtaux sur sang maternel. 25/04/2013</a:t>
            </a:r>
            <a:r>
              <a:rPr lang="fr-FR" sz="1400">
                <a:solidFill>
                  <a:srgbClr val="000000"/>
                </a:solidFill>
                <a:latin typeface="News Gothic MT" charset="0"/>
                <a:ea typeface="ＭＳ Ｐゴシック" charset="0"/>
              </a:rPr>
              <a:t>) </a:t>
            </a:r>
          </a:p>
          <a:p>
            <a:pPr lvl="1" eaLnBrk="1" hangingPunct="1">
              <a:buFontTx/>
              <a:buChar char="-"/>
            </a:pPr>
            <a:r>
              <a:rPr lang="fr-FR" sz="1400">
                <a:solidFill>
                  <a:srgbClr val="000000"/>
                </a:solidFill>
                <a:latin typeface="News Gothic MT" charset="0"/>
                <a:ea typeface="ＭＳ Ｐゴシック" charset="0"/>
              </a:rPr>
              <a:t>Y aura-t-il des demandes en deça du seuil?</a:t>
            </a:r>
          </a:p>
          <a:p>
            <a:pPr lvl="1" eaLnBrk="1" hangingPunct="1">
              <a:buFontTx/>
              <a:buChar char="-"/>
            </a:pPr>
            <a:r>
              <a:rPr lang="en-US" sz="1400">
                <a:solidFill>
                  <a:srgbClr val="000000"/>
                </a:solidFill>
                <a:latin typeface="News Gothic MT" charset="0"/>
                <a:ea typeface="ＭＳ Ｐゴシック" charset="0"/>
              </a:rPr>
              <a:t>Y aura-t-il des demandes en 1ère intention ?</a:t>
            </a:r>
            <a:endParaRPr lang="fr-FR" sz="1400">
              <a:solidFill>
                <a:srgbClr val="000000"/>
              </a:solidFill>
              <a:latin typeface="News Gothic MT" charset="0"/>
              <a:ea typeface="ＭＳ Ｐゴシック" charset="0"/>
            </a:endParaRPr>
          </a:p>
          <a:p>
            <a:pPr eaLnBrk="1" hangingPunct="1">
              <a:buFont typeface="Symbol" charset="0"/>
              <a:buChar char=""/>
            </a:pPr>
            <a:r>
              <a:rPr lang="fr-FR" sz="1800">
                <a:solidFill>
                  <a:srgbClr val="000000"/>
                </a:solidFill>
                <a:latin typeface="News Gothic MT" charset="0"/>
                <a:ea typeface="ＭＳ Ｐゴシック" charset="0"/>
                <a:cs typeface="ＭＳ Ｐゴシック" charset="0"/>
              </a:rPr>
              <a:t>Quelles attitudes seront adoptées si la patiente est demandeuse mais pas dans le  groupe à risque ? </a:t>
            </a:r>
          </a:p>
          <a:p>
            <a:pPr eaLnBrk="1" hangingPunct="1">
              <a:buFont typeface="Symbol" charset="0"/>
              <a:buChar char=""/>
            </a:pPr>
            <a:r>
              <a:rPr lang="fr-FR" sz="1800">
                <a:solidFill>
                  <a:srgbClr val="000000"/>
                </a:solidFill>
                <a:latin typeface="News Gothic MT" charset="0"/>
                <a:ea typeface="ＭＳ Ｐゴシック" charset="0"/>
                <a:cs typeface="ＭＳ Ｐゴシック" charset="0"/>
              </a:rPr>
              <a:t>Glissement en population générale ? </a:t>
            </a:r>
          </a:p>
          <a:p>
            <a:pPr eaLnBrk="1" hangingPunct="1">
              <a:buFont typeface="Symbol" charset="0"/>
              <a:buChar char=""/>
            </a:pPr>
            <a:r>
              <a:rPr lang="en-US" sz="1800">
                <a:solidFill>
                  <a:srgbClr val="000000"/>
                </a:solidFill>
                <a:latin typeface="News Gothic MT" charset="0"/>
                <a:ea typeface="ＭＳ Ｐゴシック" charset="0"/>
                <a:cs typeface="ＭＳ Ｐゴシック" charset="0"/>
              </a:rPr>
              <a:t>Problème d</a:t>
            </a:r>
            <a:r>
              <a:rPr lang="ja-JP" altLang="en-US" sz="1800">
                <a:solidFill>
                  <a:srgbClr val="000000"/>
                </a:solidFill>
                <a:latin typeface="News Gothic MT" charset="0"/>
                <a:ea typeface="ＭＳ Ｐゴシック" charset="0"/>
                <a:cs typeface="ＭＳ Ｐゴシック" charset="0"/>
              </a:rPr>
              <a:t>’</a:t>
            </a:r>
            <a:r>
              <a:rPr lang="en-US" altLang="ja-JP" sz="1800">
                <a:solidFill>
                  <a:srgbClr val="000000"/>
                </a:solidFill>
                <a:latin typeface="News Gothic MT" charset="0"/>
                <a:ea typeface="ＭＳ Ｐゴシック" charset="0"/>
                <a:cs typeface="ＭＳ Ｐゴシック" charset="0"/>
              </a:rPr>
              <a:t>un accès au test sans consultation médicale préalable et sans prescription? (la question d’une offre libéralisée et transfrontalière)</a:t>
            </a:r>
            <a:endParaRPr lang="fr-FR" altLang="ja-JP" sz="1800">
              <a:solidFill>
                <a:srgbClr val="000000"/>
              </a:solidFill>
              <a:latin typeface="News Gothic MT" charset="0"/>
              <a:ea typeface="ＭＳ Ｐゴシック" charset="0"/>
              <a:cs typeface="ＭＳ Ｐゴシック" charset="0"/>
            </a:endParaRPr>
          </a:p>
          <a:p>
            <a:pPr eaLnBrk="1" hangingPunct="1"/>
            <a:endParaRPr lang="en-US" sz="2000" b="1">
              <a:solidFill>
                <a:srgbClr val="000000"/>
              </a:solidFill>
              <a:latin typeface="News Gothic MT" charset="0"/>
              <a:ea typeface="ＭＳ Ｐゴシック" charset="0"/>
              <a:cs typeface="ＭＳ Ｐゴシック" charset="0"/>
            </a:endParaRPr>
          </a:p>
          <a:p>
            <a:pPr eaLnBrk="1" hangingPunct="1"/>
            <a:endParaRPr lang="fr-FR" b="1">
              <a:solidFill>
                <a:srgbClr val="000000"/>
              </a:solidFill>
              <a:latin typeface="News Gothic MT" charset="0"/>
              <a:ea typeface="ＭＳ Ｐゴシック" charset="0"/>
              <a:cs typeface="ＭＳ Ｐゴシック" charset="0"/>
            </a:endParaRPr>
          </a:p>
          <a:p>
            <a:pPr eaLnBrk="1" hangingPunct="1">
              <a:buFont typeface="Wingdings 2" charset="0"/>
              <a:buNone/>
            </a:pPr>
            <a:endParaRPr lang="fr-FR" b="1">
              <a:solidFill>
                <a:srgbClr val="000000"/>
              </a:solidFill>
              <a:latin typeface="News Gothic MT" charset="0"/>
              <a:ea typeface="ＭＳ Ｐゴシック" charset="0"/>
              <a:cs typeface="ＭＳ Ｐゴシック" charset="0"/>
            </a:endParaRPr>
          </a:p>
          <a:p>
            <a:pPr eaLnBrk="1" hangingPunct="1">
              <a:buFontTx/>
              <a:buChar char="-"/>
            </a:pPr>
            <a:endParaRPr lang="en-GB">
              <a:solidFill>
                <a:srgbClr val="000000"/>
              </a:solidFill>
              <a:latin typeface="News Gothic MT" charset="0"/>
              <a:ea typeface="ＭＳ Ｐゴシック" charset="0"/>
              <a:cs typeface="ＭＳ Ｐゴシック" charset="0"/>
            </a:endParaRPr>
          </a:p>
          <a:p>
            <a:pPr eaLnBrk="1" hangingPunct="1">
              <a:buFontTx/>
              <a:buChar char="-"/>
            </a:pPr>
            <a:endParaRPr lang="en-US">
              <a:solidFill>
                <a:srgbClr val="000000"/>
              </a:solidFill>
              <a:latin typeface="News Gothic MT" charset="0"/>
              <a:ea typeface="ＭＳ Ｐゴシック" charset="0"/>
              <a:cs typeface="ＭＳ Ｐゴシック" charset="0"/>
            </a:endParaRPr>
          </a:p>
          <a:p>
            <a:pPr eaLnBrk="1" hangingPunct="1"/>
            <a:endParaRPr lang="en-US">
              <a:solidFill>
                <a:srgbClr val="000000"/>
              </a:solidFill>
              <a:latin typeface="News Gothic MT" charset="0"/>
              <a:ea typeface="ＭＳ Ｐゴシック" charset="0"/>
              <a:cs typeface="ＭＳ Ｐゴシック" charset="0"/>
            </a:endParaRPr>
          </a:p>
          <a:p>
            <a:pPr eaLnBrk="1" hangingPunct="1"/>
            <a:endParaRPr lang="en-US">
              <a:solidFill>
                <a:srgbClr val="000000"/>
              </a:solidFill>
              <a:latin typeface="News Gothic MT" charset="0"/>
              <a:ea typeface="ＭＳ Ｐゴシック" charset="0"/>
              <a:cs typeface="ＭＳ Ｐゴシック" charset="0"/>
            </a:endParaRPr>
          </a:p>
          <a:p>
            <a:pPr eaLnBrk="1" hangingPunct="1"/>
            <a:endParaRPr lang="en-US">
              <a:solidFill>
                <a:srgbClr val="000000"/>
              </a:solidFill>
              <a:latin typeface="News Gothic MT" charset="0"/>
              <a:ea typeface="ＭＳ Ｐゴシック" charset="0"/>
              <a:cs typeface="ＭＳ Ｐゴシック" charset="0"/>
            </a:endParaRP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549275" y="392113"/>
            <a:ext cx="8042275" cy="1001712"/>
          </a:xfrm>
        </p:spPr>
        <p:txBody>
          <a:bodyPr/>
          <a:lstStyle/>
          <a:p>
            <a:r>
              <a:rPr lang="fr-FR" sz="2800">
                <a:solidFill>
                  <a:srgbClr val="FF0000"/>
                </a:solidFill>
                <a:latin typeface="News Gothic MT" charset="0"/>
                <a:ea typeface="ＭＳ Ｐゴシック" charset="0"/>
                <a:cs typeface="ＭＳ Ｐゴシック" charset="0"/>
              </a:rPr>
              <a:t>En second lieu: une autre question posée par l’avancée technologique.</a:t>
            </a:r>
            <a:br>
              <a:rPr lang="fr-FR" sz="2800">
                <a:solidFill>
                  <a:srgbClr val="FF0000"/>
                </a:solidFill>
                <a:latin typeface="News Gothic MT" charset="0"/>
                <a:ea typeface="ＭＳ Ｐゴシック" charset="0"/>
                <a:cs typeface="ＭＳ Ｐゴシック" charset="0"/>
              </a:rPr>
            </a:br>
            <a:r>
              <a:rPr lang="fr-FR" sz="2800">
                <a:solidFill>
                  <a:srgbClr val="FF0000"/>
                </a:solidFill>
                <a:latin typeface="News Gothic MT" charset="0"/>
                <a:ea typeface="ＭＳ Ｐゴシック" charset="0"/>
                <a:cs typeface="ＭＳ Ｐゴシック" charset="0"/>
              </a:rPr>
              <a:t> Vers le tout informatif?</a:t>
            </a:r>
          </a:p>
        </p:txBody>
      </p:sp>
      <p:sp>
        <p:nvSpPr>
          <p:cNvPr id="21506" name="Espace réservé du contenu 2"/>
          <p:cNvSpPr>
            <a:spLocks noGrp="1"/>
          </p:cNvSpPr>
          <p:nvPr>
            <p:ph idx="1"/>
          </p:nvPr>
        </p:nvSpPr>
        <p:spPr>
          <a:xfrm>
            <a:off x="549275" y="1514475"/>
            <a:ext cx="8042275" cy="4343400"/>
          </a:xfrm>
        </p:spPr>
        <p:txBody>
          <a:bodyPr/>
          <a:lstStyle/>
          <a:p>
            <a:pPr marL="0" indent="0" algn="just">
              <a:buFont typeface="Wingdings 2" charset="0"/>
              <a:buNone/>
            </a:pPr>
            <a:r>
              <a:rPr lang="fr-FR" dirty="0">
                <a:latin typeface="News Gothic MT" charset="0"/>
                <a:ea typeface="ＭＳ Ｐゴシック" charset="0"/>
                <a:cs typeface="ＭＳ Ｐゴシック" charset="0"/>
              </a:rPr>
              <a:t>Avec le développement des puces à ADN, il sera bientôt plus simple sur le plan technique, et également moins coûteux d'effectuer un séquençage complet du génome sur ADN </a:t>
            </a:r>
            <a:r>
              <a:rPr lang="fr-FR" dirty="0" err="1">
                <a:latin typeface="News Gothic MT" charset="0"/>
                <a:ea typeface="ＭＳ Ｐゴシック" charset="0"/>
                <a:cs typeface="ＭＳ Ｐゴシック" charset="0"/>
              </a:rPr>
              <a:t>foetal</a:t>
            </a:r>
            <a:r>
              <a:rPr lang="fr-FR" dirty="0">
                <a:latin typeface="News Gothic MT" charset="0"/>
                <a:ea typeface="ＭＳ Ｐゴシック" charset="0"/>
                <a:cs typeface="ＭＳ Ｐゴシック" charset="0"/>
              </a:rPr>
              <a:t> plutôt que de rechercher une anomalie précise. </a:t>
            </a:r>
          </a:p>
          <a:p>
            <a:pPr marL="0" indent="0" algn="just">
              <a:buFont typeface="Wingdings 2" charset="0"/>
              <a:buNone/>
            </a:pPr>
            <a:r>
              <a:rPr lang="fr-FR" dirty="0">
                <a:latin typeface="News Gothic MT" charset="0"/>
                <a:ea typeface="ＭＳ Ｐゴシック" charset="0"/>
                <a:cs typeface="ＭＳ Ｐゴシック" charset="0"/>
              </a:rPr>
              <a:t>De ce fait:</a:t>
            </a:r>
          </a:p>
          <a:p>
            <a:pPr marL="0" indent="0" algn="just">
              <a:buFont typeface="Wingdings 2" charset="0"/>
              <a:buNone/>
            </a:pPr>
            <a:r>
              <a:rPr lang="fr-FR" dirty="0">
                <a:latin typeface="News Gothic MT" charset="0"/>
                <a:ea typeface="ＭＳ Ｐゴシック" charset="0"/>
                <a:cs typeface="ＭＳ Ｐゴシック" charset="0"/>
              </a:rPr>
              <a:t>• Faut-il et sur quels critères limiter les pathologies recherchées?</a:t>
            </a:r>
          </a:p>
          <a:p>
            <a:pPr marL="0" indent="0" algn="just">
              <a:buFont typeface="Wingdings 2" charset="0"/>
              <a:buNone/>
            </a:pPr>
            <a:r>
              <a:rPr lang="fr-FR" dirty="0">
                <a:latin typeface="News Gothic MT" charset="0"/>
                <a:ea typeface="ＭＳ Ｐゴシック" charset="0"/>
                <a:cs typeface="ＭＳ Ｐゴシック" charset="0"/>
              </a:rPr>
              <a:t>• Comment gérer les informations accessibles via ce dépistage anténatal non invasif </a:t>
            </a:r>
            <a:r>
              <a:rPr lang="fr-FR" dirty="0" smtClean="0">
                <a:latin typeface="News Gothic MT" charset="0"/>
                <a:ea typeface="ＭＳ Ｐゴシック" charset="0"/>
                <a:cs typeface="ＭＳ Ｐゴシック" charset="0"/>
              </a:rPr>
              <a:t>qui ne </a:t>
            </a:r>
            <a:r>
              <a:rPr lang="fr-FR" dirty="0">
                <a:latin typeface="News Gothic MT" charset="0"/>
                <a:ea typeface="ＭＳ Ｐゴシック" charset="0"/>
                <a:cs typeface="ＭＳ Ｐゴシック" charset="0"/>
              </a:rPr>
              <a:t>répondront pas aux critères actuels de "particulière gravité »?</a:t>
            </a: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246063" y="-458788"/>
            <a:ext cx="8545512" cy="1336676"/>
          </a:xfrm>
        </p:spPr>
        <p:txBody>
          <a:bodyPr/>
          <a:lstStyle/>
          <a:p>
            <a:r>
              <a:rPr lang="fr-FR" sz="2600">
                <a:solidFill>
                  <a:srgbClr val="FF0000"/>
                </a:solidFill>
                <a:latin typeface="News Gothic MT" charset="0"/>
                <a:ea typeface="ＭＳ Ｐゴシック" charset="0"/>
                <a:cs typeface="ＭＳ Ｐゴシック" charset="0"/>
              </a:rPr>
              <a:t>Ceci est à rapprocher d’un point essentiel:</a:t>
            </a:r>
            <a:br>
              <a:rPr lang="fr-FR" sz="2600">
                <a:solidFill>
                  <a:srgbClr val="FF0000"/>
                </a:solidFill>
                <a:latin typeface="News Gothic MT" charset="0"/>
                <a:ea typeface="ＭＳ Ｐゴシック" charset="0"/>
                <a:cs typeface="ＭＳ Ｐゴシック" charset="0"/>
              </a:rPr>
            </a:br>
            <a:r>
              <a:rPr lang="fr-FR" sz="2600">
                <a:solidFill>
                  <a:srgbClr val="FF0000"/>
                </a:solidFill>
                <a:latin typeface="News Gothic MT" charset="0"/>
                <a:ea typeface="ＭＳ Ｐゴシック" charset="0"/>
                <a:cs typeface="ＭＳ Ｐゴシック" charset="0"/>
              </a:rPr>
              <a:t> le moment de réalisation du test</a:t>
            </a:r>
          </a:p>
        </p:txBody>
      </p:sp>
      <p:sp>
        <p:nvSpPr>
          <p:cNvPr id="22530" name="Espace réservé du contenu 2"/>
          <p:cNvSpPr>
            <a:spLocks noGrp="1"/>
          </p:cNvSpPr>
          <p:nvPr>
            <p:ph idx="1"/>
          </p:nvPr>
        </p:nvSpPr>
        <p:spPr>
          <a:xfrm>
            <a:off x="549275" y="1193800"/>
            <a:ext cx="8042275" cy="4343400"/>
          </a:xfrm>
        </p:spPr>
        <p:txBody>
          <a:bodyPr/>
          <a:lstStyle/>
          <a:p>
            <a:pPr algn="just"/>
            <a:r>
              <a:rPr lang="fr-FR">
                <a:latin typeface="News Gothic MT" charset="0"/>
                <a:ea typeface="ＭＳ Ｐゴシック" charset="0"/>
                <a:cs typeface="ＭＳ Ｐゴシック" charset="0"/>
              </a:rPr>
              <a:t>L'ADN fœtal dans le sang maternel est détectable très tôt dans la grossesse, dès 5 semaines d'aménorrhée </a:t>
            </a:r>
          </a:p>
          <a:p>
            <a:pPr algn="just"/>
            <a:r>
              <a:rPr lang="fr-FR">
                <a:latin typeface="News Gothic MT" charset="0"/>
                <a:ea typeface="ＭＳ Ｐゴシック" charset="0"/>
                <a:cs typeface="ＭＳ Ｐゴシック" charset="0"/>
              </a:rPr>
              <a:t>La réalisation de ces tests peut se faire avant même le terme de réalisation de l'échographie du 1er trimestre et des marqueurs sériques maternels du dépistage combiné de la trisomie 21 (entre 11 SA et 13SA+6j).</a:t>
            </a:r>
          </a:p>
          <a:p>
            <a:pPr algn="just"/>
            <a:r>
              <a:rPr lang="fr-FR">
                <a:latin typeface="News Gothic MT" charset="0"/>
                <a:ea typeface="ＭＳ Ｐゴシック" charset="0"/>
                <a:cs typeface="ＭＳ Ｐゴシック" charset="0"/>
              </a:rPr>
              <a:t>Le terme de réalisation technique du DPNI et du résultat se situent donc avant le terme légal d'interruption volontaire de grossesse en France (fixé à 14 SA).  </a:t>
            </a:r>
          </a:p>
        </p:txBody>
      </p:sp>
      <p:sp>
        <p:nvSpPr>
          <p:cNvPr id="4"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contenu 2"/>
          <p:cNvSpPr>
            <a:spLocks noGrp="1"/>
          </p:cNvSpPr>
          <p:nvPr>
            <p:ph idx="1"/>
          </p:nvPr>
        </p:nvSpPr>
        <p:spPr>
          <a:xfrm>
            <a:off x="284163" y="107950"/>
            <a:ext cx="8482012" cy="4343400"/>
          </a:xfrm>
        </p:spPr>
        <p:txBody>
          <a:bodyPr/>
          <a:lstStyle/>
          <a:p>
            <a:pPr marL="0" indent="0" algn="ctr">
              <a:buFont typeface="Wingdings 2" charset="0"/>
              <a:buNone/>
            </a:pPr>
            <a:r>
              <a:rPr lang="fr-FR" dirty="0">
                <a:latin typeface="News Gothic MT" charset="0"/>
                <a:ea typeface="ＭＳ Ｐゴシック" charset="0"/>
                <a:cs typeface="ＭＳ Ｐゴシック" charset="0"/>
              </a:rPr>
              <a:t>Un exemple: le syndrome de Klinefelter </a:t>
            </a:r>
          </a:p>
          <a:p>
            <a:pPr marL="0" indent="0" algn="just">
              <a:buFont typeface="Wingdings 2" charset="0"/>
              <a:buNone/>
            </a:pPr>
            <a:r>
              <a:rPr lang="fr-FR" dirty="0">
                <a:latin typeface="News Gothic MT" charset="0"/>
                <a:ea typeface="ＭＳ Ｐゴシック" charset="0"/>
                <a:cs typeface="ＭＳ Ｐゴシック" charset="0"/>
              </a:rPr>
              <a:t>Ne semble pas répondre pas à la définition "d'affection d'une particulière gravité ».</a:t>
            </a:r>
          </a:p>
          <a:p>
            <a:pPr marL="0" indent="0" algn="just">
              <a:buFont typeface="Wingdings 2" charset="0"/>
              <a:buNone/>
            </a:pPr>
            <a:r>
              <a:rPr lang="fr-FR" dirty="0">
                <a:latin typeface="News Gothic MT" charset="0"/>
                <a:ea typeface="ＭＳ Ｐゴシック" charset="0"/>
                <a:cs typeface="ＭＳ Ｐゴシック" charset="0"/>
              </a:rPr>
              <a:t>Ce résultat ne peut être caché aux parents qui le demandent.</a:t>
            </a:r>
          </a:p>
          <a:p>
            <a:pPr marL="0" indent="0" algn="just">
              <a:buFont typeface="Wingdings 2" charset="0"/>
              <a:buNone/>
            </a:pPr>
            <a:r>
              <a:rPr lang="fr-FR" dirty="0">
                <a:latin typeface="News Gothic MT" charset="0"/>
                <a:ea typeface="ＭＳ Ｐゴシック" charset="0"/>
                <a:cs typeface="ＭＳ Ｐゴシック" charset="0"/>
              </a:rPr>
              <a:t>Ne rentre pas à ce jour dans les critères consensuels d’interruption pour motif médical (IMG)</a:t>
            </a:r>
          </a:p>
          <a:p>
            <a:pPr marL="0" indent="0" algn="just">
              <a:buFont typeface="Wingdings 2" charset="0"/>
              <a:buNone/>
            </a:pPr>
            <a:r>
              <a:rPr lang="fr-FR" dirty="0">
                <a:latin typeface="News Gothic MT" charset="0"/>
                <a:ea typeface="ＭＳ Ｐゴシック" charset="0"/>
                <a:cs typeface="ＭＳ Ｐゴシック" charset="0"/>
              </a:rPr>
              <a:t>Désormais la précocité de réalisation du nouveau test pourrait permettre la remise d’un résultat dans le délais légal de l’IVG.</a:t>
            </a:r>
          </a:p>
          <a:p>
            <a:pPr marL="0" indent="0" algn="just">
              <a:buFont typeface="Wingdings 2" charset="0"/>
              <a:buNone/>
            </a:pPr>
            <a:r>
              <a:rPr lang="fr-FR" i="1" dirty="0">
                <a:solidFill>
                  <a:srgbClr val="FF0000"/>
                </a:solidFill>
                <a:latin typeface="News Gothic MT" charset="0"/>
                <a:ea typeface="ＭＳ Ｐゴシック" charset="0"/>
                <a:cs typeface="ＭＳ Ｐゴシック" charset="0"/>
              </a:rPr>
              <a:t>Ceci peut faire basculer le droit d’interrompre vers la seule autonomie de décision du couple</a:t>
            </a:r>
            <a:r>
              <a:rPr lang="fr-FR" i="1" dirty="0" smtClean="0">
                <a:solidFill>
                  <a:srgbClr val="FF0000"/>
                </a:solidFill>
                <a:latin typeface="News Gothic MT" charset="0"/>
                <a:ea typeface="ＭＳ Ｐゴシック" charset="0"/>
                <a:cs typeface="ＭＳ Ｐゴシック" charset="0"/>
              </a:rPr>
              <a:t>. Evitement de la régulation des CPDPN. </a:t>
            </a:r>
            <a:r>
              <a:rPr lang="fr-FR" i="1" dirty="0">
                <a:solidFill>
                  <a:srgbClr val="FF0000"/>
                </a:solidFill>
                <a:latin typeface="News Gothic MT" charset="0"/>
                <a:ea typeface="ＭＳ Ｐゴシック" charset="0"/>
                <a:cs typeface="ＭＳ Ｐゴシック" charset="0"/>
              </a:rPr>
              <a:t>Modification de l’esprit de la loi Veil ?</a:t>
            </a:r>
          </a:p>
        </p:txBody>
      </p:sp>
      <p:sp>
        <p:nvSpPr>
          <p:cNvPr id="3" name="Espace réservé du pied de page 9"/>
          <p:cNvSpPr>
            <a:spLocks noGrp="1"/>
          </p:cNvSpPr>
          <p:nvPr>
            <p:ph type="ftr" sz="quarter" idx="11"/>
          </p:nvPr>
        </p:nvSpPr>
        <p:spPr bwMode="auto">
          <a:xfrm>
            <a:off x="265113" y="6275388"/>
            <a:ext cx="4840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r-FR" sz="1200" dirty="0">
                <a:latin typeface="Calibri" charset="0"/>
              </a:rPr>
              <a:t> G Moutel</a:t>
            </a:r>
            <a:endParaRPr lang="en-US" sz="12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816</TotalTime>
  <Words>1979</Words>
  <Application>Microsoft Macintosh PowerPoint</Application>
  <PresentationFormat>Présentation à l'écran (4:3)</PresentationFormat>
  <Paragraphs>210</Paragraphs>
  <Slides>31</Slides>
  <Notes>3</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Breeze</vt:lpstr>
      <vt:lpstr> Colloque national Gynécologie et Société  14 Novembre 2014 Palais du Luxembourg, Paris   Le dépistage par l’ADN fœtal  dans le sang maternel  au 1er trimestre.  Aspects éthiques &amp;  impacts sur la relation  soignants-soignées.   </vt:lpstr>
      <vt:lpstr>Présentation PowerPoint</vt:lpstr>
      <vt:lpstr>Un débat intimement lié à la trisomie 21</vt:lpstr>
      <vt:lpstr>Dépistage Prénatal Non Invasif (DPNI)</vt:lpstr>
      <vt:lpstr>DPNI et Trisomie 21</vt:lpstr>
      <vt:lpstr>En premier lieu: une série de questions concernant spécifiquement T21</vt:lpstr>
      <vt:lpstr>En second lieu: une autre question posée par l’avancée technologique.  Vers le tout informatif?</vt:lpstr>
      <vt:lpstr>Ceci est à rapprocher d’un point essentiel:  le moment de réalisation du test</vt:lpstr>
      <vt:lpstr>Présentation PowerPoint</vt:lpstr>
      <vt:lpstr>Présentation PowerPoint</vt:lpstr>
      <vt:lpstr>Présentation PowerPoint</vt:lpstr>
      <vt:lpstr>Présentation PowerPoint</vt:lpstr>
      <vt:lpstr>Faut-il et peut-on encore réguler?</vt:lpstr>
      <vt:lpstr>Présentation PowerPoint</vt:lpstr>
      <vt:lpstr>Le terme d’eugénisme, toujours au cœur du débat </vt:lpstr>
      <vt:lpstr>Le terme d’eugénisme, toujours au cœur du débat </vt:lpstr>
      <vt:lpstr>Présentation PowerPoint</vt:lpstr>
      <vt:lpstr>Présentation PowerPoint</vt:lpstr>
      <vt:lpstr>Présentation PowerPoint</vt:lpstr>
      <vt:lpstr>Présentation PowerPoint</vt:lpstr>
      <vt:lpstr>Présentation PowerPoint</vt:lpstr>
      <vt:lpstr>Présentation PowerPoint</vt:lpstr>
      <vt:lpstr>Le risque de l’ "automatisme prescriptif" </vt:lpstr>
      <vt:lpstr>Présentation PowerPoint</vt:lpstr>
      <vt:lpstr>Présentation PowerPoint</vt:lpstr>
      <vt:lpstr>Présentation PowerPoint</vt:lpstr>
      <vt:lpstr>Ceci interroge la place de cette autonomie  en regard d’autres fondements de la Bioéthique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dépistage de la trisomie 21 par l’ADN fœtal dans le sang maternel au 1er trimestre. Aspects éthiques</dc:title>
  <dc:creator>Marie DOREY</dc:creator>
  <cp:keywords>Dépistage;DPNI</cp:keywords>
  <cp:lastModifiedBy>Gregoire Moutel</cp:lastModifiedBy>
  <cp:revision>83</cp:revision>
  <dcterms:created xsi:type="dcterms:W3CDTF">2013-12-10T12:26:45Z</dcterms:created>
  <dcterms:modified xsi:type="dcterms:W3CDTF">2014-11-12T21:42:02Z</dcterms:modified>
</cp:coreProperties>
</file>