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1" r:id="rId1"/>
  </p:sldMasterIdLst>
  <p:notesMasterIdLst>
    <p:notesMasterId r:id="rId46"/>
  </p:notesMasterIdLst>
  <p:sldIdLst>
    <p:sldId id="617" r:id="rId2"/>
    <p:sldId id="595" r:id="rId3"/>
    <p:sldId id="615" r:id="rId4"/>
    <p:sldId id="616" r:id="rId5"/>
    <p:sldId id="502" r:id="rId6"/>
    <p:sldId id="498" r:id="rId7"/>
    <p:sldId id="601" r:id="rId8"/>
    <p:sldId id="504" r:id="rId9"/>
    <p:sldId id="506" r:id="rId10"/>
    <p:sldId id="600" r:id="rId11"/>
    <p:sldId id="562" r:id="rId12"/>
    <p:sldId id="618" r:id="rId13"/>
    <p:sldId id="564" r:id="rId14"/>
    <p:sldId id="565" r:id="rId15"/>
    <p:sldId id="566" r:id="rId16"/>
    <p:sldId id="567" r:id="rId17"/>
    <p:sldId id="475" r:id="rId18"/>
    <p:sldId id="606" r:id="rId19"/>
    <p:sldId id="584" r:id="rId20"/>
    <p:sldId id="602" r:id="rId21"/>
    <p:sldId id="603" r:id="rId22"/>
    <p:sldId id="607" r:id="rId23"/>
    <p:sldId id="556" r:id="rId24"/>
    <p:sldId id="557" r:id="rId25"/>
    <p:sldId id="593" r:id="rId26"/>
    <p:sldId id="604" r:id="rId27"/>
    <p:sldId id="613" r:id="rId28"/>
    <p:sldId id="485" r:id="rId29"/>
    <p:sldId id="597" r:id="rId30"/>
    <p:sldId id="547" r:id="rId31"/>
    <p:sldId id="486" r:id="rId32"/>
    <p:sldId id="528" r:id="rId33"/>
    <p:sldId id="585" r:id="rId34"/>
    <p:sldId id="586" r:id="rId35"/>
    <p:sldId id="605" r:id="rId36"/>
    <p:sldId id="619" r:id="rId37"/>
    <p:sldId id="577" r:id="rId38"/>
    <p:sldId id="531" r:id="rId39"/>
    <p:sldId id="532" r:id="rId40"/>
    <p:sldId id="588" r:id="rId41"/>
    <p:sldId id="608" r:id="rId42"/>
    <p:sldId id="609" r:id="rId43"/>
    <p:sldId id="610" r:id="rId44"/>
    <p:sldId id="611" r:id="rId45"/>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elle"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9" autoAdjust="0"/>
    <p:restoredTop sz="94709" autoAdjust="0"/>
  </p:normalViewPr>
  <p:slideViewPr>
    <p:cSldViewPr>
      <p:cViewPr varScale="1">
        <p:scale>
          <a:sx n="83" d="100"/>
          <a:sy n="83" d="100"/>
        </p:scale>
        <p:origin x="1158" y="78"/>
      </p:cViewPr>
      <p:guideLst>
        <p:guide orient="horz" pos="2160"/>
        <p:guide pos="2880"/>
      </p:guideLst>
    </p:cSldViewPr>
  </p:slideViewPr>
  <p:notesTextViewPr>
    <p:cViewPr>
      <p:scale>
        <a:sx n="100" d="100"/>
        <a:sy n="100" d="100"/>
      </p:scale>
      <p:origin x="0" y="0"/>
    </p:cViewPr>
  </p:notesTextViewPr>
  <p:sorterViewPr>
    <p:cViewPr>
      <p:scale>
        <a:sx n="75" d="100"/>
        <a:sy n="75" d="100"/>
      </p:scale>
      <p:origin x="0" y="-51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36F7B054-6A3B-4602-8952-51E5E9783AEF}" type="datetimeFigureOut">
              <a:rPr lang="fr-FR"/>
              <a:pPr>
                <a:defRPr/>
              </a:pPr>
              <a:t>11/11/2014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1E64B695-1DEF-486E-A6E5-73A8E9A18D02}" type="slidenum">
              <a:rPr lang="fr-FR"/>
              <a:pPr>
                <a:defRPr/>
              </a:pPr>
              <a:t>‹N°›</a:t>
            </a:fld>
            <a:endParaRPr lang="fr-FR"/>
          </a:p>
        </p:txBody>
      </p:sp>
    </p:spTree>
    <p:extLst>
      <p:ext uri="{BB962C8B-B14F-4D97-AF65-F5344CB8AC3E}">
        <p14:creationId xmlns:p14="http://schemas.microsoft.com/office/powerpoint/2010/main" val="542349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638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A</a:t>
            </a:r>
          </a:p>
        </p:txBody>
      </p:sp>
      <p:sp>
        <p:nvSpPr>
          <p:cNvPr id="4" name="Espace réservé du numéro de diapositive 3"/>
          <p:cNvSpPr>
            <a:spLocks noGrp="1"/>
          </p:cNvSpPr>
          <p:nvPr>
            <p:ph type="sldNum" sz="quarter" idx="5"/>
          </p:nvPr>
        </p:nvSpPr>
        <p:spPr/>
        <p:txBody>
          <a:bodyPr/>
          <a:lstStyle/>
          <a:p>
            <a:pPr>
              <a:defRPr/>
            </a:pPr>
            <a:fld id="{1105B7C0-4A92-4C61-B1DB-1BCBF6F9A4D6}" type="slidenum">
              <a:rPr lang="fr-FR" smtClean="0"/>
              <a:pPr>
                <a:defRPr/>
              </a:pPr>
              <a:t>1</a:t>
            </a:fld>
            <a:endParaRPr lang="fr-FR"/>
          </a:p>
        </p:txBody>
      </p:sp>
    </p:spTree>
    <p:extLst>
      <p:ext uri="{BB962C8B-B14F-4D97-AF65-F5344CB8AC3E}">
        <p14:creationId xmlns:p14="http://schemas.microsoft.com/office/powerpoint/2010/main" val="2939264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198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Art L.2141-1  </a:t>
            </a:r>
            <a:r>
              <a:rPr lang="fr-FR" smtClean="0"/>
              <a:t>La technique de congélation ultra-rapide des ovocytes est autorisée.</a:t>
            </a:r>
          </a:p>
        </p:txBody>
      </p:sp>
      <p:sp>
        <p:nvSpPr>
          <p:cNvPr id="5427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25C7C4-17A0-43A2-A948-C82DBD556218}" type="slidenum">
              <a:rPr lang="fr-FR"/>
              <a:pPr fontAlgn="base">
                <a:spcBef>
                  <a:spcPct val="0"/>
                </a:spcBef>
                <a:spcAft>
                  <a:spcPct val="0"/>
                </a:spcAft>
                <a:defRPr/>
              </a:pPr>
              <a:t>14</a:t>
            </a:fld>
            <a:endParaRPr lang="fr-FR"/>
          </a:p>
        </p:txBody>
      </p:sp>
    </p:spTree>
    <p:extLst>
      <p:ext uri="{BB962C8B-B14F-4D97-AF65-F5344CB8AC3E}">
        <p14:creationId xmlns:p14="http://schemas.microsoft.com/office/powerpoint/2010/main" val="67037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505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GB" smtClean="0"/>
              <a:t>Aux USA :</a:t>
            </a:r>
            <a:r>
              <a:rPr lang="fr-FR" b="1" smtClean="0"/>
              <a:t>64 % des congélations  réalisées  le sont dans le cadre dit du confort ,</a:t>
            </a:r>
          </a:p>
          <a:p>
            <a:r>
              <a:rPr lang="fr-FR" b="1" smtClean="0"/>
              <a:t>18% au cours des tentatives  de FIV et seulement  18 %  dans le cadre </a:t>
            </a:r>
          </a:p>
          <a:p>
            <a:r>
              <a:rPr lang="fr-FR" b="1" smtClean="0"/>
              <a:t>d’un traitement anti cancéreux. </a:t>
            </a:r>
          </a:p>
          <a:p>
            <a:endParaRPr lang="en-GB" smtClean="0"/>
          </a:p>
        </p:txBody>
      </p:sp>
      <p:sp>
        <p:nvSpPr>
          <p:cNvPr id="4" name="Espace réservé du numéro de diapositive 3"/>
          <p:cNvSpPr>
            <a:spLocks noGrp="1"/>
          </p:cNvSpPr>
          <p:nvPr>
            <p:ph type="sldNum" sz="quarter" idx="5"/>
          </p:nvPr>
        </p:nvSpPr>
        <p:spPr/>
        <p:txBody>
          <a:bodyPr/>
          <a:lstStyle/>
          <a:p>
            <a:pPr>
              <a:defRPr/>
            </a:pPr>
            <a:fld id="{BAA9F954-1B01-41A3-9223-26DAC0082900}" type="slidenum">
              <a:rPr lang="fr-FR" smtClean="0"/>
              <a:pPr>
                <a:defRPr/>
              </a:pPr>
              <a:t>16</a:t>
            </a:fld>
            <a:endParaRPr lang="fr-FR"/>
          </a:p>
        </p:txBody>
      </p:sp>
    </p:spTree>
    <p:extLst>
      <p:ext uri="{BB962C8B-B14F-4D97-AF65-F5344CB8AC3E}">
        <p14:creationId xmlns:p14="http://schemas.microsoft.com/office/powerpoint/2010/main" val="3290128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710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Le prix ?   2 à 6000 euros </a:t>
            </a:r>
          </a:p>
        </p:txBody>
      </p:sp>
      <p:sp>
        <p:nvSpPr>
          <p:cNvPr id="4" name="Espace réservé du numéro de diapositive 3"/>
          <p:cNvSpPr>
            <a:spLocks noGrp="1"/>
          </p:cNvSpPr>
          <p:nvPr>
            <p:ph type="sldNum" sz="quarter" idx="5"/>
          </p:nvPr>
        </p:nvSpPr>
        <p:spPr/>
        <p:txBody>
          <a:bodyPr/>
          <a:lstStyle/>
          <a:p>
            <a:pPr>
              <a:defRPr/>
            </a:pPr>
            <a:fld id="{D438868C-FAEC-422B-B66F-44728F87D201}" type="slidenum">
              <a:rPr lang="fr-FR" smtClean="0"/>
              <a:pPr>
                <a:defRPr/>
              </a:pPr>
              <a:t>17</a:t>
            </a:fld>
            <a:endParaRPr lang="fr-FR"/>
          </a:p>
        </p:txBody>
      </p:sp>
    </p:spTree>
    <p:extLst>
      <p:ext uri="{BB962C8B-B14F-4D97-AF65-F5344CB8AC3E}">
        <p14:creationId xmlns:p14="http://schemas.microsoft.com/office/powerpoint/2010/main" val="2608440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915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altLang="fr-FR" smtClean="0">
                <a:latin typeface="Arial" charset="0"/>
              </a:rPr>
              <a:t>2013  </a:t>
            </a:r>
          </a:p>
        </p:txBody>
      </p:sp>
      <p:sp>
        <p:nvSpPr>
          <p:cNvPr id="49155"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69CE89-81B8-40D9-A963-4E3C3896AF33}" type="slidenum">
              <a:rPr lang="fr-FR" altLang="fr-FR" smtClean="0">
                <a:latin typeface="Arial" charset="0"/>
              </a:rPr>
              <a:pPr fontAlgn="base">
                <a:spcBef>
                  <a:spcPct val="0"/>
                </a:spcBef>
                <a:spcAft>
                  <a:spcPct val="0"/>
                </a:spcAft>
              </a:pPr>
              <a:t>18</a:t>
            </a:fld>
            <a:endParaRPr lang="fr-FR" altLang="fr-FR" smtClean="0">
              <a:latin typeface="Arial" charset="0"/>
            </a:endParaRPr>
          </a:p>
        </p:txBody>
      </p:sp>
    </p:spTree>
    <p:extLst>
      <p:ext uri="{BB962C8B-B14F-4D97-AF65-F5344CB8AC3E}">
        <p14:creationId xmlns:p14="http://schemas.microsoft.com/office/powerpoint/2010/main" val="3636290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512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Age idéal pour l’autoconservation </a:t>
            </a:r>
          </a:p>
        </p:txBody>
      </p:sp>
      <p:sp>
        <p:nvSpPr>
          <p:cNvPr id="4" name="Espace réservé du numéro de diapositive 3"/>
          <p:cNvSpPr>
            <a:spLocks noGrp="1"/>
          </p:cNvSpPr>
          <p:nvPr>
            <p:ph type="sldNum" sz="quarter" idx="5"/>
          </p:nvPr>
        </p:nvSpPr>
        <p:spPr/>
        <p:txBody>
          <a:bodyPr/>
          <a:lstStyle/>
          <a:p>
            <a:pPr>
              <a:defRPr/>
            </a:pPr>
            <a:fld id="{22436939-9076-411C-AC66-641639532329}" type="slidenum">
              <a:rPr lang="fr-FR" smtClean="0"/>
              <a:pPr>
                <a:defRPr/>
              </a:pPr>
              <a:t>19</a:t>
            </a:fld>
            <a:endParaRPr lang="fr-FR"/>
          </a:p>
        </p:txBody>
      </p:sp>
    </p:spTree>
    <p:extLst>
      <p:ext uri="{BB962C8B-B14F-4D97-AF65-F5344CB8AC3E}">
        <p14:creationId xmlns:p14="http://schemas.microsoft.com/office/powerpoint/2010/main" val="4064123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734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355C5EFF-5C52-42BE-97F5-5E9F70F73B82}" type="slidenum">
              <a:rPr lang="fr-FR" smtClean="0"/>
              <a:pPr>
                <a:defRPr/>
              </a:pPr>
              <a:t>24</a:t>
            </a:fld>
            <a:endParaRPr lang="fr-FR"/>
          </a:p>
        </p:txBody>
      </p:sp>
    </p:spTree>
    <p:extLst>
      <p:ext uri="{BB962C8B-B14F-4D97-AF65-F5344CB8AC3E}">
        <p14:creationId xmlns:p14="http://schemas.microsoft.com/office/powerpoint/2010/main" val="3903080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5939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478 femmes ,age moyen de 38,2  ans (23-46 )</a:t>
            </a:r>
          </a:p>
        </p:txBody>
      </p:sp>
      <p:sp>
        <p:nvSpPr>
          <p:cNvPr id="4" name="Espace réservé du numéro de diapositive 3"/>
          <p:cNvSpPr>
            <a:spLocks noGrp="1"/>
          </p:cNvSpPr>
          <p:nvPr>
            <p:ph type="sldNum" sz="quarter" idx="5"/>
          </p:nvPr>
        </p:nvSpPr>
        <p:spPr/>
        <p:txBody>
          <a:bodyPr/>
          <a:lstStyle/>
          <a:p>
            <a:pPr>
              <a:defRPr/>
            </a:pPr>
            <a:fld id="{320A804B-1D80-45A5-8123-3D0C9AF1FBFC}" type="slidenum">
              <a:rPr lang="fr-FR" smtClean="0"/>
              <a:pPr>
                <a:defRPr/>
              </a:pPr>
              <a:t>25</a:t>
            </a:fld>
            <a:endParaRPr lang="fr-FR"/>
          </a:p>
        </p:txBody>
      </p:sp>
    </p:spTree>
    <p:extLst>
      <p:ext uri="{BB962C8B-B14F-4D97-AF65-F5344CB8AC3E}">
        <p14:creationId xmlns:p14="http://schemas.microsoft.com/office/powerpoint/2010/main" val="2458750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Espace réservé de l'image des diapositives 1"/>
          <p:cNvSpPr>
            <a:spLocks noGrp="1" noRot="1" noChangeAspect="1" noTextEdit="1"/>
          </p:cNvSpPr>
          <p:nvPr>
            <p:ph type="sldImg"/>
          </p:nvPr>
        </p:nvSpPr>
        <p:spPr bwMode="auto">
          <a:xfrm>
            <a:off x="1042988" y="857250"/>
            <a:ext cx="4556125" cy="3416300"/>
          </a:xfrm>
          <a:noFill/>
          <a:ln>
            <a:solidFill>
              <a:srgbClr val="000000"/>
            </a:solidFill>
            <a:miter lim="800000"/>
            <a:headEnd/>
            <a:tailEnd/>
          </a:ln>
        </p:spPr>
      </p:sp>
      <p:sp>
        <p:nvSpPr>
          <p:cNvPr id="6144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altLang="fr-FR" smtClean="0">
                <a:latin typeface="Arial" charset="0"/>
              </a:rPr>
              <a:t>2012</a:t>
            </a:r>
          </a:p>
        </p:txBody>
      </p:sp>
      <p:sp>
        <p:nvSpPr>
          <p:cNvPr id="61443" name="Espace réservé du numéro de diapositiv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628901F-E608-49D5-BFEC-479153349270}" type="slidenum">
              <a:rPr lang="fr-FR" altLang="fr-FR" sz="1200">
                <a:latin typeface="Calibri" pitchFamily="34" charset="0"/>
              </a:rPr>
              <a:pPr algn="r"/>
              <a:t>26</a:t>
            </a:fld>
            <a:endParaRPr lang="fr-FR" altLang="fr-FR" sz="1200">
              <a:latin typeface="Calibri" pitchFamily="34" charset="0"/>
            </a:endParaRPr>
          </a:p>
        </p:txBody>
      </p:sp>
    </p:spTree>
    <p:extLst>
      <p:ext uri="{BB962C8B-B14F-4D97-AF65-F5344CB8AC3E}">
        <p14:creationId xmlns:p14="http://schemas.microsoft.com/office/powerpoint/2010/main" val="2615855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Biais  majeur : les études </a:t>
            </a:r>
            <a:r>
              <a:rPr lang="fr-FR" baseline="0" dirty="0" err="1" smtClean="0"/>
              <a:t>poolées</a:t>
            </a:r>
            <a:r>
              <a:rPr lang="fr-FR" baseline="0" dirty="0" smtClean="0"/>
              <a:t> sont très hétérogènes</a:t>
            </a:r>
            <a:endParaRPr lang="fr-FR" dirty="0"/>
          </a:p>
        </p:txBody>
      </p:sp>
      <p:sp>
        <p:nvSpPr>
          <p:cNvPr id="4" name="Espace réservé du numéro de diapositive 3"/>
          <p:cNvSpPr>
            <a:spLocks noGrp="1"/>
          </p:cNvSpPr>
          <p:nvPr>
            <p:ph type="sldNum" sz="quarter" idx="10"/>
          </p:nvPr>
        </p:nvSpPr>
        <p:spPr/>
        <p:txBody>
          <a:bodyPr/>
          <a:lstStyle/>
          <a:p>
            <a:pPr>
              <a:defRPr/>
            </a:pPr>
            <a:fld id="{299A3E7E-C50B-4A4B-BB8F-68F79CA6560F}" type="slidenum">
              <a:rPr lang="fr-FR" smtClean="0"/>
              <a:pPr>
                <a:defRPr/>
              </a:pPr>
              <a:t>27</a:t>
            </a:fld>
            <a:endParaRPr lang="fr-FR"/>
          </a:p>
        </p:txBody>
      </p:sp>
    </p:spTree>
    <p:extLst>
      <p:ext uri="{BB962C8B-B14F-4D97-AF65-F5344CB8AC3E}">
        <p14:creationId xmlns:p14="http://schemas.microsoft.com/office/powerpoint/2010/main" val="1760114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656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Biologistes 94 réponses 37 oui  ,57 non  </a:t>
            </a:r>
          </a:p>
        </p:txBody>
      </p:sp>
      <p:sp>
        <p:nvSpPr>
          <p:cNvPr id="4" name="Espace réservé du numéro de diapositive 3"/>
          <p:cNvSpPr>
            <a:spLocks noGrp="1"/>
          </p:cNvSpPr>
          <p:nvPr>
            <p:ph type="sldNum" sz="quarter" idx="5"/>
          </p:nvPr>
        </p:nvSpPr>
        <p:spPr/>
        <p:txBody>
          <a:bodyPr/>
          <a:lstStyle/>
          <a:p>
            <a:pPr>
              <a:defRPr/>
            </a:pPr>
            <a:fld id="{2C35F8DA-6188-44E5-8451-B0D260A838DF}" type="slidenum">
              <a:rPr lang="fr-FR" smtClean="0"/>
              <a:pPr>
                <a:defRPr/>
              </a:pPr>
              <a:t>31</a:t>
            </a:fld>
            <a:endParaRPr lang="fr-FR"/>
          </a:p>
        </p:txBody>
      </p:sp>
    </p:spTree>
    <p:extLst>
      <p:ext uri="{BB962C8B-B14F-4D97-AF65-F5344CB8AC3E}">
        <p14:creationId xmlns:p14="http://schemas.microsoft.com/office/powerpoint/2010/main" val="538181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a:ln/>
        </p:spPr>
      </p:sp>
      <p:sp>
        <p:nvSpPr>
          <p:cNvPr id="1024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smtClean="0">
                <a:latin typeface="Arial" panose="020B0604020202020204" pitchFamily="34" charset="0"/>
              </a:rPr>
              <a:t>Age</a:t>
            </a:r>
            <a:r>
              <a:rPr lang="fr-FR" altLang="fr-FR" baseline="0" dirty="0" smtClean="0">
                <a:latin typeface="Arial" panose="020B0604020202020204" pitchFamily="34" charset="0"/>
              </a:rPr>
              <a:t> moyen à l’ accouchement en  1975: 26,1 en 2013 :30,3 (données INSEE 2014) </a:t>
            </a:r>
            <a:endParaRPr lang="fr-FR" altLang="fr-FR" dirty="0" smtClean="0">
              <a:latin typeface="Arial" panose="020B0604020202020204" pitchFamily="34" charset="0"/>
            </a:endParaRPr>
          </a:p>
        </p:txBody>
      </p:sp>
      <p:sp>
        <p:nvSpPr>
          <p:cNvPr id="1024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A634755C-D7E0-47DA-A58B-EBA1CC17D5D9}" type="slidenum">
              <a:rPr lang="fr-FR" altLang="fr-FR" smtClean="0">
                <a:latin typeface="Arial" panose="020B0604020202020204" pitchFamily="34" charset="0"/>
              </a:rPr>
              <a:pPr/>
              <a:t>4</a:t>
            </a:fld>
            <a:endParaRPr lang="fr-FR" altLang="fr-FR" smtClean="0">
              <a:latin typeface="Arial" panose="020B0604020202020204" pitchFamily="34" charset="0"/>
            </a:endParaRPr>
          </a:p>
        </p:txBody>
      </p:sp>
    </p:spTree>
    <p:extLst>
      <p:ext uri="{BB962C8B-B14F-4D97-AF65-F5344CB8AC3E}">
        <p14:creationId xmlns:p14="http://schemas.microsoft.com/office/powerpoint/2010/main" val="1317853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861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Le CCNE ???</a:t>
            </a:r>
          </a:p>
        </p:txBody>
      </p:sp>
      <p:sp>
        <p:nvSpPr>
          <p:cNvPr id="4" name="Espace réservé du numéro de diapositive 3"/>
          <p:cNvSpPr>
            <a:spLocks noGrp="1"/>
          </p:cNvSpPr>
          <p:nvPr>
            <p:ph type="sldNum" sz="quarter" idx="5"/>
          </p:nvPr>
        </p:nvSpPr>
        <p:spPr/>
        <p:txBody>
          <a:bodyPr/>
          <a:lstStyle/>
          <a:p>
            <a:pPr>
              <a:defRPr/>
            </a:pPr>
            <a:fld id="{0A5EEB91-FA0C-472D-92EC-FA40C4F8AE9C}" type="slidenum">
              <a:rPr lang="fr-FR" smtClean="0"/>
              <a:pPr>
                <a:defRPr/>
              </a:pPr>
              <a:t>32</a:t>
            </a:fld>
            <a:endParaRPr lang="fr-FR"/>
          </a:p>
        </p:txBody>
      </p:sp>
    </p:spTree>
    <p:extLst>
      <p:ext uri="{BB962C8B-B14F-4D97-AF65-F5344CB8AC3E}">
        <p14:creationId xmlns:p14="http://schemas.microsoft.com/office/powerpoint/2010/main" val="3123105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7168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 ’Académie de Médecine ?</a:t>
            </a:r>
          </a:p>
        </p:txBody>
      </p:sp>
      <p:sp>
        <p:nvSpPr>
          <p:cNvPr id="4" name="Espace réservé du numéro de diapositive 3"/>
          <p:cNvSpPr>
            <a:spLocks noGrp="1"/>
          </p:cNvSpPr>
          <p:nvPr>
            <p:ph type="sldNum" sz="quarter" idx="5"/>
          </p:nvPr>
        </p:nvSpPr>
        <p:spPr/>
        <p:txBody>
          <a:bodyPr/>
          <a:lstStyle/>
          <a:p>
            <a:pPr>
              <a:defRPr/>
            </a:pPr>
            <a:fld id="{67D3BF6B-D321-40B1-A0FC-3907C4331B00}" type="slidenum">
              <a:rPr lang="fr-FR" smtClean="0"/>
              <a:pPr>
                <a:defRPr/>
              </a:pPr>
              <a:t>34</a:t>
            </a:fld>
            <a:endParaRPr lang="fr-FR"/>
          </a:p>
        </p:txBody>
      </p:sp>
    </p:spTree>
    <p:extLst>
      <p:ext uri="{BB962C8B-B14F-4D97-AF65-F5344CB8AC3E}">
        <p14:creationId xmlns:p14="http://schemas.microsoft.com/office/powerpoint/2010/main" val="4257080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Espace réservé de l'image des diapositives 1"/>
          <p:cNvSpPr>
            <a:spLocks noGrp="1" noRot="1" noChangeAspect="1" noTextEdit="1"/>
          </p:cNvSpPr>
          <p:nvPr>
            <p:ph type="sldImg"/>
          </p:nvPr>
        </p:nvSpPr>
        <p:spPr bwMode="auto">
          <a:xfrm>
            <a:off x="1042988" y="857250"/>
            <a:ext cx="4556125" cy="3416300"/>
          </a:xfrm>
          <a:noFill/>
          <a:ln>
            <a:solidFill>
              <a:srgbClr val="000000"/>
            </a:solidFill>
            <a:miter lim="800000"/>
            <a:headEnd/>
            <a:tailEnd/>
          </a:ln>
        </p:spPr>
      </p:sp>
      <p:sp>
        <p:nvSpPr>
          <p:cNvPr id="7373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altLang="fr-FR" smtClean="0">
              <a:latin typeface="Arial" charset="0"/>
            </a:endParaRPr>
          </a:p>
        </p:txBody>
      </p:sp>
      <p:sp>
        <p:nvSpPr>
          <p:cNvPr id="73731"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C921C1-F9C7-4453-951A-36CC7D31D6B9}" type="slidenum">
              <a:rPr lang="fr-FR" altLang="fr-FR" smtClean="0">
                <a:latin typeface="Arial" charset="0"/>
              </a:rPr>
              <a:pPr fontAlgn="base">
                <a:spcBef>
                  <a:spcPct val="0"/>
                </a:spcBef>
                <a:spcAft>
                  <a:spcPct val="0"/>
                </a:spcAft>
              </a:pPr>
              <a:t>35</a:t>
            </a:fld>
            <a:endParaRPr lang="fr-FR" altLang="fr-FR" smtClean="0">
              <a:latin typeface="Arial" charset="0"/>
            </a:endParaRPr>
          </a:p>
        </p:txBody>
      </p:sp>
    </p:spTree>
    <p:extLst>
      <p:ext uri="{BB962C8B-B14F-4D97-AF65-F5344CB8AC3E}">
        <p14:creationId xmlns:p14="http://schemas.microsoft.com/office/powerpoint/2010/main" val="1806077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2013</a:t>
            </a:r>
            <a:endParaRPr lang="fr-FR" dirty="0"/>
          </a:p>
        </p:txBody>
      </p:sp>
      <p:sp>
        <p:nvSpPr>
          <p:cNvPr id="4" name="Espace réservé du numéro de diapositive 3"/>
          <p:cNvSpPr>
            <a:spLocks noGrp="1"/>
          </p:cNvSpPr>
          <p:nvPr>
            <p:ph type="sldNum" sz="quarter" idx="10"/>
          </p:nvPr>
        </p:nvSpPr>
        <p:spPr/>
        <p:txBody>
          <a:bodyPr/>
          <a:lstStyle/>
          <a:p>
            <a:pPr>
              <a:defRPr/>
            </a:pPr>
            <a:fld id="{1E64B695-1DEF-486E-A6E5-73A8E9A18D02}" type="slidenum">
              <a:rPr lang="fr-FR" smtClean="0"/>
              <a:pPr>
                <a:defRPr/>
              </a:pPr>
              <a:t>36</a:t>
            </a:fld>
            <a:endParaRPr lang="fr-FR"/>
          </a:p>
        </p:txBody>
      </p:sp>
    </p:spTree>
    <p:extLst>
      <p:ext uri="{BB962C8B-B14F-4D97-AF65-F5344CB8AC3E}">
        <p14:creationId xmlns:p14="http://schemas.microsoft.com/office/powerpoint/2010/main" val="2317653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7577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Janvier 2013</a:t>
            </a:r>
          </a:p>
        </p:txBody>
      </p:sp>
      <p:sp>
        <p:nvSpPr>
          <p:cNvPr id="4" name="Espace réservé du numéro de diapositive 3"/>
          <p:cNvSpPr>
            <a:spLocks noGrp="1"/>
          </p:cNvSpPr>
          <p:nvPr>
            <p:ph type="sldNum" sz="quarter" idx="5"/>
          </p:nvPr>
        </p:nvSpPr>
        <p:spPr/>
        <p:txBody>
          <a:bodyPr/>
          <a:lstStyle/>
          <a:p>
            <a:pPr>
              <a:defRPr/>
            </a:pPr>
            <a:fld id="{4F486522-9204-4DC3-A15B-C2FF24DF90DF}" type="slidenum">
              <a:rPr lang="fr-FR" smtClean="0"/>
              <a:pPr>
                <a:defRPr/>
              </a:pPr>
              <a:t>37</a:t>
            </a:fld>
            <a:endParaRPr lang="fr-FR"/>
          </a:p>
        </p:txBody>
      </p:sp>
    </p:spTree>
    <p:extLst>
      <p:ext uri="{BB962C8B-B14F-4D97-AF65-F5344CB8AC3E}">
        <p14:creationId xmlns:p14="http://schemas.microsoft.com/office/powerpoint/2010/main" val="2687601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782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GB" smtClean="0"/>
              <a:t>Fertil Steril 2011</a:t>
            </a:r>
          </a:p>
        </p:txBody>
      </p:sp>
      <p:sp>
        <p:nvSpPr>
          <p:cNvPr id="4" name="Espace réservé du numéro de diapositive 3"/>
          <p:cNvSpPr>
            <a:spLocks noGrp="1"/>
          </p:cNvSpPr>
          <p:nvPr>
            <p:ph type="sldNum" sz="quarter" idx="5"/>
          </p:nvPr>
        </p:nvSpPr>
        <p:spPr/>
        <p:txBody>
          <a:bodyPr/>
          <a:lstStyle/>
          <a:p>
            <a:pPr>
              <a:defRPr/>
            </a:pPr>
            <a:fld id="{9465D832-B776-47CE-B1E5-6833BEEFC5E3}" type="slidenum">
              <a:rPr lang="fr-FR" smtClean="0"/>
              <a:pPr>
                <a:defRPr/>
              </a:pPr>
              <a:t>38</a:t>
            </a:fld>
            <a:endParaRPr lang="fr-FR"/>
          </a:p>
        </p:txBody>
      </p:sp>
    </p:spTree>
    <p:extLst>
      <p:ext uri="{BB962C8B-B14F-4D97-AF65-F5344CB8AC3E}">
        <p14:creationId xmlns:p14="http://schemas.microsoft.com/office/powerpoint/2010/main" val="3768833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987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FR" smtClean="0"/>
              <a:t>2012</a:t>
            </a:r>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522ABDEF-A921-49D4-ACA0-5AC3129A7C9F}" type="slidenum">
              <a:rPr lang="fr-FR" sz="1200">
                <a:latin typeface="+mn-lt"/>
              </a:rPr>
              <a:pPr algn="r" fontAlgn="auto">
                <a:spcBef>
                  <a:spcPts val="0"/>
                </a:spcBef>
                <a:spcAft>
                  <a:spcPts val="0"/>
                </a:spcAft>
                <a:defRPr/>
              </a:pPr>
              <a:t>39</a:t>
            </a:fld>
            <a:endParaRPr lang="fr-FR" sz="1200">
              <a:latin typeface="+mn-lt"/>
            </a:endParaRPr>
          </a:p>
        </p:txBody>
      </p:sp>
    </p:spTree>
    <p:extLst>
      <p:ext uri="{BB962C8B-B14F-4D97-AF65-F5344CB8AC3E}">
        <p14:creationId xmlns:p14="http://schemas.microsoft.com/office/powerpoint/2010/main" val="2385018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601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altLang="fr-FR" smtClean="0">
              <a:latin typeface="Arial" charset="0"/>
            </a:endParaRPr>
          </a:p>
        </p:txBody>
      </p:sp>
      <p:sp>
        <p:nvSpPr>
          <p:cNvPr id="86019"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F200BB-4713-4795-97E6-8241101FC674}" type="slidenum">
              <a:rPr lang="fr-FR" altLang="fr-FR" smtClean="0">
                <a:latin typeface="Arial" charset="0"/>
              </a:rPr>
              <a:pPr fontAlgn="base">
                <a:spcBef>
                  <a:spcPct val="0"/>
                </a:spcBef>
                <a:spcAft>
                  <a:spcPct val="0"/>
                </a:spcAft>
              </a:pPr>
              <a:t>44</a:t>
            </a:fld>
            <a:endParaRPr lang="fr-FR" altLang="fr-FR" smtClean="0">
              <a:latin typeface="Arial" charset="0"/>
            </a:endParaRPr>
          </a:p>
        </p:txBody>
      </p:sp>
    </p:spTree>
    <p:extLst>
      <p:ext uri="{BB962C8B-B14F-4D97-AF65-F5344CB8AC3E}">
        <p14:creationId xmlns:p14="http://schemas.microsoft.com/office/powerpoint/2010/main" val="3144350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355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Données 2010</a:t>
            </a:r>
          </a:p>
        </p:txBody>
      </p:sp>
      <p:sp>
        <p:nvSpPr>
          <p:cNvPr id="4" name="Espace réservé du numéro de diapositive 3"/>
          <p:cNvSpPr>
            <a:spLocks noGrp="1"/>
          </p:cNvSpPr>
          <p:nvPr>
            <p:ph type="sldNum" sz="quarter" idx="5"/>
          </p:nvPr>
        </p:nvSpPr>
        <p:spPr/>
        <p:txBody>
          <a:bodyPr/>
          <a:lstStyle/>
          <a:p>
            <a:pPr>
              <a:defRPr/>
            </a:pPr>
            <a:fld id="{8BD191E8-4DAA-409D-9994-63435F40E7C4}" type="slidenum">
              <a:rPr lang="fr-FR" smtClean="0"/>
              <a:pPr>
                <a:defRPr/>
              </a:pPr>
              <a:t>6</a:t>
            </a:fld>
            <a:endParaRPr lang="fr-FR"/>
          </a:p>
        </p:txBody>
      </p:sp>
    </p:spTree>
    <p:extLst>
      <p:ext uri="{BB962C8B-B14F-4D97-AF65-F5344CB8AC3E}">
        <p14:creationId xmlns:p14="http://schemas.microsoft.com/office/powerpoint/2010/main" val="2722097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56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altLang="fr-FR" smtClean="0">
                <a:latin typeface="Arial" charset="0"/>
              </a:rPr>
              <a:t>Students overestimated women’s chances of spontaneous pregnancy in all age groups, whereas women’s chances of achieving a</a:t>
            </a:r>
          </a:p>
          <a:p>
            <a:r>
              <a:rPr lang="en-US" altLang="fr-FR" smtClean="0">
                <a:latin typeface="Arial" charset="0"/>
              </a:rPr>
              <a:t>live birth following IVF treatment were overestimated only for ages 40 years and above. Regarding both spontaneous and IVF pregnancies,</a:t>
            </a:r>
          </a:p>
          <a:p>
            <a:r>
              <a:rPr lang="en-US" altLang="fr-FR" smtClean="0">
                <a:latin typeface="Arial" charset="0"/>
              </a:rPr>
              <a:t>success rates of very late pregnancies (beyond 45 years and after menopause) were greatly overestimated. Only 11% of the</a:t>
            </a:r>
            <a:endParaRPr lang="fr-FR" altLang="fr-FR" smtClean="0">
              <a:latin typeface="Arial" charset="0"/>
            </a:endParaRPr>
          </a:p>
        </p:txBody>
      </p:sp>
      <p:sp>
        <p:nvSpPr>
          <p:cNvPr id="25603"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2B20AC-F6BF-4730-8D05-CF5299E49715}" type="slidenum">
              <a:rPr lang="fr-FR" altLang="fr-FR" smtClean="0">
                <a:latin typeface="Arial" charset="0"/>
                <a:cs typeface="Arial" charset="0"/>
              </a:rPr>
              <a:pPr fontAlgn="base">
                <a:spcBef>
                  <a:spcPct val="0"/>
                </a:spcBef>
                <a:spcAft>
                  <a:spcPct val="0"/>
                </a:spcAft>
              </a:pPr>
              <a:t>7</a:t>
            </a:fld>
            <a:endParaRPr lang="fr-FR" altLang="fr-FR" smtClean="0">
              <a:latin typeface="Arial" charset="0"/>
              <a:cs typeface="Arial" charset="0"/>
            </a:endParaRPr>
          </a:p>
        </p:txBody>
      </p:sp>
    </p:spTree>
    <p:extLst>
      <p:ext uri="{BB962C8B-B14F-4D97-AF65-F5344CB8AC3E}">
        <p14:creationId xmlns:p14="http://schemas.microsoft.com/office/powerpoint/2010/main" val="2168565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765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Quelle est la place de la société ?</a:t>
            </a:r>
          </a:p>
        </p:txBody>
      </p:sp>
      <p:sp>
        <p:nvSpPr>
          <p:cNvPr id="4" name="Espace réservé du numéro de diapositive 3"/>
          <p:cNvSpPr>
            <a:spLocks noGrp="1"/>
          </p:cNvSpPr>
          <p:nvPr>
            <p:ph type="sldNum" sz="quarter" idx="5"/>
          </p:nvPr>
        </p:nvSpPr>
        <p:spPr/>
        <p:txBody>
          <a:bodyPr/>
          <a:lstStyle/>
          <a:p>
            <a:pPr>
              <a:defRPr/>
            </a:pPr>
            <a:fld id="{7E01D39E-B0F0-43BE-B817-00E3448336E5}" type="slidenum">
              <a:rPr lang="fr-FR" smtClean="0"/>
              <a:pPr>
                <a:defRPr/>
              </a:pPr>
              <a:t>8</a:t>
            </a:fld>
            <a:endParaRPr lang="fr-FR"/>
          </a:p>
        </p:txBody>
      </p:sp>
    </p:spTree>
    <p:extLst>
      <p:ext uri="{BB962C8B-B14F-4D97-AF65-F5344CB8AC3E}">
        <p14:creationId xmlns:p14="http://schemas.microsoft.com/office/powerpoint/2010/main" val="1403463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p:txBody>
          <a:bodyPr/>
          <a:lstStyle/>
          <a:p>
            <a:pPr>
              <a:defRPr/>
            </a:pPr>
            <a:fld id="{DA60C89C-C429-4454-B5DC-DEF839221522}" type="slidenum">
              <a:rPr lang="fr-FR" smtClean="0"/>
              <a:pPr>
                <a:defRPr/>
              </a:pPr>
              <a:t>9</a:t>
            </a:fld>
            <a:endParaRPr lang="fr-FR" smtClean="0"/>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fr-FR" smtClean="0"/>
              <a:t>ESHRE  2009</a:t>
            </a:r>
          </a:p>
        </p:txBody>
      </p:sp>
    </p:spTree>
    <p:extLst>
      <p:ext uri="{BB962C8B-B14F-4D97-AF65-F5344CB8AC3E}">
        <p14:creationId xmlns:p14="http://schemas.microsoft.com/office/powerpoint/2010/main" val="2407103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p:txBody>
          <a:bodyPr/>
          <a:lstStyle/>
          <a:p>
            <a:pPr>
              <a:defRPr/>
            </a:pPr>
            <a:fld id="{C1ADABD0-8315-42AB-B505-06B126564982}" type="slidenum">
              <a:rPr lang="fr-FR"/>
              <a:pPr>
                <a:defRPr/>
              </a:pPr>
              <a:t>10</a:t>
            </a:fld>
            <a:endParaRPr lang="fr-FR"/>
          </a:p>
        </p:txBody>
      </p:sp>
      <p:sp>
        <p:nvSpPr>
          <p:cNvPr id="358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fr-FR" smtClean="0"/>
              <a:t>NON </a:t>
            </a:r>
          </a:p>
        </p:txBody>
      </p:sp>
    </p:spTree>
    <p:extLst>
      <p:ext uri="{BB962C8B-B14F-4D97-AF65-F5344CB8AC3E}">
        <p14:creationId xmlns:p14="http://schemas.microsoft.com/office/powerpoint/2010/main" val="3366954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789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Reste le don d’ovocyte  ….</a:t>
            </a:r>
          </a:p>
        </p:txBody>
      </p:sp>
      <p:sp>
        <p:nvSpPr>
          <p:cNvPr id="4" name="Espace réservé du numéro de diapositive 3"/>
          <p:cNvSpPr>
            <a:spLocks noGrp="1"/>
          </p:cNvSpPr>
          <p:nvPr>
            <p:ph type="sldNum" sz="quarter" idx="5"/>
          </p:nvPr>
        </p:nvSpPr>
        <p:spPr/>
        <p:txBody>
          <a:bodyPr/>
          <a:lstStyle/>
          <a:p>
            <a:pPr>
              <a:defRPr/>
            </a:pPr>
            <a:fld id="{FD6587A4-A92E-4668-BB00-DDD2818991A3}" type="slidenum">
              <a:rPr lang="fr-FR" smtClean="0"/>
              <a:pPr>
                <a:defRPr/>
              </a:pPr>
              <a:t>11</a:t>
            </a:fld>
            <a:endParaRPr lang="fr-FR"/>
          </a:p>
        </p:txBody>
      </p:sp>
    </p:spTree>
    <p:extLst>
      <p:ext uri="{BB962C8B-B14F-4D97-AF65-F5344CB8AC3E}">
        <p14:creationId xmlns:p14="http://schemas.microsoft.com/office/powerpoint/2010/main" val="3104786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t>
            </a:r>
            <a:endParaRPr lang="fr-FR" dirty="0"/>
          </a:p>
        </p:txBody>
      </p:sp>
      <p:sp>
        <p:nvSpPr>
          <p:cNvPr id="4" name="Espace réservé du numéro de diapositive 3"/>
          <p:cNvSpPr>
            <a:spLocks noGrp="1"/>
          </p:cNvSpPr>
          <p:nvPr>
            <p:ph type="sldNum" sz="quarter" idx="10"/>
          </p:nvPr>
        </p:nvSpPr>
        <p:spPr/>
        <p:txBody>
          <a:bodyPr/>
          <a:lstStyle/>
          <a:p>
            <a:pPr>
              <a:defRPr/>
            </a:pPr>
            <a:fld id="{1E64B695-1DEF-486E-A6E5-73A8E9A18D02}" type="slidenum">
              <a:rPr lang="fr-FR" smtClean="0"/>
              <a:pPr>
                <a:defRPr/>
              </a:pPr>
              <a:t>12</a:t>
            </a:fld>
            <a:endParaRPr lang="fr-FR"/>
          </a:p>
        </p:txBody>
      </p:sp>
    </p:spTree>
    <p:extLst>
      <p:ext uri="{BB962C8B-B14F-4D97-AF65-F5344CB8AC3E}">
        <p14:creationId xmlns:p14="http://schemas.microsoft.com/office/powerpoint/2010/main" val="131056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86F7DA54-1872-4C83-907A-11644FFEF2F7}" type="datetimeFigureOut">
              <a:rPr lang="fr-FR"/>
              <a:pPr>
                <a:defRPr/>
              </a:pPr>
              <a:t>11/11/2014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59B6144-5C9F-43AB-BFED-266C03B3F57B}"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1AD2AE46-B630-4297-B2C6-C6E119CD8F18}" type="datetimeFigureOut">
              <a:rPr lang="fr-FR"/>
              <a:pPr>
                <a:defRPr/>
              </a:pPr>
              <a:t>11/11/2014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66AC759-835E-4082-95DD-6B488280C10E}"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3592EE7E-4EA8-4251-95A3-EC79B396FAD2}" type="datetimeFigureOut">
              <a:rPr lang="fr-FR"/>
              <a:pPr>
                <a:defRPr/>
              </a:pPr>
              <a:t>11/11/2014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52EC120-82EE-4742-8DE1-DDF4AD774397}"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42913" y="103188"/>
            <a:ext cx="8243887" cy="1314450"/>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457200" y="1600200"/>
            <a:ext cx="4038600" cy="445611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510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3903663"/>
            <a:ext cx="4038600" cy="21526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47"/>
          <p:cNvSpPr>
            <a:spLocks noGrp="1" noChangeArrowheads="1"/>
          </p:cNvSpPr>
          <p:nvPr>
            <p:ph type="dt" sz="half" idx="10"/>
          </p:nvPr>
        </p:nvSpPr>
        <p:spPr/>
        <p:txBody>
          <a:bodyPr/>
          <a:lstStyle>
            <a:lvl1pPr>
              <a:defRPr/>
            </a:lvl1pPr>
          </a:lstStyle>
          <a:p>
            <a:pPr>
              <a:defRPr/>
            </a:pPr>
            <a:endParaRPr lang="fr-FR"/>
          </a:p>
        </p:txBody>
      </p:sp>
      <p:sp>
        <p:nvSpPr>
          <p:cNvPr id="7" name="Rectangle 48"/>
          <p:cNvSpPr>
            <a:spLocks noGrp="1" noChangeArrowheads="1"/>
          </p:cNvSpPr>
          <p:nvPr>
            <p:ph type="ftr" sz="quarter" idx="11"/>
          </p:nvPr>
        </p:nvSpPr>
        <p:spPr/>
        <p:txBody>
          <a:bodyPr/>
          <a:lstStyle>
            <a:lvl1pPr>
              <a:defRPr/>
            </a:lvl1pPr>
          </a:lstStyle>
          <a:p>
            <a:pPr>
              <a:defRPr/>
            </a:pPr>
            <a:endParaRPr lang="fr-FR"/>
          </a:p>
        </p:txBody>
      </p:sp>
      <p:sp>
        <p:nvSpPr>
          <p:cNvPr id="8" name="Rectangle 49"/>
          <p:cNvSpPr>
            <a:spLocks noGrp="1" noChangeArrowheads="1"/>
          </p:cNvSpPr>
          <p:nvPr>
            <p:ph type="sldNum" sz="quarter" idx="12"/>
          </p:nvPr>
        </p:nvSpPr>
        <p:spPr/>
        <p:txBody>
          <a:bodyPr/>
          <a:lstStyle>
            <a:lvl1pPr>
              <a:defRPr/>
            </a:lvl1pPr>
          </a:lstStyle>
          <a:p>
            <a:pPr>
              <a:defRPr/>
            </a:pPr>
            <a:fld id="{01F7BC3C-3977-4433-BE8D-21028E83BF24}"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D47C8890-23BE-4B8A-9098-A28606FAF672}" type="datetimeFigureOut">
              <a:rPr lang="fr-FR"/>
              <a:pPr>
                <a:defRPr/>
              </a:pPr>
              <a:t>11/11/2014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C98C3782-BECE-4386-A3A5-A1390318411F}"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18171154-E3DF-4821-9C4E-67EE3B3D5FD7}" type="datetimeFigureOut">
              <a:rPr lang="fr-FR"/>
              <a:pPr>
                <a:defRPr/>
              </a:pPr>
              <a:t>11/11/2014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7ADFCA3-8DBD-42B1-AF39-2CB8195ADF08}"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CFF78D52-E28A-4987-BB90-6163084C9690}" type="datetimeFigureOut">
              <a:rPr lang="fr-FR"/>
              <a:pPr>
                <a:defRPr/>
              </a:pPr>
              <a:t>11/11/2014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A06D6898-2A7A-4AC1-8453-5BDF845EEF51}"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6430A2F0-2C59-47D4-A932-FF219FED7D9E}" type="datetimeFigureOut">
              <a:rPr lang="fr-FR"/>
              <a:pPr>
                <a:defRPr/>
              </a:pPr>
              <a:t>11/11/2014</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401DB792-0F74-4A64-88A1-9C024B3500AD}"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202EA45D-D257-44C0-A040-E78203A30512}" type="datetimeFigureOut">
              <a:rPr lang="fr-FR"/>
              <a:pPr>
                <a:defRPr/>
              </a:pPr>
              <a:t>11/11/2014</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0FFDA65A-688C-4850-A205-789A4E1B2106}"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F79287C8-FAAC-4689-8564-BEA2E41B6F57}" type="datetimeFigureOut">
              <a:rPr lang="fr-FR"/>
              <a:pPr>
                <a:defRPr/>
              </a:pPr>
              <a:t>11/11/2014</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5354FDCC-2CBF-4536-A97B-0BE12FEDE9ED}"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8219ADA-A9B2-452D-BAAD-908F57D24E36}" type="datetimeFigureOut">
              <a:rPr lang="fr-FR"/>
              <a:pPr>
                <a:defRPr/>
              </a:pPr>
              <a:t>11/11/2014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B4B08BA6-3B82-4822-AC0B-4039611654F7}"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r-FR" noProof="0"/>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1E918627-3A11-40DD-BF1D-52507BC87B72}" type="datetimeFigureOut">
              <a:rPr lang="fr-FR"/>
              <a:pPr>
                <a:defRPr/>
              </a:pPr>
              <a:t>11/11/2014</a:t>
            </a:fld>
            <a:endParaRPr lang="fr-FR"/>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fld id="{9C52FEA3-5419-4D69-AF41-AC508CF1299A}"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9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smtClean="0">
                <a:solidFill>
                  <a:schemeClr val="tx1">
                    <a:tint val="75000"/>
                  </a:schemeClr>
                </a:solidFill>
              </a:defRPr>
            </a:lvl1pPr>
          </a:lstStyle>
          <a:p>
            <a:pPr>
              <a:defRPr/>
            </a:pPr>
            <a:fld id="{75387A7B-1FF1-4F1B-B261-39C98E2A9FDA}" type="datetimeFigureOut">
              <a:rPr lang="fr-FR"/>
              <a:pPr>
                <a:defRPr/>
              </a:pPr>
              <a:t>11/11/2014</a:t>
            </a:fld>
            <a:endParaRPr lang="fr-FR"/>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fr-FR"/>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a:defRPr/>
            </a:pPr>
            <a:fld id="{DE55A045-8BBF-4F20-8DAD-6D0837B4585A}"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923" r:id="rId1"/>
    <p:sldLayoutId id="2147483922" r:id="rId2"/>
    <p:sldLayoutId id="2147483921" r:id="rId3"/>
    <p:sldLayoutId id="2147483920" r:id="rId4"/>
    <p:sldLayoutId id="2147483919" r:id="rId5"/>
    <p:sldLayoutId id="2147483918" r:id="rId6"/>
    <p:sldLayoutId id="2147483917" r:id="rId7"/>
    <p:sldLayoutId id="2147483916" r:id="rId8"/>
    <p:sldLayoutId id="2147483924" r:id="rId9"/>
    <p:sldLayoutId id="2147483915" r:id="rId10"/>
    <p:sldLayoutId id="2147483914" r:id="rId11"/>
    <p:sldLayoutId id="2147483925" r:id="rId12"/>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a:defRPr>
      </a:lvl2pPr>
      <a:lvl3pPr algn="l" defTabSz="685800" rtl="0" fontAlgn="base">
        <a:lnSpc>
          <a:spcPct val="90000"/>
        </a:lnSpc>
        <a:spcBef>
          <a:spcPct val="0"/>
        </a:spcBef>
        <a:spcAft>
          <a:spcPct val="0"/>
        </a:spcAft>
        <a:defRPr sz="3300">
          <a:solidFill>
            <a:schemeClr val="tx1"/>
          </a:solidFill>
          <a:latin typeface="Calibri Light"/>
        </a:defRPr>
      </a:lvl3pPr>
      <a:lvl4pPr algn="l" defTabSz="685800" rtl="0" fontAlgn="base">
        <a:lnSpc>
          <a:spcPct val="90000"/>
        </a:lnSpc>
        <a:spcBef>
          <a:spcPct val="0"/>
        </a:spcBef>
        <a:spcAft>
          <a:spcPct val="0"/>
        </a:spcAft>
        <a:defRPr sz="3300">
          <a:solidFill>
            <a:schemeClr val="tx1"/>
          </a:solidFill>
          <a:latin typeface="Calibri Light"/>
        </a:defRPr>
      </a:lvl4pPr>
      <a:lvl5pPr algn="l" defTabSz="685800" rtl="0" fontAlgn="base">
        <a:lnSpc>
          <a:spcPct val="90000"/>
        </a:lnSpc>
        <a:spcBef>
          <a:spcPct val="0"/>
        </a:spcBef>
        <a:spcAft>
          <a:spcPct val="0"/>
        </a:spcAft>
        <a:defRPr sz="3300">
          <a:solidFill>
            <a:schemeClr val="tx1"/>
          </a:solidFill>
          <a:latin typeface="Calibri Light"/>
        </a:defRPr>
      </a:lvl5pPr>
      <a:lvl6pPr marL="457200" algn="l" defTabSz="685800" rtl="0" fontAlgn="base">
        <a:lnSpc>
          <a:spcPct val="90000"/>
        </a:lnSpc>
        <a:spcBef>
          <a:spcPct val="0"/>
        </a:spcBef>
        <a:spcAft>
          <a:spcPct val="0"/>
        </a:spcAft>
        <a:defRPr sz="3300">
          <a:solidFill>
            <a:schemeClr val="tx1"/>
          </a:solidFill>
          <a:latin typeface="Calibri Light"/>
        </a:defRPr>
      </a:lvl6pPr>
      <a:lvl7pPr marL="914400" algn="l" defTabSz="685800" rtl="0" fontAlgn="base">
        <a:lnSpc>
          <a:spcPct val="90000"/>
        </a:lnSpc>
        <a:spcBef>
          <a:spcPct val="0"/>
        </a:spcBef>
        <a:spcAft>
          <a:spcPct val="0"/>
        </a:spcAft>
        <a:defRPr sz="3300">
          <a:solidFill>
            <a:schemeClr val="tx1"/>
          </a:solidFill>
          <a:latin typeface="Calibri Light"/>
        </a:defRPr>
      </a:lvl7pPr>
      <a:lvl8pPr marL="1371600" algn="l" defTabSz="685800" rtl="0" fontAlgn="base">
        <a:lnSpc>
          <a:spcPct val="90000"/>
        </a:lnSpc>
        <a:spcBef>
          <a:spcPct val="0"/>
        </a:spcBef>
        <a:spcAft>
          <a:spcPct val="0"/>
        </a:spcAft>
        <a:defRPr sz="3300">
          <a:solidFill>
            <a:schemeClr val="tx1"/>
          </a:solidFill>
          <a:latin typeface="Calibri Light"/>
        </a:defRPr>
      </a:lvl8pPr>
      <a:lvl9pPr marL="1828800" algn="l" defTabSz="685800" rtl="0" fontAlgn="base">
        <a:lnSpc>
          <a:spcPct val="90000"/>
        </a:lnSpc>
        <a:spcBef>
          <a:spcPct val="0"/>
        </a:spcBef>
        <a:spcAft>
          <a:spcPct val="0"/>
        </a:spcAft>
        <a:defRPr sz="3300">
          <a:solidFill>
            <a:schemeClr val="tx1"/>
          </a:solidFill>
          <a:latin typeface="Calibri Light"/>
        </a:defRPr>
      </a:lvl9pPr>
    </p:titleStyle>
    <p:bodyStyle>
      <a:lvl1pPr marL="171450" indent="-171450" algn="l" defTabSz="685800"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8.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j.belaischallart@ch4v.fr"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p:nvPr>
        </p:nvSpPr>
        <p:spPr>
          <a:xfrm>
            <a:off x="468313" y="2060848"/>
            <a:ext cx="7850187" cy="1779588"/>
          </a:xfrm>
        </p:spPr>
        <p:txBody>
          <a:bodyPr/>
          <a:lstStyle/>
          <a:p>
            <a:r>
              <a:rPr lang="fr-FR" sz="3600" i="1" dirty="0" smtClean="0">
                <a:solidFill>
                  <a:srgbClr val="0070C0"/>
                </a:solidFill>
              </a:rPr>
              <a:t> </a:t>
            </a:r>
          </a:p>
        </p:txBody>
      </p:sp>
      <p:sp>
        <p:nvSpPr>
          <p:cNvPr id="17410" name="Sous-titre 2"/>
          <p:cNvSpPr>
            <a:spLocks noGrp="1"/>
          </p:cNvSpPr>
          <p:nvPr>
            <p:ph type="subTitle" idx="1"/>
          </p:nvPr>
        </p:nvSpPr>
        <p:spPr>
          <a:xfrm>
            <a:off x="1115616" y="4077072"/>
            <a:ext cx="7921625" cy="2075435"/>
          </a:xfrm>
        </p:spPr>
        <p:txBody>
          <a:bodyPr/>
          <a:lstStyle/>
          <a:p>
            <a:pPr fontAlgn="auto">
              <a:spcAft>
                <a:spcPts val="0"/>
              </a:spcAft>
              <a:buFont typeface="Arial" panose="020B0604020202020204" pitchFamily="34" charset="0"/>
              <a:buNone/>
              <a:defRPr/>
            </a:pPr>
            <a:r>
              <a:rPr lang="fr-FR" sz="3000" b="1" i="1" dirty="0" smtClean="0">
                <a:solidFill>
                  <a:schemeClr val="bg2">
                    <a:lumMod val="25000"/>
                  </a:schemeClr>
                </a:solidFill>
              </a:rPr>
              <a:t>Joelle Belaisch -Allart</a:t>
            </a:r>
          </a:p>
        </p:txBody>
      </p:sp>
      <p:sp>
        <p:nvSpPr>
          <p:cNvPr id="4" name="Sous-titre 3"/>
          <p:cNvSpPr>
            <a:spLocks noGrp="1"/>
          </p:cNvSpPr>
          <p:nvPr>
            <p:ph type="subTitle" idx="4294967295"/>
          </p:nvPr>
        </p:nvSpPr>
        <p:spPr>
          <a:xfrm>
            <a:off x="467544" y="3140968"/>
            <a:ext cx="8567737" cy="1689100"/>
          </a:xfrm>
        </p:spPr>
        <p:txBody>
          <a:bodyPr/>
          <a:lstStyle/>
          <a:p>
            <a:pPr marL="0" indent="0" fontAlgn="auto">
              <a:spcAft>
                <a:spcPts val="0"/>
              </a:spcAft>
              <a:buFont typeface="Arial" panose="020B0604020202020204" pitchFamily="34" charset="0"/>
              <a:buNone/>
              <a:defRPr/>
            </a:pPr>
            <a:r>
              <a:rPr lang="fr-FR" sz="3600" dirty="0" smtClean="0">
                <a:solidFill>
                  <a:schemeClr val="bg2">
                    <a:lumMod val="25000"/>
                  </a:schemeClr>
                </a:solidFill>
              </a:rPr>
              <a:t>Vitrification ovocytaire sociétale </a:t>
            </a:r>
            <a:endParaRPr lang="fr-FR" sz="3600" dirty="0">
              <a:solidFill>
                <a:schemeClr val="bg2">
                  <a:lumMod val="25000"/>
                </a:schemeClr>
              </a:solidFill>
            </a:endParaRPr>
          </a:p>
        </p:txBody>
      </p:sp>
      <p:pic>
        <p:nvPicPr>
          <p:cNvPr id="15364" name="Picture 4"/>
          <p:cNvPicPr>
            <a:picLocks noChangeAspect="1" noChangeArrowheads="1"/>
          </p:cNvPicPr>
          <p:nvPr/>
        </p:nvPicPr>
        <p:blipFill>
          <a:blip r:embed="rId3"/>
          <a:srcRect l="44429" t="45784" r="38902" b="43933"/>
          <a:stretch>
            <a:fillRect/>
          </a:stretch>
        </p:blipFill>
        <p:spPr bwMode="auto">
          <a:xfrm>
            <a:off x="5435600" y="5672138"/>
            <a:ext cx="3384550" cy="968375"/>
          </a:xfrm>
          <a:prstGeom prst="rect">
            <a:avLst/>
          </a:prstGeom>
          <a:noFill/>
          <a:ln w="9525">
            <a:noFill/>
            <a:miter lim="800000"/>
            <a:headEnd/>
            <a:tailEnd/>
          </a:ln>
        </p:spPr>
      </p:pic>
      <p:pic>
        <p:nvPicPr>
          <p:cNvPr id="15365" name="Picture 5"/>
          <p:cNvPicPr>
            <a:picLocks noChangeAspect="1" noChangeArrowheads="1"/>
          </p:cNvPicPr>
          <p:nvPr/>
        </p:nvPicPr>
        <p:blipFill>
          <a:blip r:embed="rId4"/>
          <a:srcRect/>
          <a:stretch>
            <a:fillRect/>
          </a:stretch>
        </p:blipFill>
        <p:spPr bwMode="auto">
          <a:xfrm>
            <a:off x="468313" y="5103813"/>
            <a:ext cx="2411412" cy="1709737"/>
          </a:xfrm>
          <a:prstGeom prst="rect">
            <a:avLst/>
          </a:prstGeom>
          <a:noFill/>
          <a:ln w="9525" algn="in">
            <a:noFill/>
            <a:miter lim="800000"/>
            <a:headEnd/>
            <a:tailEnd/>
          </a:ln>
        </p:spPr>
      </p:pic>
      <p:sp>
        <p:nvSpPr>
          <p:cNvPr id="15366" name="Rectangle 11"/>
          <p:cNvSpPr>
            <a:spLocks noChangeArrowheads="1"/>
          </p:cNvSpPr>
          <p:nvPr/>
        </p:nvSpPr>
        <p:spPr bwMode="auto">
          <a:xfrm>
            <a:off x="6919913" y="5724525"/>
            <a:ext cx="1684337" cy="368300"/>
          </a:xfrm>
          <a:prstGeom prst="rect">
            <a:avLst/>
          </a:prstGeom>
          <a:noFill/>
          <a:ln w="9525">
            <a:noFill/>
            <a:miter lim="800000"/>
            <a:headEnd/>
            <a:tailEnd/>
          </a:ln>
        </p:spPr>
        <p:txBody>
          <a:bodyPr wrap="none">
            <a:spAutoFit/>
          </a:bodyPr>
          <a:lstStyle/>
          <a:p>
            <a:r>
              <a:rPr lang="fr-FR">
                <a:solidFill>
                  <a:schemeClr val="accent1"/>
                </a:solidFill>
              </a:rPr>
              <a:t>Site de Sèvres</a:t>
            </a:r>
          </a:p>
        </p:txBody>
      </p:sp>
      <p:pic>
        <p:nvPicPr>
          <p:cNvPr id="11" name="Espace réservé du contenu 3"/>
          <p:cNvPicPr>
            <a:picLocks noChangeAspect="1"/>
          </p:cNvPicPr>
          <p:nvPr/>
        </p:nvPicPr>
        <p:blipFill rotWithShape="1">
          <a:blip r:embed="rId5"/>
          <a:srcRect l="21400" t="14894" r="26498" b="60283"/>
          <a:stretch/>
        </p:blipFill>
        <p:spPr>
          <a:xfrm>
            <a:off x="352026" y="332656"/>
            <a:ext cx="4724030" cy="1235767"/>
          </a:xfrm>
          <a:prstGeom prst="rect">
            <a:avLst/>
          </a:prstGeom>
        </p:spPr>
      </p:pic>
      <p:pic>
        <p:nvPicPr>
          <p:cNvPr id="13" name="Espace réservé du contenu 3"/>
          <p:cNvPicPr>
            <a:picLocks noChangeAspect="1"/>
          </p:cNvPicPr>
          <p:nvPr/>
        </p:nvPicPr>
        <p:blipFill rotWithShape="1">
          <a:blip r:embed="rId6"/>
          <a:srcRect l="26740" t="21954" r="27670" b="46604"/>
          <a:stretch/>
        </p:blipFill>
        <p:spPr>
          <a:xfrm>
            <a:off x="4799826" y="1167361"/>
            <a:ext cx="4164662" cy="1699862"/>
          </a:xfrm>
          <a:prstGeom prst="rect">
            <a:avLst/>
          </a:prstGeom>
        </p:spPr>
      </p:pic>
    </p:spTree>
    <p:extLst>
      <p:ext uri="{BB962C8B-B14F-4D97-AF65-F5344CB8AC3E}">
        <p14:creationId xmlns:p14="http://schemas.microsoft.com/office/powerpoint/2010/main" val="1012555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28" name="Rectangle 2"/>
          <p:cNvSpPr>
            <a:spLocks noGrp="1" noChangeArrowheads="1"/>
          </p:cNvSpPr>
          <p:nvPr>
            <p:ph type="title"/>
          </p:nvPr>
        </p:nvSpPr>
        <p:spPr>
          <a:xfrm>
            <a:off x="457200" y="704850"/>
            <a:ext cx="8229600" cy="1143000"/>
          </a:xfrm>
        </p:spPr>
        <p:txBody>
          <a:bodyPr/>
          <a:lstStyle/>
          <a:p>
            <a:r>
              <a:rPr lang="fr-FR" smtClean="0"/>
              <a:t/>
            </a:r>
            <a:br>
              <a:rPr lang="fr-FR" smtClean="0"/>
            </a:br>
            <a:endParaRPr lang="fr-FR" smtClean="0">
              <a:solidFill>
                <a:srgbClr val="FF9900"/>
              </a:solidFill>
            </a:endParaRPr>
          </a:p>
        </p:txBody>
      </p:sp>
      <p:graphicFrame>
        <p:nvGraphicFramePr>
          <p:cNvPr id="34826" name="Object 10"/>
          <p:cNvGraphicFramePr>
            <a:graphicFrameLocks noGrp="1" noChangeAspect="1"/>
          </p:cNvGraphicFramePr>
          <p:nvPr>
            <p:ph sz="half" idx="1"/>
          </p:nvPr>
        </p:nvGraphicFramePr>
        <p:xfrm>
          <a:off x="457200" y="1651000"/>
          <a:ext cx="4038600" cy="2138363"/>
        </p:xfrm>
        <a:graphic>
          <a:graphicData uri="http://schemas.openxmlformats.org/presentationml/2006/ole">
            <mc:AlternateContent xmlns:mc="http://schemas.openxmlformats.org/markup-compatibility/2006">
              <mc:Choice xmlns:v="urn:schemas-microsoft-com:vml" Requires="v">
                <p:oleObj spid="_x0000_s34872" name="Graphique" r:id="rId4" imgW="7772408" imgH="4114867" progId="MSGraph.Chart.8">
                  <p:embed followColorScheme="full"/>
                </p:oleObj>
              </mc:Choice>
              <mc:Fallback>
                <p:oleObj name="Graphique" r:id="rId4" imgW="7772408" imgH="4114867" progId="MSGraph.Chart.8">
                  <p:embed followColorScheme="full"/>
                  <p:pic>
                    <p:nvPicPr>
                      <p:cNvPr id="0" name="Picture 10"/>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51000"/>
                        <a:ext cx="4038600" cy="2138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827" name="Object 11"/>
          <p:cNvGraphicFramePr>
            <a:graphicFrameLocks noGrp="1" noChangeAspect="1"/>
          </p:cNvGraphicFramePr>
          <p:nvPr>
            <p:ph sz="half" idx="2"/>
          </p:nvPr>
        </p:nvGraphicFramePr>
        <p:xfrm>
          <a:off x="250825" y="3522663"/>
          <a:ext cx="4038600" cy="2138362"/>
        </p:xfrm>
        <a:graphic>
          <a:graphicData uri="http://schemas.openxmlformats.org/presentationml/2006/ole">
            <mc:AlternateContent xmlns:mc="http://schemas.openxmlformats.org/markup-compatibility/2006">
              <mc:Choice xmlns:v="urn:schemas-microsoft-com:vml" Requires="v">
                <p:oleObj spid="_x0000_s34873" name="Graphique" r:id="rId6" imgW="7772408" imgH="4114867" progId="MSGraph.Chart.8">
                  <p:embed followColorScheme="full"/>
                </p:oleObj>
              </mc:Choice>
              <mc:Fallback>
                <p:oleObj name="Graphique" r:id="rId6" imgW="7772408" imgH="4114867" progId="MSGraph.Chart.8">
                  <p:embed followColorScheme="full"/>
                  <p:pic>
                    <p:nvPicPr>
                      <p:cNvPr id="0" name="Picture 11"/>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3522663"/>
                        <a:ext cx="4038600" cy="213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9" name="Rectangle 3"/>
          <p:cNvSpPr>
            <a:spLocks noGrp="1" noChangeArrowheads="1"/>
          </p:cNvSpPr>
          <p:nvPr>
            <p:ph type="body" sz="half" idx="4294967295"/>
          </p:nvPr>
        </p:nvSpPr>
        <p:spPr bwMode="auto">
          <a:xfrm>
            <a:off x="0" y="1600200"/>
            <a:ext cx="8002588" cy="4456113"/>
          </a:xfrm>
          <a:noFill/>
        </p:spPr>
        <p:txBody>
          <a:bodyPr wrap="square" numCol="1" anchor="t" anchorCtr="0" compatLnSpc="1">
            <a:prstTxWarp prst="textNoShape">
              <a:avLst/>
            </a:prstTxWarp>
          </a:bodyPr>
          <a:lstStyle/>
          <a:p>
            <a:pPr>
              <a:buFontTx/>
              <a:buNone/>
            </a:pPr>
            <a:r>
              <a:rPr lang="fr-FR" smtClean="0"/>
              <a:t> </a:t>
            </a:r>
          </a:p>
          <a:p>
            <a:pPr>
              <a:buFontTx/>
              <a:buNone/>
            </a:pPr>
            <a:r>
              <a:rPr lang="fr-FR" smtClean="0">
                <a:solidFill>
                  <a:srgbClr val="FF9900"/>
                </a:solidFill>
              </a:rPr>
              <a:t>         </a:t>
            </a:r>
            <a:endParaRPr lang="fr-FR" smtClean="0"/>
          </a:p>
        </p:txBody>
      </p:sp>
      <p:sp>
        <p:nvSpPr>
          <p:cNvPr id="34830" name="Rectangle 6"/>
          <p:cNvSpPr>
            <a:spLocks noChangeArrowheads="1"/>
          </p:cNvSpPr>
          <p:nvPr/>
        </p:nvSpPr>
        <p:spPr bwMode="auto">
          <a:xfrm>
            <a:off x="1258888" y="3429000"/>
            <a:ext cx="568325" cy="366713"/>
          </a:xfrm>
          <a:prstGeom prst="rect">
            <a:avLst/>
          </a:prstGeom>
          <a:noFill/>
          <a:ln w="9525">
            <a:noFill/>
            <a:miter lim="800000"/>
            <a:headEnd/>
            <a:tailEnd/>
          </a:ln>
        </p:spPr>
        <p:txBody>
          <a:bodyPr>
            <a:spAutoFit/>
          </a:bodyPr>
          <a:lstStyle/>
          <a:p>
            <a:pPr>
              <a:spcBef>
                <a:spcPct val="30000"/>
              </a:spcBef>
            </a:pPr>
            <a:r>
              <a:rPr lang="fr-FR">
                <a:latin typeface="Calibri" pitchFamily="34" charset="0"/>
              </a:rPr>
              <a:t>FIV</a:t>
            </a:r>
          </a:p>
        </p:txBody>
      </p:sp>
      <p:sp>
        <p:nvSpPr>
          <p:cNvPr id="34831" name="Rectangle 8"/>
          <p:cNvSpPr>
            <a:spLocks noChangeArrowheads="1"/>
          </p:cNvSpPr>
          <p:nvPr/>
        </p:nvSpPr>
        <p:spPr bwMode="auto">
          <a:xfrm>
            <a:off x="1187450" y="5445125"/>
            <a:ext cx="693738" cy="366713"/>
          </a:xfrm>
          <a:prstGeom prst="rect">
            <a:avLst/>
          </a:prstGeom>
          <a:noFill/>
          <a:ln w="9525">
            <a:noFill/>
            <a:miter lim="800000"/>
            <a:headEnd/>
            <a:tailEnd/>
          </a:ln>
        </p:spPr>
        <p:txBody>
          <a:bodyPr wrap="none">
            <a:spAutoFit/>
          </a:bodyPr>
          <a:lstStyle/>
          <a:p>
            <a:pPr>
              <a:spcBef>
                <a:spcPct val="30000"/>
              </a:spcBef>
            </a:pPr>
            <a:r>
              <a:rPr lang="fr-FR">
                <a:latin typeface="Calibri" pitchFamily="34" charset="0"/>
              </a:rPr>
              <a:t>ICSI</a:t>
            </a:r>
          </a:p>
        </p:txBody>
      </p:sp>
      <p:sp>
        <p:nvSpPr>
          <p:cNvPr id="34832" name="Rectangle 7"/>
          <p:cNvSpPr>
            <a:spLocks noChangeArrowheads="1"/>
          </p:cNvSpPr>
          <p:nvPr/>
        </p:nvSpPr>
        <p:spPr bwMode="auto">
          <a:xfrm>
            <a:off x="1042988" y="44450"/>
            <a:ext cx="7632700" cy="1754188"/>
          </a:xfrm>
          <a:prstGeom prst="rect">
            <a:avLst/>
          </a:prstGeom>
          <a:noFill/>
          <a:ln w="9525">
            <a:noFill/>
            <a:miter lim="800000"/>
            <a:headEnd/>
            <a:tailEnd/>
          </a:ln>
        </p:spPr>
        <p:txBody>
          <a:bodyPr>
            <a:spAutoFit/>
          </a:bodyPr>
          <a:lstStyle/>
          <a:p>
            <a:r>
              <a:rPr lang="fr-FR" sz="3600">
                <a:solidFill>
                  <a:srgbClr val="000000"/>
                </a:solidFill>
                <a:latin typeface="Calibri" pitchFamily="34" charset="0"/>
              </a:rPr>
              <a:t> FIV et en ICSI ? Les taux de succès chutent inéluctablement  avec l’age des femmes</a:t>
            </a:r>
          </a:p>
        </p:txBody>
      </p:sp>
      <p:sp>
        <p:nvSpPr>
          <p:cNvPr id="9" name="Rectangle 8"/>
          <p:cNvSpPr>
            <a:spLocks noChangeArrowheads="1"/>
          </p:cNvSpPr>
          <p:nvPr/>
        </p:nvSpPr>
        <p:spPr bwMode="auto">
          <a:xfrm>
            <a:off x="4806950" y="1953171"/>
            <a:ext cx="4013200" cy="3348037"/>
          </a:xfrm>
          <a:prstGeom prst="rect">
            <a:avLst/>
          </a:prstGeom>
          <a:noFill/>
          <a:ln w="9525">
            <a:noFill/>
            <a:miter lim="800000"/>
            <a:headEnd/>
            <a:tailEnd/>
          </a:ln>
        </p:spPr>
        <p:txBody>
          <a:bodyPr>
            <a:spAutoFit/>
          </a:bodyPr>
          <a:lstStyle/>
          <a:p>
            <a:pPr>
              <a:lnSpc>
                <a:spcPct val="80000"/>
              </a:lnSpc>
            </a:pPr>
            <a:r>
              <a:rPr lang="fr-FR" b="1" u="sng" dirty="0"/>
              <a:t>En augmentant les doses de gonadotrophines ?</a:t>
            </a:r>
          </a:p>
          <a:p>
            <a:pPr>
              <a:lnSpc>
                <a:spcPct val="80000"/>
              </a:lnSpc>
            </a:pPr>
            <a:r>
              <a:rPr lang="fr-FR" dirty="0"/>
              <a:t>         Non :</a:t>
            </a:r>
            <a:r>
              <a:rPr lang="fr-FR" sz="1600" dirty="0"/>
              <a:t>Out et al , 2000 ;</a:t>
            </a:r>
            <a:r>
              <a:rPr lang="fr-FR" sz="1600" dirty="0" err="1"/>
              <a:t>Szamatowicz</a:t>
            </a:r>
            <a:r>
              <a:rPr lang="fr-FR" sz="1600" dirty="0"/>
              <a:t> et </a:t>
            </a:r>
            <a:r>
              <a:rPr lang="fr-FR" sz="1600" dirty="0" err="1"/>
              <a:t>Grochowski</a:t>
            </a:r>
            <a:r>
              <a:rPr lang="fr-FR" sz="1600" dirty="0"/>
              <a:t> , 1998</a:t>
            </a:r>
          </a:p>
          <a:p>
            <a:pPr>
              <a:lnSpc>
                <a:spcPct val="80000"/>
              </a:lnSpc>
            </a:pPr>
            <a:endParaRPr lang="fr-FR" dirty="0"/>
          </a:p>
          <a:p>
            <a:pPr>
              <a:lnSpc>
                <a:spcPct val="80000"/>
              </a:lnSpc>
            </a:pPr>
            <a:r>
              <a:rPr lang="fr-FR" dirty="0"/>
              <a:t>* </a:t>
            </a:r>
            <a:r>
              <a:rPr lang="fr-FR" b="1" u="sng" dirty="0"/>
              <a:t>Avec le hatching ?</a:t>
            </a:r>
          </a:p>
          <a:p>
            <a:pPr>
              <a:lnSpc>
                <a:spcPct val="80000"/>
              </a:lnSpc>
            </a:pPr>
            <a:r>
              <a:rPr lang="fr-FR" dirty="0"/>
              <a:t>         Non :</a:t>
            </a:r>
            <a:r>
              <a:rPr lang="fr-FR" sz="1600" dirty="0" err="1"/>
              <a:t>Lanzendorf</a:t>
            </a:r>
            <a:r>
              <a:rPr lang="fr-FR" sz="1600" dirty="0"/>
              <a:t> et al ,1998 ;</a:t>
            </a:r>
            <a:r>
              <a:rPr lang="fr-FR" sz="1600" dirty="0" err="1"/>
              <a:t>Rohini</a:t>
            </a:r>
            <a:r>
              <a:rPr lang="fr-FR" sz="1600" dirty="0"/>
              <a:t> </a:t>
            </a:r>
            <a:r>
              <a:rPr lang="fr-FR" sz="1600" dirty="0" err="1"/>
              <a:t>Edirisinghe</a:t>
            </a:r>
            <a:r>
              <a:rPr lang="fr-FR" sz="1600" dirty="0"/>
              <a:t> et al, 1999</a:t>
            </a:r>
          </a:p>
          <a:p>
            <a:pPr>
              <a:lnSpc>
                <a:spcPct val="80000"/>
              </a:lnSpc>
            </a:pPr>
            <a:r>
              <a:rPr lang="fr-FR" dirty="0"/>
              <a:t>* </a:t>
            </a:r>
            <a:r>
              <a:rPr lang="fr-FR" b="1" u="sng" dirty="0"/>
              <a:t>En augmentant le nombre d’embryons transférés ?</a:t>
            </a:r>
          </a:p>
          <a:p>
            <a:pPr>
              <a:lnSpc>
                <a:spcPct val="80000"/>
              </a:lnSpc>
            </a:pPr>
            <a:r>
              <a:rPr lang="fr-FR" sz="1600" dirty="0"/>
              <a:t>Oui mais   ….</a:t>
            </a:r>
            <a:br>
              <a:rPr lang="fr-FR" sz="1600" dirty="0"/>
            </a:br>
            <a:r>
              <a:rPr lang="fr-FR" sz="1600" dirty="0"/>
              <a:t>le nombre d’embryons obtenu diminue avec </a:t>
            </a:r>
            <a:r>
              <a:rPr lang="fr-FR" sz="1600" dirty="0" err="1"/>
              <a:t>l’age</a:t>
            </a:r>
            <a:r>
              <a:rPr lang="fr-FR" sz="1600" dirty="0"/>
              <a:t>  ….</a:t>
            </a:r>
          </a:p>
          <a:p>
            <a:pPr>
              <a:lnSpc>
                <a:spcPct val="90000"/>
              </a:lnSpc>
            </a:pPr>
            <a:r>
              <a:rPr lang="fr-FR" dirty="0"/>
              <a:t>*</a:t>
            </a:r>
            <a:r>
              <a:rPr lang="fr-FR" b="1" u="sng" dirty="0"/>
              <a:t>Par le diagnostic préimplantatoire????? </a:t>
            </a:r>
          </a:p>
        </p:txBody>
      </p:sp>
      <p:sp>
        <p:nvSpPr>
          <p:cNvPr id="10" name="Rectangle 9"/>
          <p:cNvSpPr>
            <a:spLocks noChangeArrowheads="1"/>
          </p:cNvSpPr>
          <p:nvPr/>
        </p:nvSpPr>
        <p:spPr bwMode="auto">
          <a:xfrm>
            <a:off x="468313" y="5867400"/>
            <a:ext cx="3722687" cy="369888"/>
          </a:xfrm>
          <a:prstGeom prst="rect">
            <a:avLst/>
          </a:prstGeom>
          <a:noFill/>
          <a:ln w="9525">
            <a:noFill/>
            <a:miter lim="800000"/>
            <a:headEnd/>
            <a:tailEnd/>
          </a:ln>
        </p:spPr>
        <p:txBody>
          <a:bodyPr wrap="none">
            <a:spAutoFit/>
          </a:bodyPr>
          <a:lstStyle/>
          <a:p>
            <a:r>
              <a:rPr lang="fr-FR"/>
              <a:t>Peut-o n lutter contre cette chute ?</a:t>
            </a:r>
          </a:p>
        </p:txBody>
      </p:sp>
      <p:sp>
        <p:nvSpPr>
          <p:cNvPr id="11" name="Rectangle 10"/>
          <p:cNvSpPr>
            <a:spLocks noChangeArrowheads="1"/>
          </p:cNvSpPr>
          <p:nvPr/>
        </p:nvSpPr>
        <p:spPr bwMode="auto">
          <a:xfrm>
            <a:off x="2916238" y="6227763"/>
            <a:ext cx="827087" cy="369887"/>
          </a:xfrm>
          <a:prstGeom prst="rect">
            <a:avLst/>
          </a:prstGeom>
          <a:noFill/>
          <a:ln w="9525">
            <a:noFill/>
            <a:miter lim="800000"/>
            <a:headEnd/>
            <a:tailEnd/>
          </a:ln>
        </p:spPr>
        <p:txBody>
          <a:bodyPr wrap="none">
            <a:spAutoFit/>
          </a:bodyPr>
          <a:lstStyle/>
          <a:p>
            <a:r>
              <a:rPr lang="fr-FR">
                <a:solidFill>
                  <a:srgbClr val="FF0000"/>
                </a:solidFill>
              </a:rPr>
              <a:t>NON !</a:t>
            </a:r>
          </a:p>
        </p:txBody>
      </p:sp>
      <p:sp>
        <p:nvSpPr>
          <p:cNvPr id="34837" name="Rectangle 1"/>
          <p:cNvSpPr>
            <a:spLocks noChangeArrowheads="1"/>
          </p:cNvSpPr>
          <p:nvPr/>
        </p:nvSpPr>
        <p:spPr bwMode="auto">
          <a:xfrm>
            <a:off x="4895850" y="6156325"/>
            <a:ext cx="4572000" cy="369332"/>
          </a:xfrm>
          <a:prstGeom prst="rect">
            <a:avLst/>
          </a:prstGeom>
          <a:noFill/>
          <a:ln w="9525">
            <a:noFill/>
            <a:miter lim="800000"/>
            <a:headEnd/>
            <a:tailEnd/>
          </a:ln>
        </p:spPr>
        <p:txBody>
          <a:bodyPr>
            <a:spAutoFit/>
          </a:bodyPr>
          <a:lstStyle/>
          <a:p>
            <a:r>
              <a:rPr lang="en-US" dirty="0">
                <a:solidFill>
                  <a:srgbClr val="231F20"/>
                </a:solidFill>
                <a:latin typeface="AdvOTaf232193"/>
              </a:rPr>
              <a:t> </a:t>
            </a:r>
            <a:endParaRPr lang="en-US" sz="1400" b="1" dirty="0">
              <a:solidFill>
                <a:srgbClr val="231F20"/>
              </a:solidFill>
              <a:latin typeface="AdvOTaf2321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 calcmode="lin" valueType="num">
                                      <p:cBhvr additive="base">
                                        <p:cTn id="2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 calcmode="lin" valueType="num">
                                      <p:cBhvr additive="base">
                                        <p:cTn id="2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anim calcmode="lin" valueType="num">
                                      <p:cBhvr additive="base">
                                        <p:cTn id="3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 calcmode="lin" valueType="num">
                                      <p:cBhvr additive="base">
                                        <p:cTn id="37"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 calcmode="lin" valueType="num">
                                      <p:cBhvr additive="base">
                                        <p:cTn id="4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936625" y="242888"/>
            <a:ext cx="8243888" cy="1314450"/>
          </a:xfrm>
        </p:spPr>
        <p:txBody>
          <a:bodyPr rtlCol="0">
            <a:normAutofit fontScale="90000"/>
          </a:bodyPr>
          <a:lstStyle/>
          <a:p>
            <a:pPr fontAlgn="auto">
              <a:spcAft>
                <a:spcPts val="0"/>
              </a:spcAft>
              <a:defRPr/>
            </a:pPr>
            <a:r>
              <a:rPr lang="fr-FR" dirty="0" smtClean="0">
                <a:solidFill>
                  <a:srgbClr val="FF3300"/>
                </a:solidFill>
              </a:rPr>
              <a:t/>
            </a:r>
            <a:br>
              <a:rPr lang="fr-FR" dirty="0" smtClean="0">
                <a:solidFill>
                  <a:srgbClr val="FF3300"/>
                </a:solidFill>
              </a:rPr>
            </a:br>
            <a:r>
              <a:rPr lang="fr-FR" dirty="0" smtClean="0">
                <a:solidFill>
                  <a:srgbClr val="FF3300"/>
                </a:solidFill>
              </a:rPr>
              <a:t> </a:t>
            </a:r>
            <a:r>
              <a:rPr lang="fr-FR" sz="3100" dirty="0" smtClean="0">
                <a:solidFill>
                  <a:srgbClr val="FF3300"/>
                </a:solidFill>
              </a:rPr>
              <a:t>L’A M P n’est pas la  baguette magique  qui rajeunit les ovaires …</a:t>
            </a:r>
            <a:r>
              <a:rPr lang="fr-FR" sz="3100" dirty="0" smtClean="0"/>
              <a:t> </a:t>
            </a:r>
            <a:r>
              <a:rPr lang="fr-FR" sz="3100" dirty="0" err="1" smtClean="0"/>
              <a:t>Léridon</a:t>
            </a:r>
            <a:r>
              <a:rPr lang="fr-FR" sz="3100" dirty="0" smtClean="0"/>
              <a:t> (2004)</a:t>
            </a:r>
          </a:p>
        </p:txBody>
      </p:sp>
      <p:sp>
        <p:nvSpPr>
          <p:cNvPr id="36866" name="Rectangle 3"/>
          <p:cNvSpPr>
            <a:spLocks noGrp="1" noChangeArrowheads="1"/>
          </p:cNvSpPr>
          <p:nvPr>
            <p:ph type="body" sz="half" idx="1"/>
          </p:nvPr>
        </p:nvSpPr>
        <p:spPr bwMode="auto">
          <a:xfrm>
            <a:off x="457200" y="1925638"/>
            <a:ext cx="5915025" cy="4456112"/>
          </a:xfrm>
        </p:spPr>
        <p:txBody>
          <a:bodyPr wrap="square" numCol="1" anchor="t" anchorCtr="0" compatLnSpc="1">
            <a:prstTxWarp prst="textNoShape">
              <a:avLst/>
            </a:prstTxWarp>
          </a:bodyPr>
          <a:lstStyle/>
          <a:p>
            <a:pPr>
              <a:lnSpc>
                <a:spcPct val="80000"/>
              </a:lnSpc>
            </a:pPr>
            <a:r>
              <a:rPr lang="fr-FR" sz="1600" smtClean="0"/>
              <a:t>sur 100 femmes cherchant à concevoir à partir de </a:t>
            </a:r>
            <a:r>
              <a:rPr lang="fr-FR" sz="1600" smtClean="0">
                <a:solidFill>
                  <a:srgbClr val="FF3300"/>
                </a:solidFill>
              </a:rPr>
              <a:t>30 ans</a:t>
            </a:r>
            <a:r>
              <a:rPr lang="fr-FR" sz="1600" smtClean="0"/>
              <a:t>,</a:t>
            </a:r>
          </a:p>
          <a:p>
            <a:pPr>
              <a:lnSpc>
                <a:spcPct val="80000"/>
              </a:lnSpc>
              <a:buFontTx/>
              <a:buNone/>
            </a:pPr>
            <a:r>
              <a:rPr lang="fr-FR" sz="1600" smtClean="0"/>
              <a:t>    91 auront un enfant dans les quatre ans sans recourir à</a:t>
            </a:r>
          </a:p>
          <a:p>
            <a:pPr>
              <a:lnSpc>
                <a:spcPct val="80000"/>
              </a:lnSpc>
              <a:buFontTx/>
              <a:buNone/>
            </a:pPr>
            <a:r>
              <a:rPr lang="fr-FR" sz="1600" smtClean="0"/>
              <a:t>    l’AMP, trois y parviendront ensuite grâce à l’AMP (deux</a:t>
            </a:r>
          </a:p>
          <a:p>
            <a:pPr>
              <a:lnSpc>
                <a:spcPct val="80000"/>
              </a:lnSpc>
              <a:buFontTx/>
              <a:buNone/>
            </a:pPr>
            <a:r>
              <a:rPr lang="fr-FR" sz="1600" smtClean="0"/>
              <a:t>    FIV) et les </a:t>
            </a:r>
            <a:r>
              <a:rPr lang="fr-FR" sz="1800" smtClean="0">
                <a:solidFill>
                  <a:srgbClr val="FF3300"/>
                </a:solidFill>
              </a:rPr>
              <a:t>six</a:t>
            </a:r>
            <a:r>
              <a:rPr lang="fr-FR" sz="1600" smtClean="0"/>
              <a:t> autres resteront sans enfant ;</a:t>
            </a:r>
          </a:p>
          <a:p>
            <a:pPr>
              <a:lnSpc>
                <a:spcPct val="80000"/>
              </a:lnSpc>
              <a:buFontTx/>
              <a:buNone/>
            </a:pPr>
            <a:endParaRPr lang="fr-FR" sz="1600" smtClean="0"/>
          </a:p>
          <a:p>
            <a:pPr>
              <a:lnSpc>
                <a:spcPct val="80000"/>
              </a:lnSpc>
            </a:pPr>
            <a:r>
              <a:rPr lang="fr-FR" sz="1600" smtClean="0"/>
              <a:t> sur 100 femmes cherchant à concevoir à partir de </a:t>
            </a:r>
            <a:r>
              <a:rPr lang="fr-FR" sz="1600" smtClean="0">
                <a:solidFill>
                  <a:srgbClr val="FF3300"/>
                </a:solidFill>
              </a:rPr>
              <a:t>35 ans</a:t>
            </a:r>
            <a:r>
              <a:rPr lang="fr-FR" sz="1600" smtClean="0"/>
              <a:t>,</a:t>
            </a:r>
          </a:p>
          <a:p>
            <a:pPr>
              <a:lnSpc>
                <a:spcPct val="80000"/>
              </a:lnSpc>
              <a:buFontTx/>
              <a:buNone/>
            </a:pPr>
            <a:r>
              <a:rPr lang="fr-FR" sz="1600" smtClean="0"/>
              <a:t>    82 auront un enfant dans les trois ans, quatre grâce à</a:t>
            </a:r>
          </a:p>
          <a:p>
            <a:pPr>
              <a:lnSpc>
                <a:spcPct val="80000"/>
              </a:lnSpc>
              <a:buFontTx/>
              <a:buNone/>
            </a:pPr>
            <a:r>
              <a:rPr lang="fr-FR" sz="1600" smtClean="0"/>
              <a:t>     l’AMP, et </a:t>
            </a:r>
            <a:r>
              <a:rPr lang="fr-FR" sz="1600" smtClean="0">
                <a:solidFill>
                  <a:srgbClr val="FF3300"/>
                </a:solidFill>
              </a:rPr>
              <a:t>14</a:t>
            </a:r>
            <a:r>
              <a:rPr lang="fr-FR" sz="1600" smtClean="0"/>
              <a:t> resteront sans enfant ;</a:t>
            </a:r>
          </a:p>
          <a:p>
            <a:pPr>
              <a:lnSpc>
                <a:spcPct val="80000"/>
              </a:lnSpc>
              <a:buFontTx/>
              <a:buNone/>
            </a:pPr>
            <a:endParaRPr lang="fr-FR" sz="1600" smtClean="0"/>
          </a:p>
          <a:p>
            <a:pPr>
              <a:lnSpc>
                <a:spcPct val="80000"/>
              </a:lnSpc>
            </a:pPr>
            <a:r>
              <a:rPr lang="fr-FR" sz="2000" smtClean="0"/>
              <a:t> en cas de début de recherche à partir de </a:t>
            </a:r>
            <a:r>
              <a:rPr lang="fr-FR" sz="2000" smtClean="0">
                <a:solidFill>
                  <a:srgbClr val="FF3300"/>
                </a:solidFill>
              </a:rPr>
              <a:t>40 ans</a:t>
            </a:r>
            <a:r>
              <a:rPr lang="fr-FR" sz="2000" smtClean="0"/>
              <a:t>, 57 réussiront  dans les deux ans, sept en recourant à l’AMP et </a:t>
            </a:r>
            <a:r>
              <a:rPr lang="fr-FR" sz="2000" b="1" i="1" smtClean="0">
                <a:solidFill>
                  <a:srgbClr val="FF3300"/>
                </a:solidFill>
              </a:rPr>
              <a:t>36</a:t>
            </a:r>
            <a:r>
              <a:rPr lang="fr-FR" sz="2000" i="1" smtClean="0">
                <a:solidFill>
                  <a:srgbClr val="FF3300"/>
                </a:solidFill>
              </a:rPr>
              <a:t> </a:t>
            </a:r>
            <a:r>
              <a:rPr lang="fr-FR" sz="2000" smtClean="0"/>
              <a:t>  </a:t>
            </a:r>
            <a:r>
              <a:rPr lang="fr-FR" sz="2000" smtClean="0">
                <a:solidFill>
                  <a:srgbClr val="FF0000"/>
                </a:solidFill>
              </a:rPr>
              <a:t>resteront sans enfant</a:t>
            </a:r>
            <a:r>
              <a:rPr lang="fr-FR" sz="2000" smtClean="0"/>
              <a:t>.</a:t>
            </a:r>
          </a:p>
          <a:p>
            <a:pPr>
              <a:lnSpc>
                <a:spcPct val="80000"/>
              </a:lnSpc>
            </a:pPr>
            <a:endParaRPr lang="fr-FR" sz="1600" smtClean="0"/>
          </a:p>
          <a:p>
            <a:pPr>
              <a:lnSpc>
                <a:spcPct val="80000"/>
              </a:lnSpc>
              <a:buFontTx/>
              <a:buNone/>
            </a:pPr>
            <a:r>
              <a:rPr lang="fr-FR" sz="2000" smtClean="0">
                <a:solidFill>
                  <a:srgbClr val="FF3300"/>
                </a:solidFill>
              </a:rPr>
              <a:t>                                                 </a:t>
            </a:r>
          </a:p>
        </p:txBody>
      </p:sp>
      <p:pic>
        <p:nvPicPr>
          <p:cNvPr id="36867" name="Picture 4" descr="16379"/>
          <p:cNvPicPr>
            <a:picLocks noGrp="1" noChangeAspect="1" noChangeArrowheads="1"/>
          </p:cNvPicPr>
          <p:nvPr>
            <p:ph sz="quarter" idx="2"/>
          </p:nvPr>
        </p:nvPicPr>
        <p:blipFill>
          <a:blip r:embed="rId3"/>
          <a:srcRect/>
          <a:stretch>
            <a:fillRect/>
          </a:stretch>
        </p:blipFill>
        <p:spPr bwMode="auto">
          <a:xfrm>
            <a:off x="6451600" y="1854200"/>
            <a:ext cx="1216025" cy="2151063"/>
          </a:xfrm>
        </p:spPr>
      </p:pic>
      <p:sp>
        <p:nvSpPr>
          <p:cNvPr id="36868" name="Rectangle 11"/>
          <p:cNvSpPr>
            <a:spLocks noGrp="1" noChangeArrowheads="1"/>
          </p:cNvSpPr>
          <p:nvPr>
            <p:ph sz="quarter" idx="3"/>
          </p:nvPr>
        </p:nvSpPr>
        <p:spPr bwMode="auto">
          <a:xfrm>
            <a:off x="6372225" y="5300663"/>
            <a:ext cx="2314575" cy="1223962"/>
          </a:xfrm>
        </p:spPr>
        <p:txBody>
          <a:bodyPr wrap="square" numCol="1" anchor="t" anchorCtr="0" compatLnSpc="1">
            <a:prstTxWarp prst="textNoShape">
              <a:avLst/>
            </a:prstTxWarp>
          </a:bodyPr>
          <a:lstStyle/>
          <a:p>
            <a:pPr>
              <a:buFontTx/>
              <a:buNone/>
            </a:pPr>
            <a:endParaRPr lang="fr-FR" sz="2400" smtClean="0"/>
          </a:p>
          <a:p>
            <a:pPr>
              <a:buFontTx/>
              <a:buNone/>
            </a:pPr>
            <a:endParaRPr lang="fr-FR" sz="2400" smtClean="0"/>
          </a:p>
          <a:p>
            <a:pPr>
              <a:buFontTx/>
              <a:buNone/>
            </a:pPr>
            <a:endParaRPr lang="fr-FR" sz="2400" smtClean="0"/>
          </a:p>
        </p:txBody>
      </p:sp>
      <p:sp>
        <p:nvSpPr>
          <p:cNvPr id="6" name="Rectangle 5"/>
          <p:cNvSpPr>
            <a:spLocks noChangeArrowheads="1"/>
          </p:cNvSpPr>
          <p:nvPr/>
        </p:nvSpPr>
        <p:spPr bwMode="auto">
          <a:xfrm>
            <a:off x="323850" y="5724525"/>
            <a:ext cx="5400675" cy="646113"/>
          </a:xfrm>
          <a:prstGeom prst="rect">
            <a:avLst/>
          </a:prstGeom>
          <a:noFill/>
          <a:ln w="9525">
            <a:noFill/>
            <a:miter lim="800000"/>
            <a:headEnd/>
            <a:tailEnd/>
          </a:ln>
        </p:spPr>
        <p:txBody>
          <a:bodyPr>
            <a:spAutoFit/>
          </a:bodyPr>
          <a:lstStyle/>
          <a:p>
            <a:r>
              <a:rPr lang="fr-FR" b="1">
                <a:solidFill>
                  <a:srgbClr val="FF0000"/>
                </a:solidFill>
              </a:rPr>
              <a:t>A ces femmes  nous proposons ….</a:t>
            </a:r>
          </a:p>
          <a:p>
            <a:r>
              <a:rPr lang="fr-FR" b="1">
                <a:solidFill>
                  <a:srgbClr val="FF0000"/>
                </a:solidFill>
              </a:rPr>
              <a:t> le don d’ovocyte d’une </a:t>
            </a:r>
            <a:r>
              <a:rPr lang="fr-FR" b="1" u="sng">
                <a:solidFill>
                  <a:srgbClr val="FF0000"/>
                </a:solidFill>
              </a:rPr>
              <a:t>autre </a:t>
            </a:r>
            <a:r>
              <a:rPr lang="fr-FR" b="1">
                <a:solidFill>
                  <a:srgbClr val="FF0000"/>
                </a:solidFill>
              </a:rPr>
              <a:t>femme </a:t>
            </a:r>
            <a:r>
              <a:rPr lang="fr-FR" b="1" u="sng">
                <a:solidFill>
                  <a:srgbClr val="FF0000"/>
                </a:solidFill>
              </a:rPr>
              <a:t>plus jeune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re 1"/>
          <p:cNvSpPr>
            <a:spLocks noGrp="1"/>
          </p:cNvSpPr>
          <p:nvPr>
            <p:ph type="title"/>
          </p:nvPr>
        </p:nvSpPr>
        <p:spPr>
          <a:xfrm>
            <a:off x="107950" y="630238"/>
            <a:ext cx="8229600" cy="1143000"/>
          </a:xfrm>
        </p:spPr>
        <p:txBody>
          <a:bodyPr/>
          <a:lstStyle/>
          <a:p>
            <a:r>
              <a:rPr lang="fr-FR" sz="2800" dirty="0" smtClean="0"/>
              <a:t>Le don  d’ovocyte </a:t>
            </a:r>
            <a:br>
              <a:rPr lang="fr-FR" sz="2800" dirty="0" smtClean="0"/>
            </a:br>
            <a:r>
              <a:rPr lang="fr-FR" sz="2800" dirty="0" smtClean="0"/>
              <a:t>(ESHRE 2012):</a:t>
            </a:r>
          </a:p>
        </p:txBody>
      </p:sp>
      <p:sp>
        <p:nvSpPr>
          <p:cNvPr id="35843" name="Espace réservé du contenu 2"/>
          <p:cNvSpPr>
            <a:spLocks noGrp="1"/>
          </p:cNvSpPr>
          <p:nvPr>
            <p:ph idx="1"/>
          </p:nvPr>
        </p:nvSpPr>
        <p:spPr bwMode="auto">
          <a:xfrm>
            <a:off x="457200" y="4581525"/>
            <a:ext cx="8229600" cy="4389438"/>
          </a:xfrm>
        </p:spPr>
        <p:txBody>
          <a:bodyPr wrap="square" numCol="1" anchor="t" anchorCtr="0" compatLnSpc="1">
            <a:prstTxWarp prst="textNoShape">
              <a:avLst/>
            </a:prstTxWarp>
          </a:bodyPr>
          <a:lstStyle/>
          <a:p>
            <a:r>
              <a:rPr lang="fr-FR" sz="1800" dirty="0" smtClean="0">
                <a:solidFill>
                  <a:srgbClr val="FF0000"/>
                </a:solidFill>
              </a:rPr>
              <a:t>Ces grossesses présentent un risque de morbidité maternelle non négligeable et doivent être considérées comme des grossesses à hauts  risques (</a:t>
            </a:r>
            <a:r>
              <a:rPr lang="fr-FR" sz="1800" i="1" dirty="0" smtClean="0">
                <a:solidFill>
                  <a:srgbClr val="FF0000"/>
                </a:solidFill>
              </a:rPr>
              <a:t>Van der Hoorn  2010</a:t>
            </a:r>
            <a:r>
              <a:rPr lang="fr-FR" sz="1800" dirty="0" smtClean="0"/>
              <a:t>)</a:t>
            </a:r>
          </a:p>
          <a:p>
            <a:r>
              <a:rPr lang="fr-FR" sz="1800" dirty="0" smtClean="0"/>
              <a:t>    </a:t>
            </a:r>
            <a:r>
              <a:rPr lang="fr-FR" sz="1800" b="1" dirty="0" smtClean="0">
                <a:solidFill>
                  <a:srgbClr val="FF0000"/>
                </a:solidFill>
              </a:rPr>
              <a:t>Immuno intolérance à ce fœtus  </a:t>
            </a:r>
            <a:r>
              <a:rPr lang="fr-FR" sz="1800" b="1" u="sng" dirty="0" smtClean="0">
                <a:solidFill>
                  <a:srgbClr val="FF0000"/>
                </a:solidFill>
              </a:rPr>
              <a:t>totalement</a:t>
            </a:r>
            <a:r>
              <a:rPr lang="fr-FR" sz="1800" b="1" dirty="0" smtClean="0">
                <a:solidFill>
                  <a:srgbClr val="FF0000"/>
                </a:solidFill>
              </a:rPr>
              <a:t> étranger</a:t>
            </a:r>
          </a:p>
          <a:p>
            <a:pPr>
              <a:lnSpc>
                <a:spcPct val="150000"/>
              </a:lnSpc>
            </a:pPr>
            <a:r>
              <a:rPr lang="fr-FR" sz="1800" b="1" dirty="0" smtClean="0">
                <a:solidFill>
                  <a:srgbClr val="FF0000"/>
                </a:solidFill>
              </a:rPr>
              <a:t>     Pb de filiation,   de droit  aux origines </a:t>
            </a:r>
          </a:p>
          <a:p>
            <a:pPr>
              <a:lnSpc>
                <a:spcPct val="150000"/>
              </a:lnSpc>
            </a:pPr>
            <a:r>
              <a:rPr lang="fr-FR" sz="1800" b="1" dirty="0" smtClean="0">
                <a:solidFill>
                  <a:srgbClr val="FF0000"/>
                </a:solidFill>
              </a:rPr>
              <a:t>                   Désir d’enfant génétiquement sien</a:t>
            </a:r>
          </a:p>
          <a:p>
            <a:pPr>
              <a:lnSpc>
                <a:spcPct val="150000"/>
              </a:lnSpc>
            </a:pPr>
            <a:r>
              <a:rPr lang="fr-FR" sz="2400" dirty="0" smtClean="0"/>
              <a:t> </a:t>
            </a:r>
          </a:p>
        </p:txBody>
      </p:sp>
      <p:pic>
        <p:nvPicPr>
          <p:cNvPr id="38915" name="Picture 2"/>
          <p:cNvPicPr>
            <a:picLocks noChangeAspect="1" noChangeArrowheads="1"/>
          </p:cNvPicPr>
          <p:nvPr/>
        </p:nvPicPr>
        <p:blipFill>
          <a:blip r:embed="rId3"/>
          <a:srcRect l="31178" t="17209" r="22383" b="42233"/>
          <a:stretch>
            <a:fillRect/>
          </a:stretch>
        </p:blipFill>
        <p:spPr bwMode="auto">
          <a:xfrm>
            <a:off x="2951163" y="476250"/>
            <a:ext cx="6084887" cy="3114675"/>
          </a:xfrm>
          <a:prstGeom prst="rect">
            <a:avLst/>
          </a:prstGeom>
          <a:noFill/>
          <a:ln w="9525">
            <a:noFill/>
            <a:miter lim="800000"/>
            <a:headEnd/>
            <a:tailEnd/>
          </a:ln>
        </p:spPr>
      </p:pic>
      <p:sp>
        <p:nvSpPr>
          <p:cNvPr id="5" name="Ellipse 4"/>
          <p:cNvSpPr/>
          <p:nvPr/>
        </p:nvSpPr>
        <p:spPr>
          <a:xfrm>
            <a:off x="7258050" y="2997200"/>
            <a:ext cx="1058863"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8917" name="Rectangle 5"/>
          <p:cNvSpPr>
            <a:spLocks noChangeArrowheads="1"/>
          </p:cNvSpPr>
          <p:nvPr/>
        </p:nvSpPr>
        <p:spPr bwMode="auto">
          <a:xfrm>
            <a:off x="457200" y="3717032"/>
            <a:ext cx="7880350" cy="923330"/>
          </a:xfrm>
          <a:prstGeom prst="rect">
            <a:avLst/>
          </a:prstGeom>
          <a:noFill/>
          <a:ln w="9525">
            <a:noFill/>
            <a:miter lim="800000"/>
            <a:headEnd/>
            <a:tailEnd/>
          </a:ln>
        </p:spPr>
        <p:txBody>
          <a:bodyPr wrap="square">
            <a:spAutoFit/>
          </a:bodyPr>
          <a:lstStyle/>
          <a:p>
            <a:r>
              <a:rPr lang="fr-FR" dirty="0"/>
              <a:t>On connait ses difficultés en France </a:t>
            </a:r>
            <a:r>
              <a:rPr lang="fr-FR" i="1" dirty="0" smtClean="0"/>
              <a:t>(</a:t>
            </a:r>
            <a:r>
              <a:rPr lang="fr-FR" i="1" dirty="0"/>
              <a:t>données </a:t>
            </a:r>
            <a:r>
              <a:rPr lang="fr-FR" i="1" dirty="0" smtClean="0"/>
              <a:t>ABM 2014 :grossesse </a:t>
            </a:r>
            <a:r>
              <a:rPr lang="fr-FR" i="1" dirty="0" err="1" smtClean="0"/>
              <a:t>echo</a:t>
            </a:r>
            <a:r>
              <a:rPr lang="fr-FR" i="1" dirty="0" smtClean="0"/>
              <a:t> /transfert:21,3 % en 2012) </a:t>
            </a:r>
            <a:r>
              <a:rPr lang="fr-FR" dirty="0" smtClean="0"/>
              <a:t>, </a:t>
            </a:r>
            <a:r>
              <a:rPr lang="fr-FR" dirty="0"/>
              <a:t>la pénurie de donneuses  </a:t>
            </a:r>
          </a:p>
          <a:p>
            <a:r>
              <a:rPr lang="fr-FR" dirty="0"/>
              <a:t>On connait moins ses problèmes obstétricaux  …</a:t>
            </a:r>
          </a:p>
        </p:txBody>
      </p:sp>
      <p:pic>
        <p:nvPicPr>
          <p:cNvPr id="8" name="Picture 2"/>
          <p:cNvPicPr>
            <a:picLocks noChangeAspect="1" noChangeArrowheads="1"/>
          </p:cNvPicPr>
          <p:nvPr/>
        </p:nvPicPr>
        <p:blipFill>
          <a:blip r:embed="rId3"/>
          <a:srcRect l="31178" t="17209" r="22383" b="42233"/>
          <a:stretch>
            <a:fillRect/>
          </a:stretch>
        </p:blipFill>
        <p:spPr bwMode="auto">
          <a:xfrm>
            <a:off x="2993443" y="530225"/>
            <a:ext cx="6084887" cy="3114675"/>
          </a:xfrm>
          <a:prstGeom prst="rect">
            <a:avLst/>
          </a:prstGeom>
          <a:noFill/>
          <a:ln w="9525">
            <a:noFill/>
            <a:miter lim="800000"/>
            <a:headEnd/>
            <a:tailEnd/>
          </a:ln>
        </p:spPr>
      </p:pic>
      <p:sp>
        <p:nvSpPr>
          <p:cNvPr id="2" name="Ellipse 1"/>
          <p:cNvSpPr/>
          <p:nvPr/>
        </p:nvSpPr>
        <p:spPr>
          <a:xfrm>
            <a:off x="7524328" y="2997199"/>
            <a:ext cx="1080120" cy="5039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5573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anim calcmode="lin" valueType="num">
                                      <p:cBhvr additive="base">
                                        <p:cTn id="11"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584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843">
                                            <p:txEl>
                                              <p:pRg st="2" end="2"/>
                                            </p:txEl>
                                          </p:spTgt>
                                        </p:tgtEl>
                                        <p:attrNameLst>
                                          <p:attrName>style.visibility</p:attrName>
                                        </p:attrNameLst>
                                      </p:cBhvr>
                                      <p:to>
                                        <p:strVal val="visible"/>
                                      </p:to>
                                    </p:set>
                                    <p:anim calcmode="lin" valueType="num">
                                      <p:cBhvr additive="base">
                                        <p:cTn id="15"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584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5843">
                                            <p:txEl>
                                              <p:pRg st="3" end="3"/>
                                            </p:txEl>
                                          </p:spTgt>
                                        </p:tgtEl>
                                        <p:attrNameLst>
                                          <p:attrName>style.visibility</p:attrName>
                                        </p:attrNameLst>
                                      </p:cBhvr>
                                      <p:to>
                                        <p:strVal val="visible"/>
                                      </p:to>
                                    </p:set>
                                    <p:anim calcmode="lin" valueType="num">
                                      <p:cBhvr additive="base">
                                        <p:cTn id="19" dur="500" fill="hold"/>
                                        <p:tgtEl>
                                          <p:spTgt spid="3584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981075"/>
            <a:ext cx="8229600" cy="854075"/>
          </a:xfrm>
        </p:spPr>
        <p:txBody>
          <a:bodyPr rtlCol="0">
            <a:normAutofit fontScale="90000"/>
          </a:bodyPr>
          <a:lstStyle/>
          <a:p>
            <a:pPr fontAlgn="auto">
              <a:spcAft>
                <a:spcPts val="0"/>
              </a:spcAft>
              <a:defRPr/>
            </a:pPr>
            <a:r>
              <a:rPr lang="fr-FR" sz="5400" dirty="0" smtClean="0"/>
              <a:t/>
            </a:r>
            <a:br>
              <a:rPr lang="fr-FR" sz="5400" dirty="0" smtClean="0"/>
            </a:br>
            <a:r>
              <a:rPr lang="fr-FR" sz="5400" dirty="0" smtClean="0"/>
              <a:t/>
            </a:r>
            <a:br>
              <a:rPr lang="fr-FR" sz="5400" dirty="0" smtClean="0"/>
            </a:br>
            <a:r>
              <a:rPr lang="fr-FR" sz="5400" dirty="0"/>
              <a:t/>
            </a:r>
            <a:br>
              <a:rPr lang="fr-FR" sz="5400" dirty="0"/>
            </a:br>
            <a:endParaRPr lang="fr-FR" dirty="0" smtClean="0">
              <a:solidFill>
                <a:srgbClr val="FF9933"/>
              </a:solidFill>
            </a:endParaRPr>
          </a:p>
        </p:txBody>
      </p:sp>
      <p:sp>
        <p:nvSpPr>
          <p:cNvPr id="73731" name="Rectangle 3"/>
          <p:cNvSpPr>
            <a:spLocks noGrp="1" noChangeArrowheads="1"/>
          </p:cNvSpPr>
          <p:nvPr>
            <p:ph idx="1"/>
          </p:nvPr>
        </p:nvSpPr>
        <p:spPr>
          <a:xfrm>
            <a:off x="395288" y="3213100"/>
            <a:ext cx="8291512" cy="3311525"/>
          </a:xfrm>
        </p:spPr>
        <p:txBody>
          <a:bodyPr wrap="square" numCol="1" anchor="t" anchorCtr="0" compatLnSpc="1">
            <a:prstTxWarp prst="textNoShape">
              <a:avLst/>
            </a:prstTxWarp>
          </a:bodyPr>
          <a:lstStyle/>
          <a:p>
            <a:pPr marL="273050" indent="-273050">
              <a:lnSpc>
                <a:spcPct val="70000"/>
              </a:lnSpc>
              <a:buClr>
                <a:srgbClr val="A5A5A5"/>
              </a:buClr>
            </a:pPr>
            <a:r>
              <a:rPr lang="fr-FR" sz="2200" u="sng" smtClean="0"/>
              <a:t>      Congeler à 20 ans un fragment de cortex ovarien ?</a:t>
            </a:r>
          </a:p>
          <a:p>
            <a:pPr marL="273050" indent="-273050">
              <a:lnSpc>
                <a:spcPct val="70000"/>
              </a:lnSpc>
              <a:buClr>
                <a:srgbClr val="A5A5A5"/>
              </a:buClr>
              <a:buFont typeface="Wingdings 2" pitchFamily="18" charset="2"/>
              <a:buNone/>
            </a:pPr>
            <a:r>
              <a:rPr lang="fr-FR" sz="2200" smtClean="0"/>
              <a:t>  En cancérologie  mais  … greffe quand on rencontre l’homme de sa vie à 40 ,50 ou 60 ans </a:t>
            </a:r>
          </a:p>
          <a:p>
            <a:pPr marL="273050" indent="-273050">
              <a:lnSpc>
                <a:spcPct val="70000"/>
              </a:lnSpc>
              <a:buClr>
                <a:srgbClr val="A5A5A5"/>
              </a:buClr>
              <a:buFont typeface="Wingdings 2" pitchFamily="18" charset="2"/>
              <a:buNone/>
            </a:pPr>
            <a:r>
              <a:rPr lang="fr-FR" sz="2200" smtClean="0"/>
              <a:t>            Résultats actuels  trop limités </a:t>
            </a:r>
          </a:p>
          <a:p>
            <a:pPr marL="273050" indent="-273050">
              <a:lnSpc>
                <a:spcPct val="70000"/>
              </a:lnSpc>
              <a:buClr>
                <a:srgbClr val="A5A5A5"/>
              </a:buClr>
              <a:buFont typeface="Wingdings 2" pitchFamily="18" charset="2"/>
              <a:buNone/>
            </a:pPr>
            <a:endParaRPr lang="fr-FR" sz="2200" smtClean="0"/>
          </a:p>
          <a:p>
            <a:pPr marL="273050" indent="-273050">
              <a:lnSpc>
                <a:spcPct val="70000"/>
              </a:lnSpc>
              <a:buClr>
                <a:srgbClr val="A5A5A5"/>
              </a:buClr>
            </a:pPr>
            <a:r>
              <a:rPr lang="fr-FR" sz="2200" smtClean="0"/>
              <a:t>         Depuis les années 2000, la vitrification ovocytaire se développe dans le monde </a:t>
            </a:r>
          </a:p>
          <a:p>
            <a:pPr marL="273050" indent="-273050">
              <a:lnSpc>
                <a:spcPct val="70000"/>
              </a:lnSpc>
              <a:buClr>
                <a:srgbClr val="A5A5A5"/>
              </a:buClr>
              <a:buFont typeface="Wingdings 2" pitchFamily="18" charset="2"/>
              <a:buChar char=""/>
            </a:pPr>
            <a:r>
              <a:rPr lang="fr-FR" sz="2200" smtClean="0"/>
              <a:t>2011 :la vitrification ovocytaire est autorisée en France</a:t>
            </a:r>
          </a:p>
          <a:p>
            <a:pPr marL="273050" indent="-273050">
              <a:lnSpc>
                <a:spcPct val="70000"/>
              </a:lnSpc>
              <a:buClr>
                <a:srgbClr val="A5A5A5"/>
              </a:buClr>
              <a:buFont typeface="Wingdings 2" pitchFamily="18" charset="2"/>
              <a:buChar char=""/>
            </a:pPr>
            <a:r>
              <a:rPr lang="fr-FR" sz="2200" u="sng" smtClean="0"/>
              <a:t>2014  l’autoconservation n’est plus un mythe</a:t>
            </a:r>
          </a:p>
          <a:p>
            <a:pPr marL="273050" indent="-273050">
              <a:lnSpc>
                <a:spcPct val="70000"/>
              </a:lnSpc>
              <a:buClr>
                <a:srgbClr val="A5A5A5"/>
              </a:buClr>
              <a:buFontTx/>
              <a:buNone/>
            </a:pPr>
            <a:r>
              <a:rPr lang="fr-FR" sz="1900" smtClean="0"/>
              <a:t> </a:t>
            </a:r>
          </a:p>
        </p:txBody>
      </p:sp>
      <p:sp>
        <p:nvSpPr>
          <p:cNvPr id="39939" name="Rectangle 3"/>
          <p:cNvSpPr>
            <a:spLocks noChangeArrowheads="1"/>
          </p:cNvSpPr>
          <p:nvPr/>
        </p:nvSpPr>
        <p:spPr bwMode="auto">
          <a:xfrm>
            <a:off x="539750" y="620713"/>
            <a:ext cx="7920038" cy="3013075"/>
          </a:xfrm>
          <a:prstGeom prst="rect">
            <a:avLst/>
          </a:prstGeom>
          <a:noFill/>
          <a:ln w="9525">
            <a:noFill/>
            <a:miter lim="800000"/>
            <a:headEnd/>
            <a:tailEnd/>
          </a:ln>
        </p:spPr>
        <p:txBody>
          <a:bodyPr>
            <a:spAutoFit/>
          </a:bodyPr>
          <a:lstStyle/>
          <a:p>
            <a:r>
              <a:rPr lang="fr-FR" sz="2400"/>
              <a:t>Le désir  de plus en plus tardif  d’enfant ,la  chute de la fertilité avec l’âge, l’inefficacité de l’ AMP intraconjugale , les difficultés  ou le refus  du don</a:t>
            </a:r>
          </a:p>
          <a:p>
            <a:r>
              <a:rPr lang="fr-FR" sz="2400"/>
              <a:t>Tout se conjugue … .pour que  se  pose la question de  la préservation de la fertilité </a:t>
            </a:r>
            <a:r>
              <a:rPr lang="fr-FR" sz="2400" i="1"/>
              <a:t>(d’indication dite non médicale ou sociétale… ) </a:t>
            </a:r>
          </a:p>
          <a:p>
            <a:endParaRPr lang="fr-FR" sz="2400"/>
          </a:p>
          <a:p>
            <a:r>
              <a:rPr lang="fr-FR" sz="2400"/>
              <a:t>  </a:t>
            </a:r>
          </a:p>
        </p:txBody>
      </p:sp>
      <p:sp>
        <p:nvSpPr>
          <p:cNvPr id="39940" name="Rectangle 1"/>
          <p:cNvSpPr>
            <a:spLocks noChangeArrowheads="1"/>
          </p:cNvSpPr>
          <p:nvPr/>
        </p:nvSpPr>
        <p:spPr bwMode="auto">
          <a:xfrm>
            <a:off x="2286000" y="-819150"/>
            <a:ext cx="4572000" cy="368300"/>
          </a:xfrm>
          <a:prstGeom prst="rect">
            <a:avLst/>
          </a:prstGeom>
          <a:noFill/>
          <a:ln w="9525">
            <a:noFill/>
            <a:miter lim="800000"/>
            <a:headEnd/>
            <a:tailEnd/>
          </a:ln>
        </p:spPr>
        <p:txBody>
          <a:bodyPr>
            <a:spAutoFit/>
          </a:bodyPr>
          <a:lstStyle/>
          <a:p>
            <a:r>
              <a:rPr lang="fr-FR">
                <a:solidFill>
                  <a:srgbClr val="000000"/>
                </a:solidFill>
                <a:cs typeface="Arial" charset="0"/>
              </a:rPr>
              <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re 1"/>
          <p:cNvSpPr>
            <a:spLocks noGrp="1"/>
          </p:cNvSpPr>
          <p:nvPr>
            <p:ph type="title"/>
          </p:nvPr>
        </p:nvSpPr>
        <p:spPr>
          <a:xfrm>
            <a:off x="1403350" y="-26988"/>
            <a:ext cx="8243888" cy="1314451"/>
          </a:xfrm>
        </p:spPr>
        <p:txBody>
          <a:bodyPr rtlCol="0">
            <a:normAutofit/>
          </a:bodyPr>
          <a:lstStyle/>
          <a:p>
            <a:pPr fontAlgn="auto">
              <a:spcAft>
                <a:spcPts val="0"/>
              </a:spcAft>
              <a:defRPr/>
            </a:pPr>
            <a:r>
              <a:rPr lang="fr-FR" sz="2400" dirty="0" smtClean="0">
                <a:solidFill>
                  <a:schemeClr val="tx1">
                    <a:lumMod val="65000"/>
                    <a:lumOff val="35000"/>
                  </a:schemeClr>
                </a:solidFill>
              </a:rPr>
              <a:t>Problème d’actualité en France</a:t>
            </a:r>
          </a:p>
        </p:txBody>
      </p:sp>
      <p:sp>
        <p:nvSpPr>
          <p:cNvPr id="40962" name="Espace réservé du contenu 2"/>
          <p:cNvSpPr>
            <a:spLocks noGrp="1"/>
          </p:cNvSpPr>
          <p:nvPr>
            <p:ph idx="1"/>
          </p:nvPr>
        </p:nvSpPr>
        <p:spPr bwMode="auto">
          <a:xfrm>
            <a:off x="457200" y="1484313"/>
            <a:ext cx="8229600" cy="4710112"/>
          </a:xfrm>
        </p:spPr>
        <p:txBody>
          <a:bodyPr wrap="square" numCol="1" anchor="t" anchorCtr="0" compatLnSpc="1">
            <a:prstTxWarp prst="textNoShape">
              <a:avLst/>
            </a:prstTxWarp>
          </a:bodyPr>
          <a:lstStyle/>
          <a:p>
            <a:endParaRPr lang="en-GB" smtClean="0"/>
          </a:p>
        </p:txBody>
      </p:sp>
      <p:pic>
        <p:nvPicPr>
          <p:cNvPr id="40963" name="Picture 5"/>
          <p:cNvPicPr>
            <a:picLocks noChangeAspect="1" noChangeArrowheads="1"/>
          </p:cNvPicPr>
          <p:nvPr/>
        </p:nvPicPr>
        <p:blipFill>
          <a:blip r:embed="rId3"/>
          <a:srcRect l="8627" t="20520" r="9444" b="10175"/>
          <a:stretch>
            <a:fillRect/>
          </a:stretch>
        </p:blipFill>
        <p:spPr bwMode="auto">
          <a:xfrm>
            <a:off x="968375" y="1766888"/>
            <a:ext cx="7134225" cy="3533775"/>
          </a:xfrm>
          <a:prstGeom prst="rect">
            <a:avLst/>
          </a:prstGeom>
          <a:noFill/>
          <a:ln w="9525">
            <a:noFill/>
            <a:miter lim="800000"/>
            <a:headEnd/>
            <a:tailEnd/>
          </a:ln>
        </p:spPr>
      </p:pic>
      <p:sp>
        <p:nvSpPr>
          <p:cNvPr id="5" name="Rectangle 4"/>
          <p:cNvSpPr>
            <a:spLocks noChangeArrowheads="1"/>
          </p:cNvSpPr>
          <p:nvPr/>
        </p:nvSpPr>
        <p:spPr bwMode="auto">
          <a:xfrm>
            <a:off x="395288" y="5445125"/>
            <a:ext cx="8424862" cy="923925"/>
          </a:xfrm>
          <a:prstGeom prst="rect">
            <a:avLst/>
          </a:prstGeom>
          <a:noFill/>
          <a:ln w="9525">
            <a:noFill/>
            <a:miter lim="800000"/>
            <a:headEnd/>
            <a:tailEnd/>
          </a:ln>
        </p:spPr>
        <p:txBody>
          <a:bodyPr>
            <a:spAutoFit/>
          </a:bodyPr>
          <a:lstStyle/>
          <a:p>
            <a:r>
              <a:rPr lang="en-GB">
                <a:latin typeface="Cambria" pitchFamily="18" charset="0"/>
              </a:rPr>
              <a:t>L’autoconservation sociétale autorisée  ....   en échange d ‘un don  partiel d’ovocyte ?</a:t>
            </a:r>
          </a:p>
          <a:p>
            <a:r>
              <a:rPr lang="fr-FR" b="1">
                <a:latin typeface="Cambria" pitchFamily="18" charset="0"/>
              </a:rPr>
              <a:t>manque le   Décret en Conseil d’Etat précisant les nouvelles conditions relatives au donneur ….</a:t>
            </a:r>
            <a:endParaRPr lang="en-GB">
              <a:latin typeface="Cambria" pitchFamily="18" charset="0"/>
            </a:endParaRPr>
          </a:p>
        </p:txBody>
      </p:sp>
      <p:sp>
        <p:nvSpPr>
          <p:cNvPr id="40965" name="Rectangle 5"/>
          <p:cNvSpPr>
            <a:spLocks noChangeArrowheads="1"/>
          </p:cNvSpPr>
          <p:nvPr/>
        </p:nvSpPr>
        <p:spPr bwMode="auto">
          <a:xfrm>
            <a:off x="539750" y="981075"/>
            <a:ext cx="7632700" cy="646113"/>
          </a:xfrm>
          <a:prstGeom prst="rect">
            <a:avLst/>
          </a:prstGeom>
          <a:noFill/>
          <a:ln w="9525">
            <a:noFill/>
            <a:miter lim="800000"/>
            <a:headEnd/>
            <a:tailEnd/>
          </a:ln>
        </p:spPr>
        <p:txBody>
          <a:bodyPr>
            <a:spAutoFit/>
          </a:bodyPr>
          <a:lstStyle/>
          <a:p>
            <a:r>
              <a:rPr lang="en-GB">
                <a:latin typeface="Cambria" pitchFamily="18" charset="0"/>
              </a:rPr>
              <a:t>Art L.2141-1  </a:t>
            </a:r>
            <a:r>
              <a:rPr lang="fr-FR">
                <a:latin typeface="Cambria" pitchFamily="18" charset="0"/>
              </a:rPr>
              <a:t>La technique de congélation ultra-rapide des ovocytes est autorisée.</a:t>
            </a:r>
          </a:p>
        </p:txBody>
      </p:sp>
      <p:sp>
        <p:nvSpPr>
          <p:cNvPr id="7" name="Ellipse 6"/>
          <p:cNvSpPr/>
          <p:nvPr/>
        </p:nvSpPr>
        <p:spPr>
          <a:xfrm>
            <a:off x="323850" y="3573463"/>
            <a:ext cx="7993063" cy="1008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0967" name="Rectangle 7"/>
          <p:cNvSpPr>
            <a:spLocks noChangeArrowheads="1"/>
          </p:cNvSpPr>
          <p:nvPr/>
        </p:nvSpPr>
        <p:spPr bwMode="auto">
          <a:xfrm>
            <a:off x="1619250" y="260350"/>
            <a:ext cx="5238750" cy="368300"/>
          </a:xfrm>
          <a:prstGeom prst="rect">
            <a:avLst/>
          </a:prstGeom>
          <a:noFill/>
          <a:ln w="9525">
            <a:noFill/>
            <a:miter lim="800000"/>
            <a:headEnd/>
            <a:tailEnd/>
          </a:ln>
        </p:spPr>
        <p:txBody>
          <a:bodyPr>
            <a:spAutoFit/>
          </a:bodyPr>
          <a:lstStyle/>
          <a:p>
            <a:r>
              <a:rPr lang="fr-FR"/>
              <a:t>…</a:t>
            </a:r>
          </a:p>
        </p:txBody>
      </p:sp>
      <p:sp>
        <p:nvSpPr>
          <p:cNvPr id="9" name="Rectangle 8"/>
          <p:cNvSpPr>
            <a:spLocks noChangeArrowheads="1"/>
          </p:cNvSpPr>
          <p:nvPr/>
        </p:nvSpPr>
        <p:spPr bwMode="auto">
          <a:xfrm>
            <a:off x="250825" y="6443663"/>
            <a:ext cx="8569325" cy="369887"/>
          </a:xfrm>
          <a:prstGeom prst="rect">
            <a:avLst/>
          </a:prstGeom>
          <a:noFill/>
          <a:ln w="9525">
            <a:noFill/>
            <a:miter lim="800000"/>
            <a:headEnd/>
            <a:tailEnd/>
          </a:ln>
        </p:spPr>
        <p:txBody>
          <a:bodyPr>
            <a:spAutoFit/>
          </a:bodyPr>
          <a:lstStyle/>
          <a:p>
            <a:r>
              <a:rPr lang="fr-FR"/>
              <a:t> 3 ans après   ???        Pourquoi ?      </a:t>
            </a:r>
            <a:r>
              <a:rPr lang="fr-FR" b="1"/>
              <a:t>Ouverture à l’autoconservation sociétale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re 1"/>
          <p:cNvSpPr>
            <a:spLocks noGrp="1"/>
          </p:cNvSpPr>
          <p:nvPr>
            <p:ph type="title"/>
          </p:nvPr>
        </p:nvSpPr>
        <p:spPr>
          <a:xfrm>
            <a:off x="611188" y="1374775"/>
            <a:ext cx="8229600" cy="1143000"/>
          </a:xfrm>
        </p:spPr>
        <p:txBody>
          <a:bodyPr rtlCol="0">
            <a:normAutofit fontScale="90000"/>
          </a:bodyPr>
          <a:lstStyle/>
          <a:p>
            <a:pPr fontAlgn="auto">
              <a:spcAft>
                <a:spcPts val="0"/>
              </a:spcAft>
              <a:defRPr/>
            </a:pPr>
            <a:r>
              <a:rPr lang="fr-FR" sz="2000" dirty="0" smtClean="0"/>
              <a:t> </a:t>
            </a:r>
            <a:r>
              <a:rPr lang="fr-FR" sz="2000" dirty="0" smtClean="0">
                <a:solidFill>
                  <a:srgbClr val="0000CC"/>
                </a:solidFill>
              </a:rPr>
              <a:t>En France, les lois de Bioéthique, de 2004 et 2011 (décret d’application du 22 décembre 2006), prévoient qu’« en vue d’une réalisation d’aide médicale à la procréation, toute personne peut bénéficier du recueil et de la conservation de  ses gamètes ou de tissu germinal […] </a:t>
            </a:r>
            <a:r>
              <a:rPr lang="fr-FR" sz="2000" u="sng" dirty="0" smtClean="0">
                <a:solidFill>
                  <a:srgbClr val="0000CC"/>
                </a:solidFill>
              </a:rPr>
              <a:t>lorsqu’une prise en charge médicale est susceptible d’altérer sa fertilité ou lorsque  sa  fertilité risque d’être prématurément altérée ».  </a:t>
            </a:r>
            <a:br>
              <a:rPr lang="fr-FR" sz="2000" u="sng" dirty="0" smtClean="0">
                <a:solidFill>
                  <a:srgbClr val="0000CC"/>
                </a:solidFill>
              </a:rPr>
            </a:br>
            <a:r>
              <a:rPr lang="fr-FR" sz="2000" dirty="0" smtClean="0">
                <a:solidFill>
                  <a:srgbClr val="0000CC"/>
                </a:solidFill>
              </a:rPr>
              <a:t>                               </a:t>
            </a:r>
            <a:r>
              <a:rPr lang="fr-FR" sz="2200" dirty="0" smtClean="0"/>
              <a:t>2014  ,en pratique  … </a:t>
            </a:r>
            <a:r>
              <a:rPr lang="fr-FR" sz="2000" u="sng" dirty="0" smtClean="0">
                <a:solidFill>
                  <a:srgbClr val="0000CC"/>
                </a:solidFill>
              </a:rPr>
              <a:t/>
            </a:r>
            <a:br>
              <a:rPr lang="fr-FR" sz="2000" u="sng" dirty="0" smtClean="0">
                <a:solidFill>
                  <a:srgbClr val="0000CC"/>
                </a:solidFill>
              </a:rPr>
            </a:br>
            <a:endParaRPr lang="fr-FR" sz="2000" dirty="0" smtClean="0"/>
          </a:p>
        </p:txBody>
      </p:sp>
      <p:sp>
        <p:nvSpPr>
          <p:cNvPr id="43010" name="Espace réservé du texte 4"/>
          <p:cNvSpPr>
            <a:spLocks noGrp="1"/>
          </p:cNvSpPr>
          <p:nvPr>
            <p:ph type="body" idx="1"/>
          </p:nvPr>
        </p:nvSpPr>
        <p:spPr bwMode="auto">
          <a:xfrm>
            <a:off x="457200" y="2625725"/>
            <a:ext cx="4040188" cy="658813"/>
          </a:xfrm>
        </p:spPr>
        <p:txBody>
          <a:bodyPr wrap="square" numCol="1" anchorCtr="0" compatLnSpc="1">
            <a:prstTxWarp prst="textNoShape">
              <a:avLst/>
            </a:prstTxWarp>
          </a:bodyPr>
          <a:lstStyle/>
          <a:p>
            <a:r>
              <a:rPr lang="fr-FR" u="sng" smtClean="0"/>
              <a:t>Chez l’homme </a:t>
            </a:r>
          </a:p>
        </p:txBody>
      </p:sp>
      <p:sp>
        <p:nvSpPr>
          <p:cNvPr id="3" name="Espace réservé du contenu 2"/>
          <p:cNvSpPr>
            <a:spLocks noGrp="1"/>
          </p:cNvSpPr>
          <p:nvPr>
            <p:ph sz="half" idx="2"/>
          </p:nvPr>
        </p:nvSpPr>
        <p:spPr bwMode="auto">
          <a:xfrm>
            <a:off x="250825" y="3327400"/>
            <a:ext cx="4040188" cy="3846513"/>
          </a:xfrm>
        </p:spPr>
        <p:txBody>
          <a:bodyPr wrap="square" numCol="1" anchor="t" anchorCtr="0" compatLnSpc="1">
            <a:prstTxWarp prst="textNoShape">
              <a:avLst/>
            </a:prstTxWarp>
          </a:bodyPr>
          <a:lstStyle/>
          <a:p>
            <a:r>
              <a:rPr lang="fr-FR" sz="2000" b="1" smtClean="0"/>
              <a:t>Préservation  avant traitement potentiellement stérilisant </a:t>
            </a:r>
          </a:p>
          <a:p>
            <a:r>
              <a:rPr lang="fr-FR" sz="2000" b="1" smtClean="0"/>
              <a:t>Préservation avant vasectomie </a:t>
            </a:r>
          </a:p>
          <a:p>
            <a:r>
              <a:rPr lang="fr-FR" sz="2000" smtClean="0"/>
              <a:t>Préservation si OAT extrême  «  au cas où et/ou pour l’avenir   si le sperme se  détériorait  »</a:t>
            </a:r>
          </a:p>
          <a:p>
            <a:r>
              <a:rPr lang="fr-FR" sz="2000" smtClean="0"/>
              <a:t>Préservation avant AMP  en cas  d e  « panne » ou de risque d’absence   le jour J</a:t>
            </a:r>
          </a:p>
        </p:txBody>
      </p:sp>
      <p:sp>
        <p:nvSpPr>
          <p:cNvPr id="6" name="Espace réservé du texte 5"/>
          <p:cNvSpPr>
            <a:spLocks noGrp="1"/>
          </p:cNvSpPr>
          <p:nvPr>
            <p:ph type="body" sz="quarter" idx="3"/>
          </p:nvPr>
        </p:nvSpPr>
        <p:spPr bwMode="auto">
          <a:xfrm>
            <a:off x="4922838" y="2636838"/>
            <a:ext cx="4041775" cy="655637"/>
          </a:xfrm>
        </p:spPr>
        <p:txBody>
          <a:bodyPr wrap="square" numCol="1" anchorCtr="0" compatLnSpc="1">
            <a:prstTxWarp prst="textNoShape">
              <a:avLst/>
            </a:prstTxWarp>
          </a:bodyPr>
          <a:lstStyle/>
          <a:p>
            <a:r>
              <a:rPr lang="fr-FR" smtClean="0"/>
              <a:t>Chez la femme</a:t>
            </a:r>
          </a:p>
        </p:txBody>
      </p:sp>
      <p:sp>
        <p:nvSpPr>
          <p:cNvPr id="7" name="Espace réservé du contenu 6"/>
          <p:cNvSpPr>
            <a:spLocks noGrp="1"/>
          </p:cNvSpPr>
          <p:nvPr>
            <p:ph sz="quarter" idx="4"/>
          </p:nvPr>
        </p:nvSpPr>
        <p:spPr bwMode="auto">
          <a:xfrm>
            <a:off x="4645025" y="3400425"/>
            <a:ext cx="4041775" cy="3844925"/>
          </a:xfrm>
        </p:spPr>
        <p:txBody>
          <a:bodyPr wrap="square" numCol="1" anchor="t" anchorCtr="0" compatLnSpc="1">
            <a:prstTxWarp prst="textNoShape">
              <a:avLst/>
            </a:prstTxWarp>
          </a:bodyPr>
          <a:lstStyle/>
          <a:p>
            <a:r>
              <a:rPr lang="fr-FR" sz="2000" b="1" smtClean="0"/>
              <a:t>Préservation  avant traitement potentiellement stérilisant </a:t>
            </a:r>
          </a:p>
          <a:p>
            <a:r>
              <a:rPr lang="fr-FR" sz="2000" smtClean="0"/>
              <a:t> et   ….si fertilité menacée (famille de ménopause précoce , endométriose)</a:t>
            </a:r>
          </a:p>
          <a:p>
            <a:r>
              <a:rPr lang="fr-FR" sz="2000" smtClean="0"/>
              <a:t>ABM  FFER 2012/ responsabilité de chaque praticien </a:t>
            </a:r>
          </a:p>
          <a:p>
            <a:endParaRPr lang="fr-FR"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additive="base">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re 1"/>
          <p:cNvSpPr>
            <a:spLocks noGrp="1"/>
          </p:cNvSpPr>
          <p:nvPr>
            <p:ph type="title"/>
          </p:nvPr>
        </p:nvSpPr>
        <p:spPr>
          <a:xfrm>
            <a:off x="457200" y="44450"/>
            <a:ext cx="8229600" cy="1143000"/>
          </a:xfrm>
        </p:spPr>
        <p:txBody>
          <a:bodyPr/>
          <a:lstStyle/>
          <a:p>
            <a:r>
              <a:rPr lang="fr-FR" smtClean="0"/>
              <a:t>Dans le monde ? </a:t>
            </a:r>
            <a:br>
              <a:rPr lang="fr-FR" smtClean="0"/>
            </a:br>
            <a:r>
              <a:rPr lang="fr-FR" smtClean="0"/>
              <a:t>         </a:t>
            </a:r>
            <a:r>
              <a:rPr lang="en-GB" smtClean="0"/>
              <a:t>Ce n’est plus de la fiction…</a:t>
            </a:r>
          </a:p>
        </p:txBody>
      </p:sp>
      <p:pic>
        <p:nvPicPr>
          <p:cNvPr id="44034" name="Picture 2"/>
          <p:cNvPicPr>
            <a:picLocks noGrp="1" noChangeAspect="1" noChangeArrowheads="1"/>
          </p:cNvPicPr>
          <p:nvPr>
            <p:ph idx="1"/>
          </p:nvPr>
        </p:nvPicPr>
        <p:blipFill>
          <a:blip r:embed="rId3"/>
          <a:srcRect l="33376" t="13744" r="16750" b="24007"/>
          <a:stretch>
            <a:fillRect/>
          </a:stretch>
        </p:blipFill>
        <p:spPr bwMode="auto">
          <a:xfrm>
            <a:off x="2655888" y="2492375"/>
            <a:ext cx="3284537" cy="2305050"/>
          </a:xfrm>
        </p:spPr>
      </p:pic>
      <p:pic>
        <p:nvPicPr>
          <p:cNvPr id="44035" name="Picture 2"/>
          <p:cNvPicPr>
            <a:picLocks noChangeAspect="1" noChangeArrowheads="1"/>
          </p:cNvPicPr>
          <p:nvPr/>
        </p:nvPicPr>
        <p:blipFill>
          <a:blip r:embed="rId4"/>
          <a:srcRect l="6830" t="13374" r="5359" b="33289"/>
          <a:stretch>
            <a:fillRect/>
          </a:stretch>
        </p:blipFill>
        <p:spPr bwMode="auto">
          <a:xfrm>
            <a:off x="468313" y="1125538"/>
            <a:ext cx="4391025" cy="2000250"/>
          </a:xfrm>
          <a:prstGeom prst="rect">
            <a:avLst/>
          </a:prstGeom>
          <a:noFill/>
          <a:ln w="9525">
            <a:noFill/>
            <a:miter lim="800000"/>
            <a:headEnd/>
            <a:tailEnd/>
          </a:ln>
        </p:spPr>
      </p:pic>
      <p:pic>
        <p:nvPicPr>
          <p:cNvPr id="44036" name="Picture 2"/>
          <p:cNvPicPr>
            <a:picLocks noChangeAspect="1" noChangeArrowheads="1"/>
          </p:cNvPicPr>
          <p:nvPr/>
        </p:nvPicPr>
        <p:blipFill>
          <a:blip r:embed="rId5"/>
          <a:srcRect l="20251" t="9074" r="24625" b="19337"/>
          <a:stretch>
            <a:fillRect/>
          </a:stretch>
        </p:blipFill>
        <p:spPr bwMode="auto">
          <a:xfrm>
            <a:off x="34925" y="3357563"/>
            <a:ext cx="2813050" cy="2052637"/>
          </a:xfrm>
          <a:prstGeom prst="rect">
            <a:avLst/>
          </a:prstGeom>
          <a:noFill/>
          <a:ln w="9525">
            <a:noFill/>
            <a:miter lim="800000"/>
            <a:headEnd/>
            <a:tailEnd/>
          </a:ln>
        </p:spPr>
      </p:pic>
      <p:sp>
        <p:nvSpPr>
          <p:cNvPr id="44037" name="Rectangle 6"/>
          <p:cNvSpPr>
            <a:spLocks noChangeArrowheads="1"/>
          </p:cNvSpPr>
          <p:nvPr/>
        </p:nvSpPr>
        <p:spPr bwMode="auto">
          <a:xfrm>
            <a:off x="250825" y="5013325"/>
            <a:ext cx="2392363" cy="366713"/>
          </a:xfrm>
          <a:prstGeom prst="rect">
            <a:avLst/>
          </a:prstGeom>
          <a:noFill/>
          <a:ln w="9525">
            <a:noFill/>
            <a:miter lim="800000"/>
            <a:headEnd/>
            <a:tailEnd/>
          </a:ln>
        </p:spPr>
        <p:txBody>
          <a:bodyPr wrap="none">
            <a:spAutoFit/>
          </a:bodyPr>
          <a:lstStyle/>
          <a:p>
            <a:r>
              <a:rPr lang="en-GB"/>
              <a:t>Rienzi ESHRE 2011</a:t>
            </a:r>
          </a:p>
        </p:txBody>
      </p:sp>
      <p:pic>
        <p:nvPicPr>
          <p:cNvPr id="44038" name="Picture 2"/>
          <p:cNvPicPr>
            <a:picLocks noChangeAspect="1" noChangeArrowheads="1"/>
          </p:cNvPicPr>
          <p:nvPr/>
        </p:nvPicPr>
        <p:blipFill>
          <a:blip r:embed="rId6"/>
          <a:srcRect l="27251" t="19968" r="29875" b="39568"/>
          <a:stretch>
            <a:fillRect/>
          </a:stretch>
        </p:blipFill>
        <p:spPr bwMode="auto">
          <a:xfrm>
            <a:off x="5651500" y="1125538"/>
            <a:ext cx="3384550" cy="1795462"/>
          </a:xfrm>
          <a:prstGeom prst="rect">
            <a:avLst/>
          </a:prstGeom>
          <a:noFill/>
          <a:ln w="9525">
            <a:noFill/>
            <a:miter lim="800000"/>
            <a:headEnd/>
            <a:tailEnd/>
          </a:ln>
        </p:spPr>
      </p:pic>
      <p:pic>
        <p:nvPicPr>
          <p:cNvPr id="44039" name="Picture 3"/>
          <p:cNvPicPr>
            <a:picLocks noChangeAspect="1" noChangeArrowheads="1"/>
          </p:cNvPicPr>
          <p:nvPr/>
        </p:nvPicPr>
        <p:blipFill>
          <a:blip r:embed="rId7"/>
          <a:srcRect l="22330" t="4504" r="27864" b="52843"/>
          <a:stretch>
            <a:fillRect/>
          </a:stretch>
        </p:blipFill>
        <p:spPr bwMode="auto">
          <a:xfrm>
            <a:off x="5651500" y="4508500"/>
            <a:ext cx="3384550" cy="1630363"/>
          </a:xfrm>
          <a:prstGeom prst="rect">
            <a:avLst/>
          </a:prstGeom>
          <a:noFill/>
          <a:ln w="9525">
            <a:noFill/>
            <a:miter lim="800000"/>
            <a:headEnd/>
            <a:tailEnd/>
          </a:ln>
        </p:spPr>
      </p:pic>
      <p:pic>
        <p:nvPicPr>
          <p:cNvPr id="44040" name="Picture 4"/>
          <p:cNvPicPr>
            <a:picLocks noChangeAspect="1" noChangeArrowheads="1"/>
          </p:cNvPicPr>
          <p:nvPr/>
        </p:nvPicPr>
        <p:blipFill>
          <a:blip r:embed="rId8"/>
          <a:srcRect l="14030" t="17628" r="37086" b="29877"/>
          <a:stretch>
            <a:fillRect/>
          </a:stretch>
        </p:blipFill>
        <p:spPr bwMode="auto">
          <a:xfrm>
            <a:off x="6084888" y="2924175"/>
            <a:ext cx="2735262" cy="1652588"/>
          </a:xfrm>
          <a:prstGeom prst="rect">
            <a:avLst/>
          </a:prstGeom>
          <a:noFill/>
          <a:ln w="9525">
            <a:noFill/>
            <a:miter lim="800000"/>
            <a:headEnd/>
            <a:tailEnd/>
          </a:ln>
        </p:spPr>
      </p:pic>
      <p:sp>
        <p:nvSpPr>
          <p:cNvPr id="44041" name="Rectangle 9"/>
          <p:cNvSpPr>
            <a:spLocks noChangeArrowheads="1"/>
          </p:cNvSpPr>
          <p:nvPr/>
        </p:nvSpPr>
        <p:spPr bwMode="auto">
          <a:xfrm>
            <a:off x="323850" y="6229350"/>
            <a:ext cx="8496300" cy="584200"/>
          </a:xfrm>
          <a:prstGeom prst="rect">
            <a:avLst/>
          </a:prstGeom>
          <a:noFill/>
          <a:ln w="9525">
            <a:noFill/>
            <a:miter lim="800000"/>
            <a:headEnd/>
            <a:tailEnd/>
          </a:ln>
        </p:spPr>
        <p:txBody>
          <a:bodyPr>
            <a:spAutoFit/>
          </a:bodyPr>
          <a:lstStyle/>
          <a:p>
            <a:r>
              <a:rPr lang="en-GB" sz="1400"/>
              <a:t>Aux USA :</a:t>
            </a:r>
            <a:r>
              <a:rPr lang="fr-FR" sz="1400" b="1"/>
              <a:t>64 % des congélations  réalisées  le sont dans le cadre dit du confort ,18% au cours des tentatives  de FIV et seulement  18 %  dans le cadre d’un traitement anti cancéreux</a:t>
            </a:r>
            <a:r>
              <a:rPr lang="fr-FR" b="1"/>
              <a:t>. </a:t>
            </a:r>
          </a:p>
        </p:txBody>
      </p:sp>
      <p:pic>
        <p:nvPicPr>
          <p:cNvPr id="44042" name="Picture 2"/>
          <p:cNvPicPr>
            <a:picLocks noChangeAspect="1" noChangeArrowheads="1"/>
          </p:cNvPicPr>
          <p:nvPr/>
        </p:nvPicPr>
        <p:blipFill>
          <a:blip r:embed="rId9"/>
          <a:srcRect l="37907" t="21281" r="26122" b="61987"/>
          <a:stretch>
            <a:fillRect/>
          </a:stretch>
        </p:blipFill>
        <p:spPr bwMode="auto">
          <a:xfrm>
            <a:off x="1619250" y="5445125"/>
            <a:ext cx="4249738" cy="815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re 1"/>
          <p:cNvSpPr>
            <a:spLocks noGrp="1"/>
          </p:cNvSpPr>
          <p:nvPr>
            <p:ph type="title"/>
          </p:nvPr>
        </p:nvSpPr>
        <p:spPr/>
        <p:txBody>
          <a:bodyPr/>
          <a:lstStyle/>
          <a:p>
            <a:endParaRPr lang="fr-FR" smtClean="0"/>
          </a:p>
        </p:txBody>
      </p:sp>
      <p:pic>
        <p:nvPicPr>
          <p:cNvPr id="46082" name="Picture 2"/>
          <p:cNvPicPr>
            <a:picLocks noGrp="1" noChangeAspect="1" noChangeArrowheads="1"/>
          </p:cNvPicPr>
          <p:nvPr>
            <p:ph idx="1"/>
          </p:nvPr>
        </p:nvPicPr>
        <p:blipFill>
          <a:blip r:embed="rId3"/>
          <a:srcRect l="21001" t="19640" r="23001" b="13438"/>
          <a:stretch>
            <a:fillRect/>
          </a:stretch>
        </p:blipFill>
        <p:spPr bwMode="auto">
          <a:xfrm>
            <a:off x="323850" y="188913"/>
            <a:ext cx="4608513" cy="3095625"/>
          </a:xfrm>
        </p:spPr>
      </p:pic>
      <p:sp>
        <p:nvSpPr>
          <p:cNvPr id="46083" name="Rectangle 4"/>
          <p:cNvSpPr>
            <a:spLocks noChangeArrowheads="1"/>
          </p:cNvSpPr>
          <p:nvPr/>
        </p:nvSpPr>
        <p:spPr bwMode="auto">
          <a:xfrm>
            <a:off x="395288" y="3357563"/>
            <a:ext cx="8353425" cy="2014537"/>
          </a:xfrm>
          <a:prstGeom prst="rect">
            <a:avLst/>
          </a:prstGeom>
          <a:noFill/>
          <a:ln w="9525">
            <a:noFill/>
            <a:miter lim="800000"/>
            <a:headEnd/>
            <a:tailEnd/>
          </a:ln>
        </p:spPr>
        <p:txBody>
          <a:bodyPr>
            <a:spAutoFit/>
          </a:bodyPr>
          <a:lstStyle/>
          <a:p>
            <a:r>
              <a:rPr lang="fr-FR"/>
              <a:t>Il existe de plus en plus de femmes qui, en s’approchant de ces âges, ne prévoient pas à court terme d’avoir des enfants. Beaucoup d’entre elles ne sont pas en couple stable, ou leur situation professionnelle ou économique ne leur permettent pas d’envisager une maternité. </a:t>
            </a:r>
          </a:p>
          <a:p>
            <a:r>
              <a:rPr lang="fr-FR"/>
              <a:t>Pour tous ces groupes de femmes, la congélation d’ovocytes représente une forme de conserver une chance réelle d’être mères pour le moment où elles seront enfin prêtes ….</a:t>
            </a:r>
          </a:p>
        </p:txBody>
      </p:sp>
      <p:sp>
        <p:nvSpPr>
          <p:cNvPr id="46084" name="Rectangle 5"/>
          <p:cNvSpPr>
            <a:spLocks noChangeArrowheads="1"/>
          </p:cNvSpPr>
          <p:nvPr/>
        </p:nvSpPr>
        <p:spPr bwMode="auto">
          <a:xfrm>
            <a:off x="395288" y="5445125"/>
            <a:ext cx="8137525" cy="1465263"/>
          </a:xfrm>
          <a:prstGeom prst="rect">
            <a:avLst/>
          </a:prstGeom>
          <a:noFill/>
          <a:ln w="9525">
            <a:noFill/>
            <a:miter lim="800000"/>
            <a:headEnd/>
            <a:tailEnd/>
          </a:ln>
        </p:spPr>
        <p:txBody>
          <a:bodyPr>
            <a:spAutoFit/>
          </a:bodyPr>
          <a:lstStyle/>
          <a:p>
            <a:r>
              <a:rPr lang="fr-FR"/>
              <a:t>… les oocytes seront conservés dans notre banque, à la disposition de la patiente pour une durée indéterminée (actuellement on considère les 50 ans comme l’âge limite). Dans le cas où la femme décide de se séparer de ses ovocytes congelés, elle peut les destiner à être donnés ou à être détruits. </a:t>
            </a:r>
          </a:p>
        </p:txBody>
      </p:sp>
      <p:sp>
        <p:nvSpPr>
          <p:cNvPr id="7" name="Rectangle 6"/>
          <p:cNvSpPr>
            <a:spLocks noChangeArrowheads="1"/>
          </p:cNvSpPr>
          <p:nvPr/>
        </p:nvSpPr>
        <p:spPr bwMode="auto">
          <a:xfrm>
            <a:off x="5867400" y="3068638"/>
            <a:ext cx="3241675" cy="366712"/>
          </a:xfrm>
          <a:prstGeom prst="rect">
            <a:avLst/>
          </a:prstGeom>
          <a:noFill/>
          <a:ln w="9525">
            <a:noFill/>
            <a:miter lim="800000"/>
            <a:headEnd/>
            <a:tailEnd/>
          </a:ln>
        </p:spPr>
        <p:txBody>
          <a:bodyPr wrap="none">
            <a:spAutoFit/>
          </a:bodyPr>
          <a:lstStyle/>
          <a:p>
            <a:r>
              <a:rPr lang="fr-FR">
                <a:solidFill>
                  <a:srgbClr val="FF0000"/>
                </a:solidFill>
              </a:rPr>
              <a:t>Le prix ?   2 à 6000 euros </a:t>
            </a:r>
          </a:p>
        </p:txBody>
      </p:sp>
      <p:pic>
        <p:nvPicPr>
          <p:cNvPr id="46086" name="Picture 2"/>
          <p:cNvPicPr>
            <a:picLocks noChangeAspect="1" noChangeArrowheads="1"/>
          </p:cNvPicPr>
          <p:nvPr/>
        </p:nvPicPr>
        <p:blipFill>
          <a:blip r:embed="rId4"/>
          <a:srcRect l="18500" t="18411" r="39500" b="5330"/>
          <a:stretch>
            <a:fillRect/>
          </a:stretch>
        </p:blipFill>
        <p:spPr bwMode="auto">
          <a:xfrm>
            <a:off x="5494338" y="188913"/>
            <a:ext cx="2822575" cy="2879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re 1"/>
          <p:cNvSpPr>
            <a:spLocks noGrp="1"/>
          </p:cNvSpPr>
          <p:nvPr>
            <p:ph type="title"/>
          </p:nvPr>
        </p:nvSpPr>
        <p:spPr>
          <a:xfrm>
            <a:off x="468313" y="765175"/>
            <a:ext cx="8229600" cy="1143000"/>
          </a:xfrm>
        </p:spPr>
        <p:txBody>
          <a:bodyPr/>
          <a:lstStyle/>
          <a:p>
            <a:r>
              <a:rPr lang="fr-FR" smtClean="0"/>
              <a:t> </a:t>
            </a:r>
          </a:p>
        </p:txBody>
      </p:sp>
      <p:sp>
        <p:nvSpPr>
          <p:cNvPr id="48130" name="Espace réservé du texte 2"/>
          <p:cNvSpPr>
            <a:spLocks noGrp="1"/>
          </p:cNvSpPr>
          <p:nvPr>
            <p:ph type="body" idx="1"/>
          </p:nvPr>
        </p:nvSpPr>
        <p:spPr bwMode="auto">
          <a:xfrm>
            <a:off x="323850" y="260350"/>
            <a:ext cx="8928100" cy="1111250"/>
          </a:xfrm>
        </p:spPr>
        <p:txBody>
          <a:bodyPr wrap="square" numCol="1" anchorCtr="0" compatLnSpc="1">
            <a:prstTxWarp prst="textNoShape">
              <a:avLst/>
            </a:prstTxWarp>
          </a:bodyPr>
          <a:lstStyle/>
          <a:p>
            <a:r>
              <a:rPr lang="fr-FR" altLang="fr-FR" smtClean="0"/>
              <a:t>« L’assurance procréative »</a:t>
            </a:r>
          </a:p>
          <a:p>
            <a:r>
              <a:rPr lang="fr-FR" altLang="fr-FR" i="1" smtClean="0"/>
              <a:t>La société française   ne peut plus éviter la réflexion en 2014</a:t>
            </a:r>
            <a:r>
              <a:rPr lang="fr-FR" altLang="fr-FR" smtClean="0"/>
              <a:t> </a:t>
            </a:r>
          </a:p>
          <a:p>
            <a:r>
              <a:rPr lang="fr-FR" altLang="fr-FR" smtClean="0"/>
              <a:t>    Pour  </a:t>
            </a:r>
          </a:p>
        </p:txBody>
      </p:sp>
      <p:sp>
        <p:nvSpPr>
          <p:cNvPr id="4" name="Espace réservé du contenu 3"/>
          <p:cNvSpPr>
            <a:spLocks noGrp="1"/>
          </p:cNvSpPr>
          <p:nvPr>
            <p:ph sz="quarter" idx="2"/>
          </p:nvPr>
        </p:nvSpPr>
        <p:spPr>
          <a:xfrm>
            <a:off x="179388" y="1152525"/>
            <a:ext cx="4321175" cy="5445125"/>
          </a:xfrm>
        </p:spPr>
        <p:txBody>
          <a:bodyPr>
            <a:normAutofit lnSpcReduction="10000"/>
          </a:bodyPr>
          <a:lstStyle/>
          <a:p>
            <a:pPr marL="274320" indent="-274320" fontAlgn="auto">
              <a:spcAft>
                <a:spcPts val="0"/>
              </a:spcAft>
              <a:buClr>
                <a:schemeClr val="accent3"/>
              </a:buClr>
              <a:buFont typeface="Wingdings 2"/>
              <a:buChar char=""/>
              <a:defRPr/>
            </a:pPr>
            <a:endParaRPr lang="fr-FR" dirty="0" smtClean="0"/>
          </a:p>
          <a:p>
            <a:pPr marL="274320" indent="-274320" fontAlgn="auto">
              <a:spcAft>
                <a:spcPts val="0"/>
              </a:spcAft>
              <a:buClr>
                <a:schemeClr val="accent3"/>
              </a:buClr>
              <a:buFont typeface="Wingdings 2"/>
              <a:buChar char=""/>
              <a:defRPr/>
            </a:pPr>
            <a:r>
              <a:rPr lang="fr-FR" dirty="0" smtClean="0"/>
              <a:t>Le recul de l’ âge du désir d’enfant et la chute de la fertilité avec l’ âge </a:t>
            </a:r>
          </a:p>
          <a:p>
            <a:pPr marL="274320" indent="-274320" fontAlgn="auto">
              <a:spcAft>
                <a:spcPts val="0"/>
              </a:spcAft>
              <a:buClr>
                <a:schemeClr val="accent3"/>
              </a:buClr>
              <a:buFont typeface="Wingdings 2"/>
              <a:buChar char=""/>
              <a:defRPr/>
            </a:pPr>
            <a:r>
              <a:rPr lang="fr-FR" dirty="0" smtClean="0"/>
              <a:t>L’allongement de la durée  de la vie </a:t>
            </a:r>
          </a:p>
          <a:p>
            <a:pPr marL="274320" indent="-274320" fontAlgn="auto">
              <a:spcAft>
                <a:spcPts val="0"/>
              </a:spcAft>
              <a:buClr>
                <a:schemeClr val="accent3"/>
              </a:buClr>
              <a:buFont typeface="Wingdings 2"/>
              <a:buChar char=""/>
              <a:defRPr/>
            </a:pPr>
            <a:r>
              <a:rPr lang="fr-FR" dirty="0" smtClean="0"/>
              <a:t>L’autorisation de la vitrification</a:t>
            </a:r>
          </a:p>
          <a:p>
            <a:pPr marL="274320" indent="-274320" fontAlgn="auto">
              <a:spcAft>
                <a:spcPts val="0"/>
              </a:spcAft>
              <a:buClr>
                <a:schemeClr val="accent3"/>
              </a:buClr>
              <a:buFont typeface="Wingdings 2"/>
              <a:buChar char=""/>
              <a:defRPr/>
            </a:pPr>
            <a:r>
              <a:rPr lang="fr-FR" dirty="0" smtClean="0"/>
              <a:t>La pénurie du don d’ovocytes</a:t>
            </a:r>
          </a:p>
          <a:p>
            <a:pPr marL="274320" indent="-274320" fontAlgn="auto">
              <a:spcAft>
                <a:spcPts val="0"/>
              </a:spcAft>
              <a:buClr>
                <a:schemeClr val="accent3"/>
              </a:buClr>
              <a:buFont typeface="Wingdings 2"/>
              <a:buChar char=""/>
              <a:defRPr/>
            </a:pPr>
            <a:r>
              <a:rPr lang="fr-FR" dirty="0" smtClean="0"/>
              <a:t>L’échec des campagnes d’information </a:t>
            </a:r>
            <a:r>
              <a:rPr lang="fr-FR" sz="1900" dirty="0" smtClean="0"/>
              <a:t>sur la chute de la fertilité</a:t>
            </a:r>
          </a:p>
          <a:p>
            <a:pPr marL="274320" indent="-274320" fontAlgn="auto">
              <a:spcAft>
                <a:spcPts val="0"/>
              </a:spcAft>
              <a:buClr>
                <a:schemeClr val="accent3"/>
              </a:buClr>
              <a:buFont typeface="Wingdings 2"/>
              <a:buChar char=""/>
              <a:defRPr/>
            </a:pPr>
            <a:r>
              <a:rPr lang="fr-FR" dirty="0" smtClean="0"/>
              <a:t>La liberté individuelle</a:t>
            </a:r>
          </a:p>
          <a:p>
            <a:pPr marL="274320" indent="-274320" fontAlgn="auto">
              <a:spcAft>
                <a:spcPts val="0"/>
              </a:spcAft>
              <a:buClr>
                <a:schemeClr val="accent3"/>
              </a:buClr>
              <a:buFont typeface="Wingdings 2"/>
              <a:buChar char=""/>
              <a:defRPr/>
            </a:pPr>
            <a:r>
              <a:rPr lang="fr-FR" dirty="0" smtClean="0"/>
              <a:t>L’égalité homme femme</a:t>
            </a:r>
          </a:p>
          <a:p>
            <a:pPr marL="274320" indent="-274320" fontAlgn="auto">
              <a:spcAft>
                <a:spcPts val="0"/>
              </a:spcAft>
              <a:buClr>
                <a:schemeClr val="accent3"/>
              </a:buClr>
              <a:buFont typeface="Wingdings 2"/>
              <a:buChar char=""/>
              <a:defRPr/>
            </a:pPr>
            <a:r>
              <a:rPr lang="fr-FR" dirty="0" smtClean="0"/>
              <a:t>Mieux valent ses propres ovocytes que ceux d’une autre femme … Génétique ? </a:t>
            </a:r>
            <a:r>
              <a:rPr lang="fr-FR" sz="2000" dirty="0" smtClean="0"/>
              <a:t>Le don d’ovocyte  est source de complications obstétricales </a:t>
            </a:r>
          </a:p>
          <a:p>
            <a:pPr marL="274320" indent="-274320" fontAlgn="auto">
              <a:spcAft>
                <a:spcPts val="0"/>
              </a:spcAft>
              <a:buClr>
                <a:schemeClr val="accent3"/>
              </a:buClr>
              <a:buFont typeface="Wingdings 2"/>
              <a:buChar char=""/>
              <a:defRPr/>
            </a:pPr>
            <a:endParaRPr lang="fr-FR" dirty="0" smtClean="0"/>
          </a:p>
          <a:p>
            <a:pPr marL="274320" indent="-274320" fontAlgn="auto">
              <a:spcAft>
                <a:spcPts val="0"/>
              </a:spcAft>
              <a:buClr>
                <a:schemeClr val="accent3"/>
              </a:buClr>
              <a:buFont typeface="Wingdings 2"/>
              <a:buChar char=""/>
              <a:defRPr/>
            </a:pPr>
            <a:endParaRPr lang="fr-FR" dirty="0"/>
          </a:p>
        </p:txBody>
      </p:sp>
      <p:sp>
        <p:nvSpPr>
          <p:cNvPr id="48132" name="Espace réservé du texte 4"/>
          <p:cNvSpPr>
            <a:spLocks noGrp="1"/>
          </p:cNvSpPr>
          <p:nvPr>
            <p:ph type="body" sz="half" idx="3"/>
          </p:nvPr>
        </p:nvSpPr>
        <p:spPr bwMode="auto">
          <a:xfrm>
            <a:off x="4932363" y="733425"/>
            <a:ext cx="4041775" cy="750888"/>
          </a:xfrm>
        </p:spPr>
        <p:txBody>
          <a:bodyPr wrap="square" numCol="1" anchorCtr="0" compatLnSpc="1">
            <a:prstTxWarp prst="textNoShape">
              <a:avLst/>
            </a:prstTxWarp>
          </a:bodyPr>
          <a:lstStyle/>
          <a:p>
            <a:r>
              <a:rPr lang="fr-FR" altLang="fr-FR" smtClean="0"/>
              <a:t>     Contre </a:t>
            </a:r>
          </a:p>
        </p:txBody>
      </p:sp>
      <p:sp>
        <p:nvSpPr>
          <p:cNvPr id="6" name="Espace réservé du contenu 5"/>
          <p:cNvSpPr>
            <a:spLocks noGrp="1"/>
          </p:cNvSpPr>
          <p:nvPr>
            <p:ph sz="quarter" idx="4"/>
          </p:nvPr>
        </p:nvSpPr>
        <p:spPr>
          <a:xfrm>
            <a:off x="4922838" y="1773238"/>
            <a:ext cx="4041775" cy="4352925"/>
          </a:xfrm>
        </p:spPr>
        <p:txBody>
          <a:bodyPr>
            <a:normAutofit fontScale="85000" lnSpcReduction="20000"/>
          </a:bodyPr>
          <a:lstStyle/>
          <a:p>
            <a:pPr marL="274320" indent="-274320" fontAlgn="auto">
              <a:spcAft>
                <a:spcPts val="0"/>
              </a:spcAft>
              <a:buClr>
                <a:schemeClr val="accent3"/>
              </a:buClr>
              <a:buFont typeface="Wingdings 2"/>
              <a:buChar char=""/>
              <a:defRPr/>
            </a:pPr>
            <a:r>
              <a:rPr lang="fr-FR" dirty="0" smtClean="0"/>
              <a:t>L’inégalité sociale </a:t>
            </a:r>
          </a:p>
          <a:p>
            <a:pPr marL="274320" indent="-274320" fontAlgn="auto">
              <a:spcAft>
                <a:spcPts val="0"/>
              </a:spcAft>
              <a:buClr>
                <a:schemeClr val="accent3"/>
              </a:buClr>
              <a:buFont typeface="Wingdings 2"/>
              <a:buChar char=""/>
              <a:defRPr/>
            </a:pPr>
            <a:r>
              <a:rPr lang="fr-FR" dirty="0" smtClean="0"/>
              <a:t>Les risques de la stimulation de l’ ovulation puis de la ponction (</a:t>
            </a:r>
            <a:r>
              <a:rPr lang="fr-FR" dirty="0" err="1" smtClean="0"/>
              <a:t>Bodri</a:t>
            </a:r>
            <a:r>
              <a:rPr lang="fr-FR" dirty="0" smtClean="0"/>
              <a:t>,2008,&lt; 1 %)</a:t>
            </a:r>
          </a:p>
          <a:p>
            <a:pPr marL="274320" indent="-274320" fontAlgn="auto">
              <a:spcAft>
                <a:spcPts val="0"/>
              </a:spcAft>
              <a:buClr>
                <a:schemeClr val="accent3"/>
              </a:buClr>
              <a:buFont typeface="Wingdings 2"/>
              <a:buChar char=""/>
              <a:defRPr/>
            </a:pPr>
            <a:r>
              <a:rPr lang="fr-FR" dirty="0" smtClean="0"/>
              <a:t>Le cout </a:t>
            </a:r>
          </a:p>
          <a:p>
            <a:pPr marL="274320" indent="-274320" fontAlgn="auto">
              <a:spcAft>
                <a:spcPts val="0"/>
              </a:spcAft>
              <a:buClr>
                <a:schemeClr val="accent3"/>
              </a:buClr>
              <a:buFont typeface="Wingdings 2"/>
              <a:buChar char=""/>
              <a:defRPr/>
            </a:pPr>
            <a:r>
              <a:rPr lang="fr-FR" dirty="0" smtClean="0"/>
              <a:t>Faux espoir ?La non garantie de succès </a:t>
            </a:r>
          </a:p>
          <a:p>
            <a:pPr marL="274320" indent="-274320" fontAlgn="auto">
              <a:spcAft>
                <a:spcPts val="0"/>
              </a:spcAft>
              <a:buClr>
                <a:schemeClr val="accent3"/>
              </a:buClr>
              <a:buFontTx/>
              <a:buNone/>
              <a:defRPr/>
            </a:pPr>
            <a:r>
              <a:rPr lang="fr-FR" sz="1900" dirty="0" smtClean="0"/>
              <a:t>( nombre d’ovocytes conservés limité )</a:t>
            </a:r>
          </a:p>
          <a:p>
            <a:pPr marL="274320" indent="-274320" fontAlgn="auto">
              <a:spcAft>
                <a:spcPts val="0"/>
              </a:spcAft>
              <a:buClr>
                <a:schemeClr val="accent3"/>
              </a:buClr>
              <a:buFontTx/>
              <a:buNone/>
              <a:defRPr/>
            </a:pPr>
            <a:endParaRPr lang="fr-FR" sz="1900" dirty="0" smtClean="0"/>
          </a:p>
          <a:p>
            <a:pPr marL="274320" indent="-274320" fontAlgn="auto">
              <a:spcAft>
                <a:spcPts val="0"/>
              </a:spcAft>
              <a:buClr>
                <a:schemeClr val="accent3"/>
              </a:buClr>
              <a:buFontTx/>
              <a:buNone/>
              <a:defRPr/>
            </a:pPr>
            <a:endParaRPr lang="fr-FR" dirty="0" smtClean="0"/>
          </a:p>
          <a:p>
            <a:pPr marL="274320" indent="-274320" fontAlgn="auto">
              <a:spcAft>
                <a:spcPts val="0"/>
              </a:spcAft>
              <a:buClr>
                <a:schemeClr val="accent3"/>
              </a:buClr>
              <a:buFont typeface="Wingdings 2"/>
              <a:buChar char=""/>
              <a:defRPr/>
            </a:pPr>
            <a:r>
              <a:rPr lang="fr-FR" dirty="0" smtClean="0"/>
              <a:t>Ne risque t on pas d’encourager encore plus les grossesses tardives  </a:t>
            </a:r>
          </a:p>
          <a:p>
            <a:pPr marL="274320" indent="-274320" fontAlgn="auto">
              <a:spcAft>
                <a:spcPts val="0"/>
              </a:spcAft>
              <a:buClr>
                <a:schemeClr val="accent3"/>
              </a:buClr>
              <a:buFontTx/>
              <a:buNone/>
              <a:defRPr/>
            </a:pPr>
            <a:r>
              <a:rPr lang="fr-FR" dirty="0" smtClean="0"/>
              <a:t>      qui sont </a:t>
            </a:r>
            <a:r>
              <a:rPr lang="fr-FR" b="1" dirty="0" smtClean="0"/>
              <a:t>à risques </a:t>
            </a:r>
          </a:p>
          <a:p>
            <a:pPr marL="274320" indent="-274320" fontAlgn="auto">
              <a:spcAft>
                <a:spcPts val="0"/>
              </a:spcAft>
              <a:buClr>
                <a:schemeClr val="accent3"/>
              </a:buClr>
              <a:buFontTx/>
              <a:buNone/>
              <a:defRPr/>
            </a:pPr>
            <a:r>
              <a:rPr lang="fr-FR" dirty="0" smtClean="0"/>
              <a:t>         pour la femme </a:t>
            </a:r>
          </a:p>
          <a:p>
            <a:pPr marL="274320" indent="-274320" fontAlgn="auto">
              <a:spcAft>
                <a:spcPts val="0"/>
              </a:spcAft>
              <a:buClr>
                <a:schemeClr val="accent3"/>
              </a:buClr>
              <a:buFontTx/>
              <a:buNone/>
              <a:defRPr/>
            </a:pPr>
            <a:r>
              <a:rPr lang="fr-FR" dirty="0" smtClean="0"/>
              <a:t>                pour le bébé </a:t>
            </a:r>
          </a:p>
          <a:p>
            <a:pPr marL="274320" indent="-274320" fontAlgn="auto">
              <a:spcAft>
                <a:spcPts val="0"/>
              </a:spcAft>
              <a:buClr>
                <a:schemeClr val="accent3"/>
              </a:buClr>
              <a:buFontTx/>
              <a:buNone/>
              <a:defRPr/>
            </a:pPr>
            <a:r>
              <a:rPr lang="fr-FR" dirty="0" smtClean="0"/>
              <a:t>                       pour l’enfant ?</a:t>
            </a:r>
          </a:p>
          <a:p>
            <a:pPr marL="274320" indent="-274320" fontAlgn="auto">
              <a:spcAft>
                <a:spcPts val="0"/>
              </a:spcAft>
              <a:buClr>
                <a:schemeClr val="accent3"/>
              </a:buClr>
              <a:buFontTx/>
              <a:buNone/>
              <a:defRPr/>
            </a:pPr>
            <a:endParaRPr lang="fr-FR" dirty="0" smtClean="0"/>
          </a:p>
          <a:p>
            <a:pPr marL="274320" indent="-274320" fontAlgn="auto">
              <a:spcAft>
                <a:spcPts val="0"/>
              </a:spcAft>
              <a:buClr>
                <a:schemeClr val="accent3"/>
              </a:buClr>
              <a:buFont typeface="Wingdings 2"/>
              <a:buChar char=""/>
              <a:defRPr/>
            </a:pPr>
            <a:endParaRPr lang="fr-FR" dirty="0"/>
          </a:p>
        </p:txBody>
      </p:sp>
      <p:sp>
        <p:nvSpPr>
          <p:cNvPr id="7" name="Rectangle 6"/>
          <p:cNvSpPr>
            <a:spLocks noChangeArrowheads="1"/>
          </p:cNvSpPr>
          <p:nvPr/>
        </p:nvSpPr>
        <p:spPr bwMode="auto">
          <a:xfrm>
            <a:off x="34925" y="6488113"/>
            <a:ext cx="9145588" cy="366712"/>
          </a:xfrm>
          <a:prstGeom prst="rect">
            <a:avLst/>
          </a:prstGeom>
          <a:noFill/>
          <a:ln w="9525">
            <a:noFill/>
            <a:miter lim="800000"/>
            <a:headEnd/>
            <a:tailEnd/>
          </a:ln>
        </p:spPr>
        <p:txBody>
          <a:bodyPr wrap="none">
            <a:spAutoFit/>
          </a:bodyPr>
          <a:lstStyle/>
          <a:p>
            <a:r>
              <a:rPr lang="fr-FR" altLang="fr-FR">
                <a:latin typeface="Verdana" pitchFamily="34" charset="0"/>
              </a:rPr>
              <a:t>On ne peut plus éviter la réflexion  CNGOF ,CCNE ,Académie de médecine  … </a:t>
            </a:r>
          </a:p>
        </p:txBody>
      </p:sp>
      <p:pic>
        <p:nvPicPr>
          <p:cNvPr id="48135" name="Picture 2"/>
          <p:cNvPicPr>
            <a:picLocks noChangeAspect="1" noChangeArrowheads="1"/>
          </p:cNvPicPr>
          <p:nvPr/>
        </p:nvPicPr>
        <p:blipFill>
          <a:blip r:embed="rId3"/>
          <a:srcRect t="32417" r="50874" b="6886"/>
          <a:stretch>
            <a:fillRect/>
          </a:stretch>
        </p:blipFill>
        <p:spPr bwMode="auto">
          <a:xfrm>
            <a:off x="6804025" y="44450"/>
            <a:ext cx="2184400" cy="1517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anim calcmode="lin" valueType="num">
                                      <p:cBhvr additive="base">
                                        <p:cTn id="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re 6"/>
          <p:cNvSpPr>
            <a:spLocks noGrp="1"/>
          </p:cNvSpPr>
          <p:nvPr>
            <p:ph type="title"/>
          </p:nvPr>
        </p:nvSpPr>
        <p:spPr>
          <a:xfrm>
            <a:off x="792163" y="103188"/>
            <a:ext cx="8243887" cy="1314450"/>
          </a:xfrm>
        </p:spPr>
        <p:txBody>
          <a:bodyPr/>
          <a:lstStyle/>
          <a:p>
            <a:r>
              <a:rPr lang="fr-FR" smtClean="0"/>
              <a:t>Les  problèmes   majeurs :</a:t>
            </a:r>
          </a:p>
        </p:txBody>
      </p:sp>
      <p:sp>
        <p:nvSpPr>
          <p:cNvPr id="45059" name="Espace réservé du contenu 7"/>
          <p:cNvSpPr>
            <a:spLocks noGrp="1"/>
          </p:cNvSpPr>
          <p:nvPr>
            <p:ph idx="1"/>
          </p:nvPr>
        </p:nvSpPr>
        <p:spPr>
          <a:xfrm>
            <a:off x="107950" y="1125538"/>
            <a:ext cx="8578850" cy="5472112"/>
          </a:xfrm>
        </p:spPr>
        <p:txBody>
          <a:bodyPr wrap="square" numCol="1" anchor="t" anchorCtr="0" compatLnSpc="1">
            <a:prstTxWarp prst="textNoShape">
              <a:avLst/>
            </a:prstTxWarp>
          </a:bodyPr>
          <a:lstStyle/>
          <a:p>
            <a:pPr marL="273050" indent="-273050">
              <a:lnSpc>
                <a:spcPct val="70000"/>
              </a:lnSpc>
              <a:buClr>
                <a:srgbClr val="A5A5A5"/>
              </a:buClr>
              <a:buFontTx/>
              <a:buNone/>
            </a:pPr>
            <a:r>
              <a:rPr lang="fr-FR" sz="2000" b="1" u="sng" smtClean="0"/>
              <a:t>Age limite  pour  reprendre ses ovocytes </a:t>
            </a:r>
          </a:p>
          <a:p>
            <a:pPr marL="273050" indent="-273050">
              <a:lnSpc>
                <a:spcPct val="70000"/>
              </a:lnSpc>
              <a:buClr>
                <a:srgbClr val="A5A5A5"/>
              </a:buClr>
              <a:buFont typeface="Wingdings 2" pitchFamily="18" charset="2"/>
              <a:buChar char=""/>
            </a:pPr>
            <a:r>
              <a:rPr lang="fr-FR" sz="2000" smtClean="0"/>
              <a:t>43 ans ? ?</a:t>
            </a:r>
          </a:p>
          <a:p>
            <a:pPr marL="273050" indent="-273050">
              <a:lnSpc>
                <a:spcPct val="70000"/>
              </a:lnSpc>
              <a:buClr>
                <a:srgbClr val="A5A5A5"/>
              </a:buClr>
              <a:buFont typeface="Wingdings 2" pitchFamily="18" charset="2"/>
              <a:buChar char=""/>
            </a:pPr>
            <a:r>
              <a:rPr lang="fr-FR" sz="2000" smtClean="0"/>
              <a:t>45 ans ? </a:t>
            </a:r>
          </a:p>
          <a:p>
            <a:pPr marL="273050" indent="-273050">
              <a:lnSpc>
                <a:spcPct val="70000"/>
              </a:lnSpc>
              <a:buClr>
                <a:srgbClr val="A5A5A5"/>
              </a:buClr>
              <a:buFont typeface="Wingdings 2" pitchFamily="18" charset="2"/>
              <a:buChar char=""/>
            </a:pPr>
            <a:r>
              <a:rPr lang="fr-FR" sz="2000" smtClean="0"/>
              <a:t>50 ans ?  En âge de procréer ?</a:t>
            </a:r>
          </a:p>
          <a:p>
            <a:pPr marL="273050" indent="-273050">
              <a:lnSpc>
                <a:spcPct val="70000"/>
              </a:lnSpc>
              <a:buClr>
                <a:srgbClr val="A5A5A5"/>
              </a:buClr>
              <a:buFont typeface="Wingdings 2" pitchFamily="18" charset="2"/>
              <a:buChar char=""/>
            </a:pPr>
            <a:endParaRPr lang="fr-FR" sz="2000" smtClean="0"/>
          </a:p>
          <a:p>
            <a:pPr marL="273050" indent="-273050">
              <a:lnSpc>
                <a:spcPct val="70000"/>
              </a:lnSpc>
              <a:buClr>
                <a:srgbClr val="A5A5A5"/>
              </a:buClr>
              <a:buFontTx/>
              <a:buNone/>
            </a:pPr>
            <a:r>
              <a:rPr lang="fr-FR" sz="2000" b="1" u="sng" smtClean="0"/>
              <a:t> Le faux espoir </a:t>
            </a:r>
          </a:p>
          <a:p>
            <a:pPr marL="273050" indent="-273050">
              <a:lnSpc>
                <a:spcPct val="70000"/>
              </a:lnSpc>
              <a:buClr>
                <a:srgbClr val="A5A5A5"/>
              </a:buClr>
              <a:buFont typeface="Wingdings 2" pitchFamily="18" charset="2"/>
              <a:buChar char=""/>
            </a:pPr>
            <a:r>
              <a:rPr lang="fr-FR" sz="2000" b="1" smtClean="0">
                <a:solidFill>
                  <a:srgbClr val="FF0000"/>
                </a:solidFill>
                <a:latin typeface="Arial" charset="0"/>
              </a:rPr>
              <a:t>Ce ne sont pas des bébés au congélateur !</a:t>
            </a:r>
          </a:p>
          <a:p>
            <a:pPr marL="273050" indent="-273050">
              <a:lnSpc>
                <a:spcPct val="70000"/>
              </a:lnSpc>
              <a:buClr>
                <a:srgbClr val="A5A5A5"/>
              </a:buClr>
              <a:buFont typeface="Wingdings 2" pitchFamily="18" charset="2"/>
              <a:buChar char=""/>
            </a:pPr>
            <a:r>
              <a:rPr lang="fr-FR" sz="2000" b="1" smtClean="0">
                <a:solidFill>
                  <a:srgbClr val="FF0000"/>
                </a:solidFill>
                <a:latin typeface="Cambria" pitchFamily="18" charset="0"/>
              </a:rPr>
              <a:t>Ce n’est pas parce que des</a:t>
            </a:r>
          </a:p>
          <a:p>
            <a:pPr marL="273050" indent="-273050">
              <a:lnSpc>
                <a:spcPct val="70000"/>
              </a:lnSpc>
              <a:buClr>
                <a:srgbClr val="A5A5A5"/>
              </a:buClr>
              <a:buFontTx/>
              <a:buNone/>
            </a:pPr>
            <a:r>
              <a:rPr lang="fr-FR" sz="2000" b="1" smtClean="0">
                <a:solidFill>
                  <a:srgbClr val="FF0000"/>
                </a:solidFill>
                <a:latin typeface="Cambria" pitchFamily="18" charset="0"/>
              </a:rPr>
              <a:t> femmes auraient leurs ovocytes  au </a:t>
            </a:r>
          </a:p>
          <a:p>
            <a:pPr marL="273050" indent="-273050">
              <a:lnSpc>
                <a:spcPct val="70000"/>
              </a:lnSpc>
              <a:buClr>
                <a:srgbClr val="A5A5A5"/>
              </a:buClr>
              <a:buFontTx/>
              <a:buNone/>
            </a:pPr>
            <a:r>
              <a:rPr lang="fr-FR" sz="2000" b="1" smtClean="0">
                <a:solidFill>
                  <a:srgbClr val="FF0000"/>
                </a:solidFill>
                <a:latin typeface="Cambria" pitchFamily="18" charset="0"/>
              </a:rPr>
              <a:t>congélateur que l’enfant leur serait </a:t>
            </a:r>
          </a:p>
          <a:p>
            <a:pPr marL="273050" indent="-273050">
              <a:lnSpc>
                <a:spcPct val="70000"/>
              </a:lnSpc>
              <a:buClr>
                <a:srgbClr val="A5A5A5"/>
              </a:buClr>
              <a:buFont typeface="Wingdings 2" pitchFamily="18" charset="2"/>
              <a:buNone/>
            </a:pPr>
            <a:r>
              <a:rPr lang="fr-FR" sz="2000" b="1" smtClean="0">
                <a:solidFill>
                  <a:srgbClr val="FF0000"/>
                </a:solidFill>
                <a:latin typeface="Cambria" pitchFamily="18" charset="0"/>
              </a:rPr>
              <a:t> garanti !</a:t>
            </a:r>
            <a:r>
              <a:rPr lang="fr-FR" sz="2000" smtClean="0"/>
              <a:t> </a:t>
            </a:r>
          </a:p>
          <a:p>
            <a:pPr marL="273050" indent="-273050">
              <a:lnSpc>
                <a:spcPct val="70000"/>
              </a:lnSpc>
              <a:buClr>
                <a:srgbClr val="A5A5A5"/>
              </a:buClr>
              <a:buFont typeface="Arial" charset="0"/>
              <a:buNone/>
            </a:pPr>
            <a:r>
              <a:rPr lang="fr-FR" sz="2000" b="1" u="sng" smtClean="0"/>
              <a:t>Aspects organisationnels et  financiers </a:t>
            </a:r>
          </a:p>
          <a:p>
            <a:pPr marL="273050" indent="-273050">
              <a:lnSpc>
                <a:spcPct val="70000"/>
              </a:lnSpc>
              <a:buClr>
                <a:srgbClr val="A5A5A5"/>
              </a:buClr>
              <a:buFont typeface="Wingdings 2" pitchFamily="18" charset="2"/>
              <a:buNone/>
            </a:pPr>
            <a:r>
              <a:rPr lang="fr-FR" sz="2000" b="1" u="sng" smtClean="0"/>
              <a:t>Age idéal pour l’autoconservation </a:t>
            </a:r>
          </a:p>
          <a:p>
            <a:pPr marL="273050" indent="-273050">
              <a:lnSpc>
                <a:spcPct val="70000"/>
              </a:lnSpc>
              <a:buClr>
                <a:srgbClr val="A5A5A5"/>
              </a:buClr>
              <a:buFont typeface="Wingdings 2" pitchFamily="18" charset="2"/>
              <a:buNone/>
            </a:pPr>
            <a:endParaRPr lang="fr-FR" sz="2000" b="1" u="sng" smtClean="0"/>
          </a:p>
          <a:p>
            <a:pPr marL="273050" indent="-273050">
              <a:lnSpc>
                <a:spcPct val="70000"/>
              </a:lnSpc>
              <a:buClr>
                <a:srgbClr val="A5A5A5"/>
              </a:buClr>
              <a:buFont typeface="Wingdings 2" pitchFamily="18" charset="2"/>
              <a:buNone/>
            </a:pPr>
            <a:endParaRPr lang="fr-FR" sz="1200" b="1" u="sng" smtClean="0"/>
          </a:p>
          <a:p>
            <a:pPr marL="273050" indent="-273050">
              <a:lnSpc>
                <a:spcPct val="70000"/>
              </a:lnSpc>
              <a:buClr>
                <a:srgbClr val="A5A5A5"/>
              </a:buClr>
              <a:buFont typeface="Wingdings 2" pitchFamily="18" charset="2"/>
              <a:buNone/>
            </a:pPr>
            <a:r>
              <a:rPr lang="fr-FR" sz="1600" b="1" u="sng" smtClean="0"/>
              <a:t>Risques de la  stimulation de l’ovulation et de la ponction</a:t>
            </a:r>
          </a:p>
          <a:p>
            <a:pPr marL="273050" indent="-273050">
              <a:lnSpc>
                <a:spcPct val="70000"/>
              </a:lnSpc>
              <a:buClr>
                <a:srgbClr val="A5A5A5"/>
              </a:buClr>
              <a:buFont typeface="Wingdings 2" pitchFamily="18" charset="2"/>
              <a:buNone/>
            </a:pPr>
            <a:r>
              <a:rPr lang="fr-FR" sz="1600" smtClean="0"/>
              <a:t>( 1% sur 4000 cycles de don ,Bodri ,2008) </a:t>
            </a:r>
          </a:p>
          <a:p>
            <a:pPr marL="273050" indent="-273050">
              <a:lnSpc>
                <a:spcPct val="70000"/>
              </a:lnSpc>
              <a:buClr>
                <a:srgbClr val="A5A5A5"/>
              </a:buClr>
              <a:buFontTx/>
              <a:buNone/>
            </a:pPr>
            <a:endParaRPr lang="fr-FR" sz="1300" b="1" smtClean="0">
              <a:solidFill>
                <a:srgbClr val="FF0000"/>
              </a:solidFill>
              <a:latin typeface="Cambria" pitchFamily="18" charset="0"/>
            </a:endParaRPr>
          </a:p>
          <a:p>
            <a:pPr marL="273050" indent="-273050">
              <a:lnSpc>
                <a:spcPct val="70000"/>
              </a:lnSpc>
              <a:buClr>
                <a:srgbClr val="A5A5A5"/>
              </a:buClr>
              <a:buFont typeface="Wingdings 2" pitchFamily="18" charset="2"/>
              <a:buChar char=""/>
            </a:pPr>
            <a:endParaRPr lang="fr-FR" sz="1100" smtClean="0"/>
          </a:p>
          <a:p>
            <a:pPr marL="273050" indent="-273050">
              <a:lnSpc>
                <a:spcPct val="70000"/>
              </a:lnSpc>
              <a:buClr>
                <a:srgbClr val="A5A5A5"/>
              </a:buClr>
              <a:buFontTx/>
              <a:buNone/>
            </a:pPr>
            <a:endParaRPr lang="fr-FR" sz="800" b="1" u="sng" smtClean="0"/>
          </a:p>
          <a:p>
            <a:pPr marL="273050" indent="-273050">
              <a:lnSpc>
                <a:spcPct val="70000"/>
              </a:lnSpc>
              <a:buClr>
                <a:srgbClr val="A5A5A5"/>
              </a:buClr>
              <a:buFontTx/>
              <a:buNone/>
            </a:pPr>
            <a:endParaRPr lang="fr-FR" sz="800" smtClean="0"/>
          </a:p>
        </p:txBody>
      </p:sp>
      <p:pic>
        <p:nvPicPr>
          <p:cNvPr id="50179" name="Picture 2"/>
          <p:cNvPicPr>
            <a:picLocks noChangeAspect="1" noChangeArrowheads="1"/>
          </p:cNvPicPr>
          <p:nvPr/>
        </p:nvPicPr>
        <p:blipFill>
          <a:blip r:embed="rId3"/>
          <a:srcRect l="60500" t="55763" r="25500" b="16225"/>
          <a:stretch>
            <a:fillRect/>
          </a:stretch>
        </p:blipFill>
        <p:spPr bwMode="auto">
          <a:xfrm>
            <a:off x="6084888" y="2187575"/>
            <a:ext cx="2808287" cy="315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re 1"/>
          <p:cNvSpPr>
            <a:spLocks noGrp="1"/>
          </p:cNvSpPr>
          <p:nvPr>
            <p:ph type="title"/>
          </p:nvPr>
        </p:nvSpPr>
        <p:spPr>
          <a:xfrm>
            <a:off x="1581150" y="1023938"/>
            <a:ext cx="7886700" cy="1325562"/>
          </a:xfrm>
        </p:spPr>
        <p:txBody>
          <a:bodyPr/>
          <a:lstStyle/>
          <a:p>
            <a:r>
              <a:rPr lang="en-US" smtClean="0"/>
              <a:t>      </a:t>
            </a:r>
            <a:r>
              <a:rPr lang="fr-FR" smtClean="0"/>
              <a:t>Déclaration</a:t>
            </a:r>
            <a:r>
              <a:rPr lang="en-US" smtClean="0"/>
              <a:t>  d ‘</a:t>
            </a:r>
            <a:r>
              <a:rPr lang="fr-FR" smtClean="0"/>
              <a:t>intérêt</a:t>
            </a:r>
            <a:r>
              <a:rPr lang="en-US" smtClean="0"/>
              <a:t>  </a:t>
            </a:r>
          </a:p>
        </p:txBody>
      </p:sp>
      <p:sp>
        <p:nvSpPr>
          <p:cNvPr id="17410" name="Espace réservé du contenu 2"/>
          <p:cNvSpPr>
            <a:spLocks noGrp="1"/>
          </p:cNvSpPr>
          <p:nvPr>
            <p:ph idx="1"/>
          </p:nvPr>
        </p:nvSpPr>
        <p:spPr bwMode="auto">
          <a:xfrm>
            <a:off x="457200" y="3033713"/>
            <a:ext cx="8229600" cy="4427537"/>
          </a:xfrm>
        </p:spPr>
        <p:txBody>
          <a:bodyPr wrap="square" numCol="1" anchor="t" anchorCtr="0" compatLnSpc="1">
            <a:prstTxWarp prst="textNoShape">
              <a:avLst/>
            </a:prstTxWarp>
          </a:bodyPr>
          <a:lstStyle/>
          <a:p>
            <a:pPr marL="0" indent="0">
              <a:buFont typeface="Arial" charset="0"/>
              <a:buNone/>
            </a:pPr>
            <a:r>
              <a:rPr lang="en-US" i="1" smtClean="0"/>
              <a:t>Je  </a:t>
            </a:r>
            <a:r>
              <a:rPr lang="fr-FR" i="1" smtClean="0"/>
              <a:t>déclare</a:t>
            </a:r>
            <a:r>
              <a:rPr lang="en-US" i="1" smtClean="0"/>
              <a:t> ne pas </a:t>
            </a:r>
            <a:r>
              <a:rPr lang="fr-FR" i="1" smtClean="0"/>
              <a:t>avoir</a:t>
            </a:r>
            <a:r>
              <a:rPr lang="en-US" i="1" smtClean="0"/>
              <a:t> </a:t>
            </a:r>
            <a:r>
              <a:rPr lang="fr-FR" i="1" smtClean="0"/>
              <a:t>d’intérêt</a:t>
            </a:r>
            <a:r>
              <a:rPr lang="en-US" i="1" smtClean="0"/>
              <a:t> direct ou indirect  avec un </a:t>
            </a:r>
            <a:r>
              <a:rPr lang="fr-FR" i="1" smtClean="0"/>
              <a:t>organisme</a:t>
            </a:r>
            <a:r>
              <a:rPr lang="en-US" i="1" smtClean="0"/>
              <a:t>  </a:t>
            </a:r>
            <a:r>
              <a:rPr lang="fr-FR" i="1" smtClean="0"/>
              <a:t>privé</a:t>
            </a:r>
            <a:r>
              <a:rPr lang="en-US" i="1" smtClean="0"/>
              <a:t> ,industriel ou commercial en relation avec le sujet  présenté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865188" y="-315913"/>
            <a:ext cx="8243887" cy="1314451"/>
          </a:xfrm>
        </p:spPr>
        <p:txBody>
          <a:bodyPr/>
          <a:lstStyle/>
          <a:p>
            <a:r>
              <a:rPr lang="fr-FR" altLang="fr-FR" sz="3200" smtClean="0"/>
              <a:t>Les risques des grossesses tardives …</a:t>
            </a:r>
          </a:p>
        </p:txBody>
      </p:sp>
      <p:sp>
        <p:nvSpPr>
          <p:cNvPr id="113667" name="Rectangle 3"/>
          <p:cNvSpPr>
            <a:spLocks noGrp="1" noChangeArrowheads="1"/>
          </p:cNvSpPr>
          <p:nvPr>
            <p:ph type="body" idx="1"/>
          </p:nvPr>
        </p:nvSpPr>
        <p:spPr>
          <a:xfrm>
            <a:off x="457200" y="1125538"/>
            <a:ext cx="8229600" cy="4751387"/>
          </a:xfrm>
        </p:spPr>
        <p:txBody>
          <a:bodyPr/>
          <a:lstStyle/>
          <a:p>
            <a:pPr fontAlgn="auto">
              <a:spcAft>
                <a:spcPts val="0"/>
              </a:spcAft>
              <a:buFont typeface="Arial" panose="020B0604020202020204" pitchFamily="34" charset="0"/>
              <a:buChar char="•"/>
              <a:defRPr/>
            </a:pPr>
            <a:r>
              <a:rPr lang="fr-FR" dirty="0" smtClean="0">
                <a:solidFill>
                  <a:srgbClr val="000000"/>
                </a:solidFill>
              </a:rPr>
              <a:t> </a:t>
            </a:r>
            <a:r>
              <a:rPr lang="fr-FR" sz="2400" dirty="0" smtClean="0">
                <a:solidFill>
                  <a:srgbClr val="000000"/>
                </a:solidFill>
              </a:rPr>
              <a:t>40-45 ans: la plupart des femmes peuvent espérer une grossesse  normale et une issue favorable </a:t>
            </a:r>
          </a:p>
          <a:p>
            <a:pPr fontAlgn="auto">
              <a:spcAft>
                <a:spcPts val="0"/>
              </a:spcAft>
              <a:buFont typeface="Arial" panose="020B0604020202020204" pitchFamily="34" charset="0"/>
              <a:buChar char="•"/>
              <a:defRPr/>
            </a:pPr>
            <a:r>
              <a:rPr lang="fr-FR" sz="2400" dirty="0" smtClean="0">
                <a:solidFill>
                  <a:srgbClr val="000000"/>
                </a:solidFill>
              </a:rPr>
              <a:t>45-50 ans : nette augmentation des complications :HTA, diabète , césariennes, mortalité périnatale</a:t>
            </a:r>
          </a:p>
          <a:p>
            <a:pPr fontAlgn="auto">
              <a:spcAft>
                <a:spcPts val="0"/>
              </a:spcAft>
              <a:buFont typeface="Arial" panose="020B0604020202020204" pitchFamily="34" charset="0"/>
              <a:buChar char="•"/>
              <a:defRPr/>
            </a:pPr>
            <a:r>
              <a:rPr lang="fr-FR" sz="2400" dirty="0" smtClean="0">
                <a:solidFill>
                  <a:srgbClr val="000000"/>
                </a:solidFill>
              </a:rPr>
              <a:t>&gt;50 ans  grossesses à très haut risque  </a:t>
            </a:r>
          </a:p>
          <a:p>
            <a:pPr marL="0" indent="0" fontAlgn="auto">
              <a:spcAft>
                <a:spcPts val="0"/>
              </a:spcAft>
              <a:buFont typeface="Arial" panose="020B0604020202020204" pitchFamily="34" charset="0"/>
              <a:buNone/>
              <a:defRPr/>
            </a:pPr>
            <a:r>
              <a:rPr lang="fr-FR" altLang="fr-FR" sz="2000" i="1" dirty="0"/>
              <a:t>Le risque de mort maternelle est 3 fois plus élevé à 35/39 ans qu’à 20 ans, 5 à 6 fois plus à 40/44 ans et </a:t>
            </a:r>
            <a:r>
              <a:rPr lang="fr-FR" altLang="fr-FR" sz="2000" i="1" dirty="0">
                <a:solidFill>
                  <a:srgbClr val="FF0000"/>
                </a:solidFill>
              </a:rPr>
              <a:t>15 fois plus au delà de 45 ans</a:t>
            </a:r>
            <a:endParaRPr lang="fr-FR" altLang="fr-FR" sz="2000" i="1" dirty="0"/>
          </a:p>
          <a:p>
            <a:pPr marL="0" indent="0" fontAlgn="auto">
              <a:spcAft>
                <a:spcPts val="0"/>
              </a:spcAft>
              <a:buFontTx/>
              <a:buNone/>
              <a:defRPr/>
            </a:pPr>
            <a:endParaRPr lang="fr-FR" sz="2400" dirty="0" smtClean="0">
              <a:solidFill>
                <a:srgbClr val="000000"/>
              </a:solidFill>
            </a:endParaRPr>
          </a:p>
        </p:txBody>
      </p:sp>
      <p:pic>
        <p:nvPicPr>
          <p:cNvPr id="52227" name="Picture 3"/>
          <p:cNvPicPr>
            <a:picLocks noChangeAspect="1" noChangeArrowheads="1"/>
          </p:cNvPicPr>
          <p:nvPr/>
        </p:nvPicPr>
        <p:blipFill>
          <a:blip r:embed="rId2"/>
          <a:srcRect l="38618" t="45177" r="12384" b="21002"/>
          <a:stretch>
            <a:fillRect/>
          </a:stretch>
        </p:blipFill>
        <p:spPr bwMode="auto">
          <a:xfrm>
            <a:off x="2916238" y="3954463"/>
            <a:ext cx="5761037" cy="2714625"/>
          </a:xfrm>
          <a:prstGeom prst="rect">
            <a:avLst/>
          </a:prstGeom>
          <a:noFill/>
          <a:ln w="9525">
            <a:noFill/>
            <a:miter lim="800000"/>
            <a:headEnd/>
            <a:tailEnd/>
          </a:ln>
        </p:spPr>
      </p:pic>
      <p:sp>
        <p:nvSpPr>
          <p:cNvPr id="52228" name="Rectangle 1"/>
          <p:cNvSpPr>
            <a:spLocks noChangeArrowheads="1"/>
          </p:cNvSpPr>
          <p:nvPr/>
        </p:nvSpPr>
        <p:spPr bwMode="auto">
          <a:xfrm>
            <a:off x="3222625" y="6527800"/>
            <a:ext cx="5597525" cy="338138"/>
          </a:xfrm>
          <a:prstGeom prst="rect">
            <a:avLst/>
          </a:prstGeom>
          <a:noFill/>
          <a:ln w="9525">
            <a:noFill/>
            <a:miter lim="800000"/>
            <a:headEnd/>
            <a:tailEnd/>
          </a:ln>
        </p:spPr>
        <p:txBody>
          <a:bodyPr>
            <a:spAutoFit/>
          </a:bodyPr>
          <a:lstStyle/>
          <a:p>
            <a:r>
              <a:rPr lang="fr-FR" sz="1600" b="1"/>
              <a:t>Saucedo , Dereux Tharaux  Bouvier-Colle </a:t>
            </a:r>
            <a:r>
              <a:rPr lang="fr-FR" sz="1600"/>
              <a:t> ,2010 </a:t>
            </a:r>
          </a:p>
        </p:txBody>
      </p:sp>
      <p:sp>
        <p:nvSpPr>
          <p:cNvPr id="3" name="Ellipse 2"/>
          <p:cNvSpPr/>
          <p:nvPr/>
        </p:nvSpPr>
        <p:spPr>
          <a:xfrm>
            <a:off x="7596188" y="5876925"/>
            <a:ext cx="936625" cy="482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re 1"/>
          <p:cNvSpPr>
            <a:spLocks noGrp="1"/>
          </p:cNvSpPr>
          <p:nvPr>
            <p:ph type="title"/>
          </p:nvPr>
        </p:nvSpPr>
        <p:spPr>
          <a:xfrm>
            <a:off x="2597150" y="103188"/>
            <a:ext cx="8239125" cy="1314450"/>
          </a:xfrm>
        </p:spPr>
        <p:txBody>
          <a:bodyPr/>
          <a:lstStyle/>
          <a:p>
            <a:r>
              <a:rPr lang="fr-FR" sz="2800" smtClean="0"/>
              <a:t>Avoir un enfant à </a:t>
            </a:r>
            <a:br>
              <a:rPr lang="fr-FR" sz="2800" smtClean="0"/>
            </a:br>
            <a:r>
              <a:rPr lang="fr-FR" sz="2800" smtClean="0"/>
              <a:t>l’ âge d’être grand mère ?</a:t>
            </a:r>
          </a:p>
        </p:txBody>
      </p:sp>
      <p:sp>
        <p:nvSpPr>
          <p:cNvPr id="43011" name="Espace réservé du contenu 2"/>
          <p:cNvSpPr>
            <a:spLocks noGrp="1"/>
          </p:cNvSpPr>
          <p:nvPr>
            <p:ph idx="1"/>
          </p:nvPr>
        </p:nvSpPr>
        <p:spPr>
          <a:xfrm>
            <a:off x="457200" y="1628775"/>
            <a:ext cx="8229600" cy="4695825"/>
          </a:xfrm>
        </p:spPr>
        <p:txBody>
          <a:bodyPr/>
          <a:lstStyle/>
          <a:p>
            <a:pPr fontAlgn="auto">
              <a:spcAft>
                <a:spcPts val="0"/>
              </a:spcAft>
              <a:buFont typeface="Arial" panose="020B0604020202020204" pitchFamily="34" charset="0"/>
              <a:buChar char="•"/>
              <a:defRPr/>
            </a:pPr>
            <a:r>
              <a:rPr lang="fr-FR" altLang="fr-FR" sz="2800" dirty="0" smtClean="0"/>
              <a:t>Quelles conséquences  individuelles et sociétales ? </a:t>
            </a:r>
          </a:p>
          <a:p>
            <a:pPr fontAlgn="auto">
              <a:spcAft>
                <a:spcPts val="0"/>
              </a:spcAft>
              <a:buFont typeface="Arial" panose="020B0604020202020204" pitchFamily="34" charset="0"/>
              <a:buChar char="•"/>
              <a:defRPr/>
            </a:pPr>
            <a:r>
              <a:rPr lang="fr-FR" altLang="fr-FR" sz="2800" dirty="0" smtClean="0"/>
              <a:t>Quelles conséquences à long terme   sur l’enfant ?</a:t>
            </a:r>
          </a:p>
          <a:p>
            <a:pPr fontAlgn="auto">
              <a:spcAft>
                <a:spcPts val="0"/>
              </a:spcAft>
              <a:buFontTx/>
              <a:buNone/>
              <a:defRPr/>
            </a:pPr>
            <a:r>
              <a:rPr lang="fr-FR" altLang="fr-FR" sz="2800" dirty="0" smtClean="0"/>
              <a:t>          pas de données </a:t>
            </a:r>
          </a:p>
          <a:p>
            <a:pPr fontAlgn="auto">
              <a:spcAft>
                <a:spcPts val="0"/>
              </a:spcAft>
              <a:buFontTx/>
              <a:buNone/>
              <a:defRPr/>
            </a:pPr>
            <a:r>
              <a:rPr lang="fr-FR" altLang="fr-FR" sz="2800" b="1" dirty="0" smtClean="0"/>
              <a:t>cf  les pères  </a:t>
            </a:r>
            <a:r>
              <a:rPr lang="fr-FR" altLang="fr-FR" sz="2800" b="1" dirty="0" err="1" smtClean="0"/>
              <a:t>agés</a:t>
            </a:r>
            <a:r>
              <a:rPr lang="fr-FR" altLang="fr-FR" sz="2800" b="1" dirty="0" smtClean="0"/>
              <a:t> </a:t>
            </a:r>
          </a:p>
          <a:p>
            <a:pPr fontAlgn="auto">
              <a:lnSpc>
                <a:spcPct val="80000"/>
              </a:lnSpc>
              <a:spcAft>
                <a:spcPts val="0"/>
              </a:spcAft>
              <a:buFont typeface="Arial" panose="020B0604020202020204" pitchFamily="34" charset="0"/>
              <a:buChar char="•"/>
              <a:defRPr/>
            </a:pPr>
            <a:r>
              <a:rPr lang="fr-FR" altLang="fr-FR" sz="2000" b="1" dirty="0" smtClean="0">
                <a:solidFill>
                  <a:srgbClr val="000000"/>
                </a:solidFill>
              </a:rPr>
              <a:t>Effet </a:t>
            </a:r>
            <a:r>
              <a:rPr lang="fr-FR" altLang="fr-FR" sz="2000" b="1" dirty="0">
                <a:solidFill>
                  <a:srgbClr val="000000"/>
                </a:solidFill>
              </a:rPr>
              <a:t>cognitif  démontré  sur les rats et les conscrits (Auroux , 2000)</a:t>
            </a:r>
          </a:p>
          <a:p>
            <a:pPr fontAlgn="auto">
              <a:lnSpc>
                <a:spcPct val="80000"/>
              </a:lnSpc>
              <a:spcAft>
                <a:spcPts val="0"/>
              </a:spcAft>
              <a:buFont typeface="Arial" panose="020B0604020202020204" pitchFamily="34" charset="0"/>
              <a:buChar char="•"/>
              <a:defRPr/>
            </a:pPr>
            <a:r>
              <a:rPr lang="fr-FR" altLang="fr-FR" sz="2000" dirty="0"/>
              <a:t> </a:t>
            </a:r>
            <a:r>
              <a:rPr lang="fr-FR" altLang="fr-FR" sz="2000" b="1" dirty="0">
                <a:solidFill>
                  <a:srgbClr val="000000"/>
                </a:solidFill>
              </a:rPr>
              <a:t>Effets   psychologiques  :dans l’enfance tout va bien mais tout se gâte à </a:t>
            </a:r>
            <a:r>
              <a:rPr lang="fr-FR" altLang="fr-FR" sz="2000" b="1" dirty="0" smtClean="0">
                <a:solidFill>
                  <a:srgbClr val="000000"/>
                </a:solidFill>
              </a:rPr>
              <a:t>l’adolescence</a:t>
            </a:r>
            <a:r>
              <a:rPr lang="fr-FR" altLang="fr-FR" sz="2000" b="1" dirty="0" smtClean="0"/>
              <a:t> </a:t>
            </a:r>
          </a:p>
          <a:p>
            <a:pPr fontAlgn="auto">
              <a:lnSpc>
                <a:spcPct val="80000"/>
              </a:lnSpc>
              <a:spcAft>
                <a:spcPts val="0"/>
              </a:spcAft>
              <a:buFont typeface="Arial" panose="020B0604020202020204" pitchFamily="34" charset="0"/>
              <a:buChar char="•"/>
              <a:defRPr/>
            </a:pPr>
            <a:endParaRPr lang="fr-FR" altLang="fr-FR" sz="2000" b="1" dirty="0"/>
          </a:p>
          <a:p>
            <a:pPr marL="0" indent="0" fontAlgn="auto">
              <a:lnSpc>
                <a:spcPct val="80000"/>
              </a:lnSpc>
              <a:spcAft>
                <a:spcPts val="0"/>
              </a:spcAft>
              <a:buFont typeface="Arial" panose="020B0604020202020204" pitchFamily="34" charset="0"/>
              <a:buNone/>
              <a:defRPr/>
            </a:pPr>
            <a:r>
              <a:rPr lang="fr-FR" altLang="fr-FR" sz="2000" b="1" dirty="0" smtClean="0"/>
              <a:t>  Mais </a:t>
            </a:r>
            <a:r>
              <a:rPr lang="fr-FR" altLang="fr-FR" sz="2000" b="1" dirty="0"/>
              <a:t>cela  concerne les pères </a:t>
            </a:r>
            <a:r>
              <a:rPr lang="fr-FR" altLang="fr-FR" sz="2000" b="1" u="sng" dirty="0"/>
              <a:t>vraiment</a:t>
            </a:r>
            <a:r>
              <a:rPr lang="fr-FR" altLang="fr-FR" sz="2000" b="1" dirty="0"/>
              <a:t> </a:t>
            </a:r>
            <a:r>
              <a:rPr lang="fr-FR" altLang="fr-FR" sz="2000" b="1" dirty="0" err="1"/>
              <a:t>agés</a:t>
            </a:r>
            <a:r>
              <a:rPr lang="fr-FR" altLang="fr-FR" sz="2000" b="1" dirty="0"/>
              <a:t>    (&gt;50 ans ) </a:t>
            </a:r>
            <a:endParaRPr lang="fr-FR" altLang="fr-FR" sz="2000" b="1" dirty="0">
              <a:solidFill>
                <a:srgbClr val="000000"/>
              </a:solidFill>
            </a:endParaRPr>
          </a:p>
        </p:txBody>
      </p:sp>
      <p:sp>
        <p:nvSpPr>
          <p:cNvPr id="4" name="Rectangle 3"/>
          <p:cNvSpPr/>
          <p:nvPr/>
        </p:nvSpPr>
        <p:spPr>
          <a:xfrm>
            <a:off x="755650" y="6092825"/>
            <a:ext cx="7416800" cy="701675"/>
          </a:xfrm>
          <a:prstGeom prst="rect">
            <a:avLst/>
          </a:prstGeom>
        </p:spPr>
        <p:txBody>
          <a:bodyPr>
            <a:spAutoFit/>
          </a:bodyPr>
          <a:lstStyle/>
          <a:p>
            <a:pPr>
              <a:spcBef>
                <a:spcPct val="20000"/>
              </a:spcBef>
              <a:defRPr/>
            </a:pPr>
            <a:r>
              <a:rPr lang="fr-FR" b="1" dirty="0">
                <a:solidFill>
                  <a:srgbClr val="000000"/>
                </a:solidFill>
                <a:effectLst>
                  <a:outerShdw blurRad="38100" dist="38100" dir="2700000" algn="tl">
                    <a:srgbClr val="C0C0C0"/>
                  </a:outerShdw>
                </a:effectLst>
              </a:rPr>
              <a:t>«Ce n ’est pas la vie qui est prolongée c’est la vieillesse» </a:t>
            </a:r>
          </a:p>
          <a:p>
            <a:pPr>
              <a:spcBef>
                <a:spcPct val="20000"/>
              </a:spcBef>
              <a:defRPr/>
            </a:pPr>
            <a:r>
              <a:rPr lang="fr-FR" b="1" dirty="0">
                <a:effectLst>
                  <a:outerShdw blurRad="38100" dist="38100" dir="2700000" algn="tl">
                    <a:srgbClr val="C0C0C0"/>
                  </a:outerShdw>
                </a:effectLst>
              </a:rPr>
              <a:t>          F </a:t>
            </a:r>
            <a:r>
              <a:rPr lang="fr-FR" b="1" dirty="0" err="1">
                <a:effectLst>
                  <a:outerShdw blurRad="38100" dist="38100" dir="2700000" algn="tl">
                    <a:srgbClr val="C0C0C0"/>
                  </a:outerShdw>
                </a:effectLst>
              </a:rPr>
              <a:t>Queré</a:t>
            </a:r>
            <a:endParaRPr lang="fr-FR" b="1" dirty="0">
              <a:effectLst>
                <a:outerShdw blurRad="38100" dist="38100" dir="2700000" algn="tl">
                  <a:srgbClr val="C0C0C0"/>
                </a:outerShdw>
              </a:effectLst>
            </a:endParaRPr>
          </a:p>
        </p:txBody>
      </p:sp>
      <p:pic>
        <p:nvPicPr>
          <p:cNvPr id="53252" name="Picture 4" descr="BD06872_[1]"/>
          <p:cNvPicPr>
            <a:picLocks noChangeAspect="1" noChangeArrowheads="1"/>
          </p:cNvPicPr>
          <p:nvPr/>
        </p:nvPicPr>
        <p:blipFill>
          <a:blip r:embed="rId2"/>
          <a:srcRect/>
          <a:stretch>
            <a:fillRect/>
          </a:stretch>
        </p:blipFill>
        <p:spPr bwMode="auto">
          <a:xfrm>
            <a:off x="7112000" y="5376863"/>
            <a:ext cx="1781175" cy="1076325"/>
          </a:xfrm>
          <a:prstGeom prst="rect">
            <a:avLst/>
          </a:prstGeom>
          <a:noFill/>
          <a:ln w="9525">
            <a:noFill/>
            <a:miter lim="800000"/>
            <a:headEnd/>
            <a:tailEnd/>
          </a:ln>
        </p:spPr>
      </p:pic>
      <p:pic>
        <p:nvPicPr>
          <p:cNvPr id="53253" name="Picture 2"/>
          <p:cNvPicPr>
            <a:picLocks noChangeAspect="1" noChangeArrowheads="1"/>
          </p:cNvPicPr>
          <p:nvPr/>
        </p:nvPicPr>
        <p:blipFill>
          <a:blip r:embed="rId3"/>
          <a:srcRect l="30013" t="36192" r="40005" b="16945"/>
          <a:stretch>
            <a:fillRect/>
          </a:stretch>
        </p:blipFill>
        <p:spPr bwMode="auto">
          <a:xfrm>
            <a:off x="250825" y="188913"/>
            <a:ext cx="1639888" cy="1439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re 1"/>
          <p:cNvSpPr>
            <a:spLocks noGrp="1"/>
          </p:cNvSpPr>
          <p:nvPr>
            <p:ph type="title"/>
          </p:nvPr>
        </p:nvSpPr>
        <p:spPr>
          <a:xfrm>
            <a:off x="1584325" y="-46038"/>
            <a:ext cx="8243888" cy="1314451"/>
          </a:xfrm>
        </p:spPr>
        <p:txBody>
          <a:bodyPr/>
          <a:lstStyle/>
          <a:p>
            <a:r>
              <a:rPr lang="fr-FR" smtClean="0"/>
              <a:t>Aspects éthiques </a:t>
            </a:r>
          </a:p>
        </p:txBody>
      </p:sp>
      <p:sp>
        <p:nvSpPr>
          <p:cNvPr id="54274" name="Espace réservé du contenu 2"/>
          <p:cNvSpPr>
            <a:spLocks noGrp="1"/>
          </p:cNvSpPr>
          <p:nvPr>
            <p:ph idx="1"/>
          </p:nvPr>
        </p:nvSpPr>
        <p:spPr bwMode="auto">
          <a:xfrm>
            <a:off x="457200" y="1276350"/>
            <a:ext cx="8229600" cy="4456113"/>
          </a:xfrm>
        </p:spPr>
        <p:txBody>
          <a:bodyPr wrap="square" numCol="1" anchor="t" anchorCtr="0" compatLnSpc="1">
            <a:prstTxWarp prst="textNoShape">
              <a:avLst/>
            </a:prstTxWarp>
          </a:bodyPr>
          <a:lstStyle/>
          <a:p>
            <a:r>
              <a:rPr lang="fr-FR" altLang="fr-FR" sz="2400" smtClean="0"/>
              <a:t>Il  serait  juste et équitable que la technique d’autoconservation ovocytaire  soit </a:t>
            </a:r>
            <a:r>
              <a:rPr lang="fr-FR" altLang="fr-FR" sz="2400" b="1" i="1" u="sng" smtClean="0"/>
              <a:t>potentiellement </a:t>
            </a:r>
            <a:r>
              <a:rPr lang="fr-FR" altLang="fr-FR" sz="2400" smtClean="0"/>
              <a:t>offerte à toutes les femmes, quel que soit leur statut professionnel, social, financier ou géographique. </a:t>
            </a:r>
          </a:p>
          <a:p>
            <a:r>
              <a:rPr lang="fr-FR" altLang="fr-FR" sz="2400" smtClean="0"/>
              <a:t>Une telle éventualité n’entrainerait probablement pas, et de loin, que </a:t>
            </a:r>
            <a:r>
              <a:rPr lang="fr-FR" altLang="fr-FR" sz="2400" b="1" i="1" u="sng" smtClean="0"/>
              <a:t>toutes</a:t>
            </a:r>
            <a:r>
              <a:rPr lang="fr-FR" altLang="fr-FR" sz="2400" smtClean="0"/>
              <a:t> les femmes y auraient recours.</a:t>
            </a:r>
          </a:p>
          <a:p>
            <a:pPr>
              <a:buFontTx/>
              <a:buNone/>
            </a:pPr>
            <a:r>
              <a:rPr lang="fr-FR" altLang="fr-FR" sz="2400" smtClean="0"/>
              <a:t>( INSEE 2011: 80 % des naissances en  2009 provenaient de mères  &lt; 35 ans…)  </a:t>
            </a:r>
          </a:p>
        </p:txBody>
      </p:sp>
      <p:sp>
        <p:nvSpPr>
          <p:cNvPr id="2" name="Rectangle 1"/>
          <p:cNvSpPr>
            <a:spLocks noChangeArrowheads="1"/>
          </p:cNvSpPr>
          <p:nvPr/>
        </p:nvSpPr>
        <p:spPr bwMode="auto">
          <a:xfrm>
            <a:off x="1908175" y="5735638"/>
            <a:ext cx="7127875" cy="368300"/>
          </a:xfrm>
          <a:prstGeom prst="rect">
            <a:avLst/>
          </a:prstGeom>
          <a:noFill/>
          <a:ln w="9525">
            <a:noFill/>
            <a:miter lim="800000"/>
            <a:headEnd/>
            <a:tailEnd/>
          </a:ln>
        </p:spPr>
        <p:txBody>
          <a:bodyPr>
            <a:spAutoFit/>
          </a:bodyPr>
          <a:lstStyle/>
          <a:p>
            <a:r>
              <a:rPr lang="en-GB" altLang="fr-FR" sz="1600" b="1" i="1">
                <a:solidFill>
                  <a:srgbClr val="FF0000"/>
                </a:solidFill>
                <a:latin typeface="Verdana" pitchFamily="34" charset="0"/>
              </a:rPr>
              <a:t> </a:t>
            </a:r>
            <a:r>
              <a:rPr lang="en-GB" altLang="fr-FR" b="1" i="1">
                <a:solidFill>
                  <a:srgbClr val="FF0000"/>
                </a:solidFill>
                <a:latin typeface="Verdana" pitchFamily="34" charset="0"/>
              </a:rPr>
              <a:t>Comment l’autoriser sans l’encourager ?</a:t>
            </a:r>
            <a:endParaRPr lang="fr-FR" altLang="fr-FR">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re 1"/>
          <p:cNvSpPr>
            <a:spLocks noGrp="1"/>
          </p:cNvSpPr>
          <p:nvPr>
            <p:ph type="title"/>
          </p:nvPr>
        </p:nvSpPr>
        <p:spPr>
          <a:xfrm>
            <a:off x="1595438" y="-387350"/>
            <a:ext cx="9817100" cy="1314450"/>
          </a:xfrm>
        </p:spPr>
        <p:txBody>
          <a:bodyPr/>
          <a:lstStyle/>
          <a:p>
            <a:r>
              <a:rPr lang="fr-FR" sz="4000" smtClean="0">
                <a:solidFill>
                  <a:srgbClr val="000000"/>
                </a:solidFill>
              </a:rPr>
              <a:t>Age  et  désir    d’enfant… </a:t>
            </a:r>
            <a:endParaRPr lang="fr-FR" sz="4000" smtClean="0"/>
          </a:p>
        </p:txBody>
      </p:sp>
      <p:pic>
        <p:nvPicPr>
          <p:cNvPr id="55298" name="Picture 2"/>
          <p:cNvPicPr>
            <a:picLocks noGrp="1" noChangeAspect="1" noChangeArrowheads="1"/>
          </p:cNvPicPr>
          <p:nvPr>
            <p:ph idx="1"/>
          </p:nvPr>
        </p:nvPicPr>
        <p:blipFill>
          <a:blip r:embed="rId2"/>
          <a:srcRect t="14691" b="15195"/>
          <a:stretch>
            <a:fillRect/>
          </a:stretch>
        </p:blipFill>
        <p:spPr bwMode="auto">
          <a:xfrm>
            <a:off x="1609725" y="3284538"/>
            <a:ext cx="7426325" cy="3529012"/>
          </a:xfrm>
        </p:spPr>
      </p:pic>
      <p:pic>
        <p:nvPicPr>
          <p:cNvPr id="55299" name="Picture 4"/>
          <p:cNvPicPr>
            <a:picLocks noChangeAspect="1" noChangeArrowheads="1"/>
          </p:cNvPicPr>
          <p:nvPr/>
        </p:nvPicPr>
        <p:blipFill>
          <a:blip r:embed="rId3"/>
          <a:srcRect t="13110" r="32916" b="15422"/>
          <a:stretch>
            <a:fillRect/>
          </a:stretch>
        </p:blipFill>
        <p:spPr bwMode="auto">
          <a:xfrm>
            <a:off x="250825" y="765175"/>
            <a:ext cx="5537200" cy="3455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re 1"/>
          <p:cNvSpPr>
            <a:spLocks noGrp="1"/>
          </p:cNvSpPr>
          <p:nvPr>
            <p:ph type="title"/>
          </p:nvPr>
        </p:nvSpPr>
        <p:spPr/>
        <p:txBody>
          <a:bodyPr/>
          <a:lstStyle/>
          <a:p>
            <a:endParaRPr lang="fr-FR" smtClean="0"/>
          </a:p>
        </p:txBody>
      </p:sp>
      <p:pic>
        <p:nvPicPr>
          <p:cNvPr id="56322" name="Picture 2"/>
          <p:cNvPicPr>
            <a:picLocks noGrp="1" noChangeAspect="1" noChangeArrowheads="1"/>
          </p:cNvPicPr>
          <p:nvPr>
            <p:ph idx="1"/>
          </p:nvPr>
        </p:nvPicPr>
        <p:blipFill>
          <a:blip r:embed="rId3"/>
          <a:srcRect l="8853" t="35634" r="16010" b="11864"/>
          <a:stretch>
            <a:fillRect/>
          </a:stretch>
        </p:blipFill>
        <p:spPr bwMode="auto">
          <a:xfrm>
            <a:off x="1258888" y="115888"/>
            <a:ext cx="6049962" cy="2376487"/>
          </a:xfrm>
        </p:spPr>
      </p:pic>
      <p:sp>
        <p:nvSpPr>
          <p:cNvPr id="56323" name="Rectangle 4"/>
          <p:cNvSpPr>
            <a:spLocks noChangeArrowheads="1"/>
          </p:cNvSpPr>
          <p:nvPr/>
        </p:nvSpPr>
        <p:spPr bwMode="auto">
          <a:xfrm>
            <a:off x="395288" y="2636838"/>
            <a:ext cx="8353425" cy="3970337"/>
          </a:xfrm>
          <a:prstGeom prst="rect">
            <a:avLst/>
          </a:prstGeom>
          <a:noFill/>
          <a:ln w="9525">
            <a:noFill/>
            <a:miter lim="800000"/>
            <a:headEnd/>
            <a:tailEnd/>
          </a:ln>
        </p:spPr>
        <p:txBody>
          <a:bodyPr>
            <a:spAutoFit/>
          </a:bodyPr>
          <a:lstStyle/>
          <a:p>
            <a:r>
              <a:rPr lang="en-US"/>
              <a:t>Etude européenne </a:t>
            </a:r>
          </a:p>
          <a:p>
            <a:endParaRPr lang="en-US"/>
          </a:p>
          <a:p>
            <a:r>
              <a:rPr lang="en-US">
                <a:solidFill>
                  <a:srgbClr val="FF0000"/>
                </a:solidFill>
              </a:rPr>
              <a:t>After what age would you say a woman [or man]  is generally too old to consider having any more children?’ </a:t>
            </a:r>
          </a:p>
          <a:p>
            <a:r>
              <a:rPr lang="en-US"/>
              <a:t>A total of 21 909 responses were available on social age deadlines for  the childbearing of women. The vast majority (</a:t>
            </a:r>
            <a:r>
              <a:rPr lang="en-US" b="1" u="sng"/>
              <a:t>96.4%) </a:t>
            </a:r>
            <a:r>
              <a:rPr lang="en-US"/>
              <a:t>of the respondents readily cited a maternal age deadline, with a mean of </a:t>
            </a:r>
            <a:r>
              <a:rPr lang="en-US" b="1" u="sng"/>
              <a:t>41.7</a:t>
            </a:r>
            <a:r>
              <a:rPr lang="en-US"/>
              <a:t> years (SD ¼ 5.2), and </a:t>
            </a:r>
            <a:r>
              <a:rPr lang="en-US" b="1" u="sng"/>
              <a:t>57.2%</a:t>
            </a:r>
            <a:r>
              <a:rPr lang="en-US"/>
              <a:t> of respondents perceived a maternal age deadline of </a:t>
            </a:r>
            <a:r>
              <a:rPr lang="en-US" b="1" u="sng"/>
              <a:t>40 or earlier</a:t>
            </a:r>
            <a:r>
              <a:rPr lang="en-US"/>
              <a:t>.</a:t>
            </a:r>
          </a:p>
          <a:p>
            <a:r>
              <a:rPr lang="en-US"/>
              <a:t> A total of 21 239 responses were available on social age deadlines for the childbearing of men. Most (</a:t>
            </a:r>
            <a:r>
              <a:rPr lang="en-US" b="1" u="sng"/>
              <a:t>90.2%)</a:t>
            </a:r>
            <a:r>
              <a:rPr lang="en-US"/>
              <a:t> of the respondents readily cited a paternal age deadline, with a mean of </a:t>
            </a:r>
            <a:r>
              <a:rPr lang="en-US" b="1" u="sng"/>
              <a:t>47.3 </a:t>
            </a:r>
            <a:r>
              <a:rPr lang="en-US"/>
              <a:t>years (SD ¼ 7.6) and </a:t>
            </a:r>
            <a:r>
              <a:rPr lang="en-US" b="1" u="sng"/>
              <a:t>46.2</a:t>
            </a:r>
            <a:r>
              <a:rPr lang="en-US"/>
              <a:t>% of the respondents indicated that </a:t>
            </a:r>
            <a:r>
              <a:rPr lang="en-US" b="1"/>
              <a:t>men should not have children after age 45.</a:t>
            </a:r>
            <a:endParaRPr lang="fr-FR" b="1"/>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re 2"/>
          <p:cNvSpPr>
            <a:spLocks noGrp="1"/>
          </p:cNvSpPr>
          <p:nvPr>
            <p:ph type="title"/>
          </p:nvPr>
        </p:nvSpPr>
        <p:spPr/>
        <p:txBody>
          <a:bodyPr/>
          <a:lstStyle/>
          <a:p>
            <a:endParaRPr lang="fr-FR" smtClean="0"/>
          </a:p>
        </p:txBody>
      </p:sp>
      <p:pic>
        <p:nvPicPr>
          <p:cNvPr id="58370" name="Espace réservé du contenu 3"/>
          <p:cNvPicPr>
            <a:picLocks noGrp="1" noChangeAspect="1"/>
          </p:cNvPicPr>
          <p:nvPr>
            <p:ph idx="1"/>
          </p:nvPr>
        </p:nvPicPr>
        <p:blipFill>
          <a:blip r:embed="rId3"/>
          <a:srcRect l="22136" t="5714" r="24368" b="52428"/>
          <a:stretch>
            <a:fillRect/>
          </a:stretch>
        </p:blipFill>
        <p:spPr bwMode="auto">
          <a:xfrm>
            <a:off x="2339975" y="150813"/>
            <a:ext cx="4176713" cy="1838325"/>
          </a:xfrm>
        </p:spPr>
      </p:pic>
      <p:sp>
        <p:nvSpPr>
          <p:cNvPr id="58371" name="Rectangle 4"/>
          <p:cNvSpPr>
            <a:spLocks noChangeArrowheads="1"/>
          </p:cNvSpPr>
          <p:nvPr/>
        </p:nvSpPr>
        <p:spPr bwMode="auto">
          <a:xfrm>
            <a:off x="755650" y="2133600"/>
            <a:ext cx="6911975" cy="1476375"/>
          </a:xfrm>
          <a:prstGeom prst="rect">
            <a:avLst/>
          </a:prstGeom>
          <a:noFill/>
          <a:ln w="9525">
            <a:noFill/>
            <a:miter lim="800000"/>
            <a:headEnd/>
            <a:tailEnd/>
          </a:ln>
        </p:spPr>
        <p:txBody>
          <a:bodyPr>
            <a:spAutoFit/>
          </a:bodyPr>
          <a:lstStyle/>
          <a:p>
            <a:r>
              <a:rPr lang="fr-FR"/>
              <a:t>478 femmes ,age moyen de 38,2  ans (23-46),84 %&lt;35 ans </a:t>
            </a:r>
          </a:p>
          <a:p>
            <a:r>
              <a:rPr lang="fr-FR"/>
              <a:t>38 % de réponses au questionnaire  </a:t>
            </a:r>
          </a:p>
          <a:p>
            <a:r>
              <a:rPr lang="fr-FR"/>
              <a:t>77% n’ont jamais été mariées</a:t>
            </a:r>
          </a:p>
          <a:p>
            <a:r>
              <a:rPr lang="fr-FR"/>
              <a:t>77%  sont seules au moment de la procédure</a:t>
            </a:r>
          </a:p>
          <a:p>
            <a:r>
              <a:rPr lang="fr-FR"/>
              <a:t>Motif : </a:t>
            </a:r>
          </a:p>
        </p:txBody>
      </p:sp>
      <p:pic>
        <p:nvPicPr>
          <p:cNvPr id="58372" name="Espace réservé du contenu 3"/>
          <p:cNvPicPr>
            <a:picLocks noChangeAspect="1"/>
          </p:cNvPicPr>
          <p:nvPr/>
        </p:nvPicPr>
        <p:blipFill>
          <a:blip r:embed="rId4"/>
          <a:srcRect l="22331" t="22549" r="52013" b="41360"/>
          <a:stretch>
            <a:fillRect/>
          </a:stretch>
        </p:blipFill>
        <p:spPr bwMode="auto">
          <a:xfrm>
            <a:off x="2124075" y="3421063"/>
            <a:ext cx="4032250" cy="3189287"/>
          </a:xfrm>
          <a:prstGeom prst="rect">
            <a:avLst/>
          </a:prstGeom>
          <a:noFill/>
          <a:ln w="9525">
            <a:noFill/>
            <a:miter lim="800000"/>
            <a:headEnd/>
            <a:tailEnd/>
          </a:ln>
        </p:spPr>
      </p:pic>
      <p:sp>
        <p:nvSpPr>
          <p:cNvPr id="2" name="Flèche vers le haut 1"/>
          <p:cNvSpPr/>
          <p:nvPr/>
        </p:nvSpPr>
        <p:spPr>
          <a:xfrm>
            <a:off x="2987675" y="6237288"/>
            <a:ext cx="196850" cy="533400"/>
          </a:xfrm>
          <a:prstGeom prs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763688" y="269776"/>
            <a:ext cx="8856984" cy="1143000"/>
          </a:xfrm>
        </p:spPr>
        <p:txBody>
          <a:bodyPr rtlCol="0">
            <a:normAutofit/>
            <a:scene3d>
              <a:camera prst="orthographicFront"/>
              <a:lightRig rig="soft" dir="t">
                <a:rot lat="0" lon="0" rev="16800000"/>
              </a:lightRig>
            </a:scene3d>
            <a:sp3d prstMaterial="softEdge">
              <a:bevelT w="38100" h="38100"/>
            </a:sp3d>
          </a:bodyPr>
          <a:lstStyle/>
          <a:p>
            <a:pPr fontAlgn="auto">
              <a:spcAft>
                <a:spcPts val="0"/>
              </a:spcAft>
              <a:defRPr/>
            </a:pPr>
            <a:r>
              <a:rPr lang="en-GB" sz="4100" b="1" dirty="0" smtClean="0">
                <a:ln w="6350">
                  <a:noFill/>
                </a:ln>
                <a:solidFill>
                  <a:schemeClr val="bg1">
                    <a:lumMod val="50000"/>
                  </a:schemeClr>
                </a:solidFill>
                <a:effectLst>
                  <a:outerShdw blurRad="114300" dist="101600" dir="2700000" algn="tl" rotWithShape="0">
                    <a:srgbClr val="000000">
                      <a:alpha val="40000"/>
                    </a:srgbClr>
                  </a:outerShdw>
                </a:effectLst>
              </a:rPr>
              <a:t>                   </a:t>
            </a:r>
            <a:r>
              <a:rPr lang="en-GB" sz="4100" b="1" dirty="0" err="1" smtClean="0">
                <a:ln w="6350">
                  <a:noFill/>
                </a:ln>
                <a:solidFill>
                  <a:schemeClr val="bg1">
                    <a:lumMod val="50000"/>
                  </a:schemeClr>
                </a:solidFill>
                <a:effectLst>
                  <a:outerShdw blurRad="114300" dist="101600" dir="2700000" algn="tl" rotWithShape="0">
                    <a:srgbClr val="000000">
                      <a:alpha val="40000"/>
                    </a:srgbClr>
                  </a:outerShdw>
                </a:effectLst>
              </a:rPr>
              <a:t>Vrai</a:t>
            </a:r>
            <a:r>
              <a:rPr lang="en-GB" sz="4100" b="1" dirty="0" smtClean="0">
                <a:ln w="6350">
                  <a:noFill/>
                </a:ln>
                <a:solidFill>
                  <a:schemeClr val="bg1">
                    <a:lumMod val="50000"/>
                  </a:schemeClr>
                </a:solidFill>
                <a:effectLst>
                  <a:outerShdw blurRad="114300" dist="101600" dir="2700000" algn="tl" rotWithShape="0">
                    <a:srgbClr val="000000">
                      <a:alpha val="40000"/>
                    </a:srgbClr>
                  </a:outerShdw>
                </a:effectLst>
              </a:rPr>
              <a:t> </a:t>
            </a:r>
            <a:r>
              <a:rPr lang="en-GB" sz="4100" b="1" dirty="0" err="1" smtClean="0">
                <a:ln w="6350">
                  <a:noFill/>
                </a:ln>
                <a:solidFill>
                  <a:schemeClr val="bg1">
                    <a:lumMod val="50000"/>
                  </a:schemeClr>
                </a:solidFill>
                <a:effectLst>
                  <a:outerShdw blurRad="114300" dist="101600" dir="2700000" algn="tl" rotWithShape="0">
                    <a:srgbClr val="000000">
                      <a:alpha val="40000"/>
                    </a:srgbClr>
                  </a:outerShdw>
                </a:effectLst>
              </a:rPr>
              <a:t>ou</a:t>
            </a:r>
            <a:r>
              <a:rPr lang="en-GB" sz="4100" b="1" dirty="0" smtClean="0">
                <a:ln w="6350">
                  <a:noFill/>
                </a:ln>
                <a:solidFill>
                  <a:schemeClr val="bg1">
                    <a:lumMod val="50000"/>
                  </a:schemeClr>
                </a:solidFill>
                <a:effectLst>
                  <a:outerShdw blurRad="114300" dist="101600" dir="2700000" algn="tl" rotWithShape="0">
                    <a:srgbClr val="000000">
                      <a:alpha val="40000"/>
                    </a:srgbClr>
                  </a:outerShdw>
                </a:effectLst>
              </a:rPr>
              <a:t>  faux </a:t>
            </a:r>
            <a:r>
              <a:rPr lang="en-GB" sz="4100" b="1" dirty="0" err="1" smtClean="0">
                <a:ln w="6350">
                  <a:noFill/>
                </a:ln>
                <a:solidFill>
                  <a:schemeClr val="bg1">
                    <a:lumMod val="50000"/>
                  </a:schemeClr>
                </a:solidFill>
                <a:effectLst>
                  <a:outerShdw blurRad="114300" dist="101600" dir="2700000" algn="tl" rotWithShape="0">
                    <a:srgbClr val="000000">
                      <a:alpha val="40000"/>
                    </a:srgbClr>
                  </a:outerShdw>
                </a:effectLst>
              </a:rPr>
              <a:t>espoir</a:t>
            </a:r>
            <a:r>
              <a:rPr lang="en-GB" sz="4100" b="1" dirty="0" smtClean="0">
                <a:ln w="6350">
                  <a:noFill/>
                </a:ln>
                <a:solidFill>
                  <a:schemeClr val="bg1">
                    <a:lumMod val="50000"/>
                  </a:schemeClr>
                </a:solidFill>
                <a:effectLst>
                  <a:outerShdw blurRad="114300" dist="101600" dir="2700000" algn="tl" rotWithShape="0">
                    <a:srgbClr val="000000">
                      <a:alpha val="40000"/>
                    </a:srgbClr>
                  </a:outerShdw>
                </a:effectLst>
              </a:rPr>
              <a:t>?  </a:t>
            </a:r>
            <a:endParaRPr lang="en-GB" sz="4100" b="1" dirty="0">
              <a:ln w="6350">
                <a:noFill/>
              </a:ln>
              <a:solidFill>
                <a:schemeClr val="bg1">
                  <a:lumMod val="50000"/>
                </a:schemeClr>
              </a:solidFill>
              <a:effectLst>
                <a:outerShdw blurRad="114300" dist="101600" dir="2700000" algn="tl" rotWithShape="0">
                  <a:srgbClr val="000000">
                    <a:alpha val="40000"/>
                  </a:srgbClr>
                </a:outerShdw>
              </a:effectLst>
            </a:endParaRPr>
          </a:p>
        </p:txBody>
      </p:sp>
      <p:sp>
        <p:nvSpPr>
          <p:cNvPr id="3" name="Espace réservé du contenu 2"/>
          <p:cNvSpPr>
            <a:spLocks noGrp="1"/>
          </p:cNvSpPr>
          <p:nvPr>
            <p:ph idx="4294967295"/>
          </p:nvPr>
        </p:nvSpPr>
        <p:spPr>
          <a:xfrm>
            <a:off x="333375" y="2516188"/>
            <a:ext cx="8229600" cy="4657725"/>
          </a:xfrm>
        </p:spPr>
        <p:txBody>
          <a:bodyPr/>
          <a:lstStyle/>
          <a:p>
            <a:pPr marL="274320" indent="-274320" fontAlgn="auto">
              <a:spcAft>
                <a:spcPts val="0"/>
              </a:spcAft>
              <a:buClr>
                <a:schemeClr val="accent3"/>
              </a:buClr>
              <a:buFont typeface="Wingdings 2"/>
              <a:buChar char=""/>
              <a:defRPr/>
            </a:pPr>
            <a:r>
              <a:rPr lang="fr-FR" sz="2000" dirty="0" smtClean="0"/>
              <a:t>Si femmes de moins de 39 ans et si ≥ 8 ovocytes  vitrifiés et si embryons de   bonne qualité </a:t>
            </a:r>
            <a:r>
              <a:rPr lang="en-US" sz="2000" dirty="0" smtClean="0"/>
              <a:t> et </a:t>
            </a:r>
            <a:r>
              <a:rPr lang="en-US" sz="2000" dirty="0" err="1" smtClean="0"/>
              <a:t>transfert</a:t>
            </a:r>
            <a:r>
              <a:rPr lang="en-US" sz="2000" dirty="0" smtClean="0"/>
              <a:t> de </a:t>
            </a:r>
            <a:r>
              <a:rPr lang="en-US" sz="2000" dirty="0" err="1" smtClean="0"/>
              <a:t>blastocystes</a:t>
            </a:r>
            <a:r>
              <a:rPr lang="en-US" sz="2000" dirty="0" smtClean="0"/>
              <a:t>    </a:t>
            </a:r>
          </a:p>
          <a:p>
            <a:pPr marL="274320" indent="-274320" fontAlgn="auto">
              <a:spcAft>
                <a:spcPts val="0"/>
              </a:spcAft>
              <a:buClr>
                <a:schemeClr val="accent3"/>
              </a:buClr>
              <a:buFont typeface="Wingdings 2"/>
              <a:buNone/>
              <a:defRPr/>
            </a:pPr>
            <a:r>
              <a:rPr lang="en-US" sz="2400" b="1" dirty="0" smtClean="0">
                <a:solidFill>
                  <a:srgbClr val="FF0000"/>
                </a:solidFill>
              </a:rPr>
              <a:t>                                 </a:t>
            </a:r>
            <a:r>
              <a:rPr lang="en-US" sz="2400" b="1" dirty="0" err="1" smtClean="0">
                <a:solidFill>
                  <a:srgbClr val="FF0000"/>
                </a:solidFill>
              </a:rPr>
              <a:t>taux</a:t>
            </a:r>
            <a:r>
              <a:rPr lang="en-US" sz="2400" b="1" dirty="0" smtClean="0">
                <a:solidFill>
                  <a:srgbClr val="FF0000"/>
                </a:solidFill>
              </a:rPr>
              <a:t> de naissance  # 62 %</a:t>
            </a:r>
          </a:p>
          <a:p>
            <a:pPr marL="274320" indent="-274320" fontAlgn="auto">
              <a:spcAft>
                <a:spcPts val="0"/>
              </a:spcAft>
              <a:buClr>
                <a:schemeClr val="accent3"/>
              </a:buClr>
              <a:buFont typeface="Wingdings 2"/>
              <a:buNone/>
              <a:defRPr/>
            </a:pPr>
            <a:endParaRPr lang="fr-FR" sz="2000" b="1" dirty="0" smtClean="0"/>
          </a:p>
        </p:txBody>
      </p:sp>
      <p:pic>
        <p:nvPicPr>
          <p:cNvPr id="60419" name="Picture 2"/>
          <p:cNvPicPr>
            <a:picLocks noChangeAspect="1" noChangeArrowheads="1"/>
          </p:cNvPicPr>
          <p:nvPr/>
        </p:nvPicPr>
        <p:blipFill>
          <a:blip r:embed="rId3"/>
          <a:srcRect l="28999" t="37086" r="28125" b="20892"/>
          <a:stretch>
            <a:fillRect/>
          </a:stretch>
        </p:blipFill>
        <p:spPr bwMode="auto">
          <a:xfrm>
            <a:off x="251520" y="644577"/>
            <a:ext cx="3311525" cy="1847798"/>
          </a:xfrm>
          <a:prstGeom prst="rect">
            <a:avLst/>
          </a:prstGeom>
          <a:noFill/>
          <a:ln w="9525">
            <a:noFill/>
            <a:miter lim="800000"/>
            <a:headEnd/>
            <a:tailEnd/>
          </a:ln>
        </p:spPr>
      </p:pic>
      <p:sp>
        <p:nvSpPr>
          <p:cNvPr id="60420" name="Rectangle 3"/>
          <p:cNvSpPr>
            <a:spLocks noChangeArrowheads="1"/>
          </p:cNvSpPr>
          <p:nvPr/>
        </p:nvSpPr>
        <p:spPr bwMode="auto">
          <a:xfrm>
            <a:off x="7618413" y="1557338"/>
            <a:ext cx="698500" cy="368300"/>
          </a:xfrm>
          <a:prstGeom prst="rect">
            <a:avLst/>
          </a:prstGeom>
          <a:noFill/>
          <a:ln w="9525">
            <a:noFill/>
            <a:miter lim="800000"/>
            <a:headEnd/>
            <a:tailEnd/>
          </a:ln>
        </p:spPr>
        <p:txBody>
          <a:bodyPr wrap="none">
            <a:spAutoFit/>
          </a:bodyPr>
          <a:lstStyle/>
          <a:p>
            <a:r>
              <a:rPr lang="fr-FR" altLang="fr-FR">
                <a:solidFill>
                  <a:srgbClr val="FF0000"/>
                </a:solidFill>
              </a:rPr>
              <a:t>2012</a:t>
            </a:r>
          </a:p>
        </p:txBody>
      </p:sp>
      <p:pic>
        <p:nvPicPr>
          <p:cNvPr id="7" name="Picture 2"/>
          <p:cNvPicPr>
            <a:picLocks noChangeAspect="1" noChangeArrowheads="1"/>
          </p:cNvPicPr>
          <p:nvPr/>
        </p:nvPicPr>
        <p:blipFill>
          <a:blip r:embed="rId4"/>
          <a:srcRect l="23517" t="7501" r="28334" b="56078"/>
          <a:stretch>
            <a:fillRect/>
          </a:stretch>
        </p:blipFill>
        <p:spPr bwMode="auto">
          <a:xfrm>
            <a:off x="323850" y="4192588"/>
            <a:ext cx="3621088" cy="1539875"/>
          </a:xfrm>
          <a:prstGeom prst="rect">
            <a:avLst/>
          </a:prstGeom>
          <a:noFill/>
          <a:ln w="9525">
            <a:noFill/>
            <a:miter lim="800000"/>
            <a:headEnd/>
            <a:tailEnd/>
          </a:ln>
        </p:spPr>
      </p:pic>
      <p:sp>
        <p:nvSpPr>
          <p:cNvPr id="5" name="Rectangle 4"/>
          <p:cNvSpPr/>
          <p:nvPr/>
        </p:nvSpPr>
        <p:spPr>
          <a:xfrm>
            <a:off x="468313" y="5878513"/>
            <a:ext cx="7632700" cy="646112"/>
          </a:xfrm>
          <a:prstGeom prst="rect">
            <a:avLst/>
          </a:prstGeom>
        </p:spPr>
        <p:txBody>
          <a:bodyPr>
            <a:spAutoFit/>
          </a:bodyPr>
          <a:lstStyle/>
          <a:p>
            <a:pPr marL="514350" indent="-514350" fontAlgn="auto">
              <a:spcAft>
                <a:spcPts val="0"/>
              </a:spcAft>
              <a:buClr>
                <a:schemeClr val="accent3"/>
              </a:buClr>
              <a:buFont typeface="Arial" pitchFamily="34" charset="0"/>
              <a:buChar char="•"/>
              <a:defRPr/>
            </a:pPr>
            <a:r>
              <a:rPr lang="en-US" b="1" dirty="0" err="1"/>
              <a:t>Taux</a:t>
            </a:r>
            <a:r>
              <a:rPr lang="en-US" b="1" dirty="0"/>
              <a:t> </a:t>
            </a:r>
            <a:r>
              <a:rPr lang="en-US" b="1" dirty="0" err="1"/>
              <a:t>cumulatif</a:t>
            </a:r>
            <a:r>
              <a:rPr lang="en-US" b="1" dirty="0"/>
              <a:t> de </a:t>
            </a:r>
            <a:r>
              <a:rPr lang="en-US" b="1" dirty="0" err="1"/>
              <a:t>grossesse</a:t>
            </a:r>
            <a:r>
              <a:rPr lang="en-US" b="1" dirty="0"/>
              <a:t> </a:t>
            </a:r>
            <a:r>
              <a:rPr lang="en-US" b="1" dirty="0" err="1"/>
              <a:t>évolutive</a:t>
            </a:r>
            <a:r>
              <a:rPr lang="en-US" b="1" dirty="0"/>
              <a:t>   avec les </a:t>
            </a:r>
            <a:r>
              <a:rPr lang="en-US" b="1" dirty="0" err="1"/>
              <a:t>embryons</a:t>
            </a:r>
            <a:r>
              <a:rPr lang="en-US" b="1" dirty="0"/>
              <a:t> </a:t>
            </a:r>
            <a:r>
              <a:rPr lang="en-US" b="1" dirty="0" err="1"/>
              <a:t>frais</a:t>
            </a:r>
            <a:r>
              <a:rPr lang="en-US" b="1" dirty="0"/>
              <a:t> et les </a:t>
            </a:r>
            <a:r>
              <a:rPr lang="en-US" b="1" dirty="0" err="1"/>
              <a:t>congelés</a:t>
            </a:r>
            <a:r>
              <a:rPr lang="en-US" b="1" dirty="0"/>
              <a:t>   </a:t>
            </a:r>
            <a:r>
              <a:rPr lang="en-US" b="1" u="sng" dirty="0">
                <a:solidFill>
                  <a:srgbClr val="FF0000"/>
                </a:solidFill>
              </a:rPr>
              <a:t>70.9%</a:t>
            </a:r>
            <a:r>
              <a:rPr lang="en-US" b="1" dirty="0">
                <a:solidFill>
                  <a:srgbClr val="FF0000"/>
                </a:solidFill>
              </a:rPr>
              <a:t> </a:t>
            </a:r>
          </a:p>
        </p:txBody>
      </p:sp>
      <p:sp>
        <p:nvSpPr>
          <p:cNvPr id="6" name="Rectangle 5"/>
          <p:cNvSpPr>
            <a:spLocks noChangeArrowheads="1"/>
          </p:cNvSpPr>
          <p:nvPr/>
        </p:nvSpPr>
        <p:spPr bwMode="auto">
          <a:xfrm>
            <a:off x="6396038" y="4572000"/>
            <a:ext cx="938212" cy="369888"/>
          </a:xfrm>
          <a:prstGeom prst="rect">
            <a:avLst/>
          </a:prstGeom>
          <a:noFill/>
          <a:ln w="9525">
            <a:noFill/>
            <a:miter lim="800000"/>
            <a:headEnd/>
            <a:tailEnd/>
          </a:ln>
        </p:spPr>
        <p:txBody>
          <a:bodyPr wrap="none">
            <a:spAutoFit/>
          </a:bodyPr>
          <a:lstStyle/>
          <a:p>
            <a:r>
              <a:rPr lang="fr-FR" altLang="fr-FR"/>
              <a:t> </a:t>
            </a:r>
            <a:r>
              <a:rPr lang="fr-FR" altLang="fr-FR">
                <a:solidFill>
                  <a:srgbClr val="FF0000"/>
                </a:solidFill>
              </a:rPr>
              <a:t>2013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7664" y="-99392"/>
            <a:ext cx="7831782" cy="1325563"/>
          </a:xfrm>
        </p:spPr>
        <p:txBody>
          <a:bodyPr/>
          <a:lstStyle/>
          <a:p>
            <a:r>
              <a:rPr lang="fr-FR" dirty="0"/>
              <a:t>2014</a:t>
            </a:r>
            <a:br>
              <a:rPr lang="fr-FR" dirty="0"/>
            </a:br>
            <a:endParaRPr lang="fr-FR" dirty="0"/>
          </a:p>
        </p:txBody>
      </p:sp>
      <p:pic>
        <p:nvPicPr>
          <p:cNvPr id="4" name="Espace réservé du contenu 3"/>
          <p:cNvPicPr>
            <a:picLocks noGrp="1" noChangeAspect="1"/>
          </p:cNvPicPr>
          <p:nvPr>
            <p:ph idx="1"/>
          </p:nvPr>
        </p:nvPicPr>
        <p:blipFill rotWithShape="1">
          <a:blip r:embed="rId3"/>
          <a:srcRect l="21157" t="15335" r="24880" b="30055"/>
          <a:stretch/>
        </p:blipFill>
        <p:spPr>
          <a:xfrm>
            <a:off x="251520" y="476672"/>
            <a:ext cx="4388311" cy="2496799"/>
          </a:xfrm>
          <a:prstGeom prst="rect">
            <a:avLst/>
          </a:prstGeom>
        </p:spPr>
      </p:pic>
      <p:sp>
        <p:nvSpPr>
          <p:cNvPr id="5" name="Rectangle 4"/>
          <p:cNvSpPr/>
          <p:nvPr/>
        </p:nvSpPr>
        <p:spPr>
          <a:xfrm>
            <a:off x="4593422" y="1425550"/>
            <a:ext cx="4039054" cy="861774"/>
          </a:xfrm>
          <a:prstGeom prst="rect">
            <a:avLst/>
          </a:prstGeom>
        </p:spPr>
        <p:txBody>
          <a:bodyPr wrap="none">
            <a:spAutoFit/>
          </a:bodyPr>
          <a:lstStyle/>
          <a:p>
            <a:r>
              <a:rPr lang="fr-FR" dirty="0" smtClean="0"/>
              <a:t> </a:t>
            </a:r>
            <a:r>
              <a:rPr lang="fr-FR" sz="1600" dirty="0" smtClean="0"/>
              <a:t>21 </a:t>
            </a:r>
            <a:r>
              <a:rPr lang="fr-FR" sz="1600" dirty="0"/>
              <a:t>études, 2 992 sujets, 11 379 </a:t>
            </a:r>
            <a:r>
              <a:rPr lang="fr-FR" sz="1600" dirty="0" smtClean="0"/>
              <a:t>ovocytes</a:t>
            </a:r>
          </a:p>
          <a:p>
            <a:r>
              <a:rPr lang="fr-FR" sz="1600" dirty="0" smtClean="0"/>
              <a:t>Taux de grossesse par ovocyte  réchauffé:</a:t>
            </a:r>
          </a:p>
          <a:p>
            <a:r>
              <a:rPr lang="fr-FR" sz="1600" dirty="0"/>
              <a:t> </a:t>
            </a:r>
            <a:r>
              <a:rPr lang="fr-FR" sz="1600" dirty="0" smtClean="0"/>
              <a:t>                     7 %</a:t>
            </a:r>
            <a:endParaRPr lang="fr-FR" sz="1600" dirty="0"/>
          </a:p>
        </p:txBody>
      </p:sp>
      <p:sp>
        <p:nvSpPr>
          <p:cNvPr id="3" name="Rectangle 2"/>
          <p:cNvSpPr/>
          <p:nvPr/>
        </p:nvSpPr>
        <p:spPr>
          <a:xfrm>
            <a:off x="1205880" y="2924944"/>
            <a:ext cx="6390456" cy="369332"/>
          </a:xfrm>
          <a:prstGeom prst="rect">
            <a:avLst/>
          </a:prstGeom>
        </p:spPr>
        <p:txBody>
          <a:bodyPr wrap="square">
            <a:spAutoFit/>
          </a:bodyPr>
          <a:lstStyle/>
          <a:p>
            <a:r>
              <a:rPr lang="fr-FR" dirty="0"/>
              <a:t>Biais  majeur : les études </a:t>
            </a:r>
            <a:r>
              <a:rPr lang="fr-FR" dirty="0" err="1"/>
              <a:t>poolées</a:t>
            </a:r>
            <a:r>
              <a:rPr lang="fr-FR" dirty="0"/>
              <a:t> sont très hétérogènes</a:t>
            </a:r>
          </a:p>
        </p:txBody>
      </p:sp>
      <p:pic>
        <p:nvPicPr>
          <p:cNvPr id="7" name="Espace réservé du contenu 5"/>
          <p:cNvPicPr>
            <a:picLocks noChangeAspect="1"/>
          </p:cNvPicPr>
          <p:nvPr/>
        </p:nvPicPr>
        <p:blipFill rotWithShape="1">
          <a:blip r:embed="rId4"/>
          <a:srcRect l="23019" t="18646" r="26740" b="46603"/>
          <a:stretch/>
        </p:blipFill>
        <p:spPr>
          <a:xfrm>
            <a:off x="255326" y="3789040"/>
            <a:ext cx="4479544" cy="1742046"/>
          </a:xfrm>
          <a:prstGeom prst="rect">
            <a:avLst/>
          </a:prstGeom>
        </p:spPr>
      </p:pic>
      <p:sp>
        <p:nvSpPr>
          <p:cNvPr id="9" name="Rectangle 8"/>
          <p:cNvSpPr/>
          <p:nvPr/>
        </p:nvSpPr>
        <p:spPr>
          <a:xfrm>
            <a:off x="4608512" y="3717032"/>
            <a:ext cx="4572000" cy="3046988"/>
          </a:xfrm>
          <a:prstGeom prst="rect">
            <a:avLst/>
          </a:prstGeom>
        </p:spPr>
        <p:txBody>
          <a:bodyPr>
            <a:spAutoFit/>
          </a:bodyPr>
          <a:lstStyle/>
          <a:p>
            <a:pPr marL="285750" indent="-285750">
              <a:buFont typeface="Arial" panose="020B0604020202020204" pitchFamily="34" charset="0"/>
              <a:buChar char="•"/>
            </a:pPr>
            <a:r>
              <a:rPr lang="en-US" sz="1600" dirty="0"/>
              <a:t>10 </a:t>
            </a:r>
            <a:r>
              <a:rPr lang="en-US" sz="1600" dirty="0" err="1"/>
              <a:t>études</a:t>
            </a:r>
            <a:r>
              <a:rPr lang="en-US" sz="1600" dirty="0"/>
              <a:t> de 1996 à 2011 , 2,265 cycles de congelation /</a:t>
            </a:r>
            <a:r>
              <a:rPr lang="en-US" sz="1600" dirty="0" err="1"/>
              <a:t>décongélation</a:t>
            </a:r>
            <a:r>
              <a:rPr lang="en-US" sz="1600" dirty="0"/>
              <a:t>  pour  1,805 patients d ‘age </a:t>
            </a:r>
            <a:r>
              <a:rPr lang="en-US" sz="1600" dirty="0" err="1"/>
              <a:t>moyen</a:t>
            </a:r>
            <a:r>
              <a:rPr lang="en-US" sz="1600" dirty="0"/>
              <a:t> 33,8 </a:t>
            </a:r>
            <a:r>
              <a:rPr lang="en-US" sz="1600" dirty="0" err="1"/>
              <a:t>ans</a:t>
            </a:r>
            <a:r>
              <a:rPr lang="en-US" sz="1600" dirty="0"/>
              <a:t> à la  congelation </a:t>
            </a:r>
            <a:r>
              <a:rPr lang="en-US" sz="1600" dirty="0" err="1"/>
              <a:t>en</a:t>
            </a:r>
            <a:r>
              <a:rPr lang="en-US" sz="1600" dirty="0"/>
              <a:t> congelation  </a:t>
            </a:r>
            <a:r>
              <a:rPr lang="en-US" sz="1600" dirty="0" err="1"/>
              <a:t>lente</a:t>
            </a:r>
            <a:r>
              <a:rPr lang="en-US" sz="1600" dirty="0"/>
              <a:t> et 34,1 </a:t>
            </a:r>
            <a:r>
              <a:rPr lang="en-US" sz="1600" dirty="0" err="1"/>
              <a:t>en</a:t>
            </a:r>
            <a:r>
              <a:rPr lang="en-US" sz="1600" dirty="0"/>
              <a:t> </a:t>
            </a:r>
            <a:r>
              <a:rPr lang="en-US" sz="1600" dirty="0" err="1"/>
              <a:t>vitrification</a:t>
            </a:r>
            <a:r>
              <a:rPr lang="en-US" sz="1600" dirty="0"/>
              <a:t> </a:t>
            </a:r>
            <a:endParaRPr lang="en-US" sz="1600" dirty="0" smtClean="0"/>
          </a:p>
          <a:p>
            <a:pPr marL="285750" indent="-285750">
              <a:buFont typeface="Arial" panose="020B0604020202020204" pitchFamily="34" charset="0"/>
              <a:buChar char="•"/>
            </a:pPr>
            <a:r>
              <a:rPr lang="en-US" sz="1600" dirty="0" err="1" smtClean="0"/>
              <a:t>Taux</a:t>
            </a:r>
            <a:r>
              <a:rPr lang="en-US" sz="1600" dirty="0" smtClean="0"/>
              <a:t> </a:t>
            </a:r>
            <a:r>
              <a:rPr lang="en-US" sz="1600" dirty="0"/>
              <a:t>de </a:t>
            </a:r>
            <a:r>
              <a:rPr lang="en-US" sz="1600" dirty="0" err="1"/>
              <a:t>survie</a:t>
            </a:r>
            <a:r>
              <a:rPr lang="en-US" sz="1600" dirty="0"/>
              <a:t> et de </a:t>
            </a:r>
            <a:r>
              <a:rPr lang="en-US" sz="1600" dirty="0" err="1"/>
              <a:t>fécondation</a:t>
            </a:r>
            <a:r>
              <a:rPr lang="en-US" sz="1600" dirty="0"/>
              <a:t> </a:t>
            </a:r>
            <a:r>
              <a:rPr lang="en-US" sz="1600" dirty="0" err="1"/>
              <a:t>inférieurs</a:t>
            </a:r>
            <a:r>
              <a:rPr lang="en-US" sz="1600" dirty="0"/>
              <a:t> </a:t>
            </a:r>
            <a:r>
              <a:rPr lang="en-US" sz="1600" dirty="0" err="1"/>
              <a:t>en</a:t>
            </a:r>
            <a:r>
              <a:rPr lang="en-US" sz="1600" dirty="0"/>
              <a:t> congelation </a:t>
            </a:r>
            <a:r>
              <a:rPr lang="en-US" sz="1600" dirty="0" err="1"/>
              <a:t>lente</a:t>
            </a:r>
            <a:r>
              <a:rPr lang="en-US" sz="1600" dirty="0"/>
              <a:t> </a:t>
            </a:r>
            <a:endParaRPr lang="en-US" sz="1600" dirty="0" smtClean="0"/>
          </a:p>
          <a:p>
            <a:pPr marL="285750" indent="-285750">
              <a:buFont typeface="Arial" panose="020B0604020202020204" pitchFamily="34" charset="0"/>
              <a:buChar char="•"/>
            </a:pPr>
            <a:r>
              <a:rPr lang="en-US" sz="1600" dirty="0" err="1" smtClean="0"/>
              <a:t>Taux</a:t>
            </a:r>
            <a:r>
              <a:rPr lang="en-US" sz="1600" dirty="0" smtClean="0"/>
              <a:t> </a:t>
            </a:r>
            <a:r>
              <a:rPr lang="en-US" sz="1600" dirty="0"/>
              <a:t>d ‘implantation/</a:t>
            </a:r>
            <a:r>
              <a:rPr lang="en-US" sz="1600" dirty="0" err="1"/>
              <a:t>embryon</a:t>
            </a:r>
            <a:r>
              <a:rPr lang="en-US" sz="1600" dirty="0"/>
              <a:t>    </a:t>
            </a:r>
            <a:r>
              <a:rPr lang="en-US" sz="1600" dirty="0" err="1"/>
              <a:t>supérieur</a:t>
            </a:r>
            <a:r>
              <a:rPr lang="en-US" sz="1600" dirty="0"/>
              <a:t> </a:t>
            </a:r>
            <a:r>
              <a:rPr lang="en-US" sz="1600" dirty="0" err="1"/>
              <a:t>en</a:t>
            </a:r>
            <a:r>
              <a:rPr lang="en-US" sz="1600" dirty="0"/>
              <a:t> </a:t>
            </a:r>
            <a:r>
              <a:rPr lang="en-US" sz="1600" dirty="0" err="1"/>
              <a:t>vitrification</a:t>
            </a:r>
            <a:r>
              <a:rPr lang="en-US" sz="1600" dirty="0"/>
              <a:t> </a:t>
            </a:r>
            <a:r>
              <a:rPr lang="en-US" sz="1600" dirty="0" err="1"/>
              <a:t>mais</a:t>
            </a:r>
            <a:r>
              <a:rPr lang="en-US" sz="1600" dirty="0"/>
              <a:t> </a:t>
            </a:r>
            <a:r>
              <a:rPr lang="en-US" sz="1600" dirty="0" err="1"/>
              <a:t>dans</a:t>
            </a:r>
            <a:r>
              <a:rPr lang="en-US" sz="1600" dirty="0"/>
              <a:t> les 2 techniques chute avec l’ age:</a:t>
            </a:r>
          </a:p>
          <a:p>
            <a:r>
              <a:rPr lang="en-US" sz="1600" b="1" dirty="0"/>
              <a:t>   </a:t>
            </a:r>
            <a:r>
              <a:rPr lang="en-US" sz="1600" b="1" dirty="0" smtClean="0"/>
              <a:t> </a:t>
            </a:r>
            <a:r>
              <a:rPr lang="en-US" sz="1600" b="1" dirty="0"/>
              <a:t>&lt;30 </a:t>
            </a:r>
            <a:r>
              <a:rPr lang="en-US" sz="1600" b="1" dirty="0" err="1"/>
              <a:t>ans</a:t>
            </a:r>
            <a:r>
              <a:rPr lang="en-US" sz="1600" b="1" dirty="0"/>
              <a:t> &gt; 8,9 %  </a:t>
            </a:r>
            <a:r>
              <a:rPr lang="en-US" sz="1600" b="1" dirty="0" err="1"/>
              <a:t>contre</a:t>
            </a:r>
            <a:r>
              <a:rPr lang="en-US" sz="1600" b="1" dirty="0"/>
              <a:t> 4,3 après 40 </a:t>
            </a:r>
            <a:r>
              <a:rPr lang="en-US" sz="1600" b="1" dirty="0" err="1"/>
              <a:t>ans</a:t>
            </a:r>
            <a:r>
              <a:rPr lang="en-US" sz="1600" b="1" dirty="0"/>
              <a:t> </a:t>
            </a:r>
          </a:p>
          <a:p>
            <a:r>
              <a:rPr lang="en-US" sz="1600" b="1" dirty="0" smtClean="0"/>
              <a:t>                    </a:t>
            </a:r>
            <a:r>
              <a:rPr lang="en-US" sz="1600" dirty="0" smtClean="0"/>
              <a:t>Age </a:t>
            </a:r>
            <a:r>
              <a:rPr lang="en-US" sz="1600" dirty="0" err="1"/>
              <a:t>seuil</a:t>
            </a:r>
            <a:r>
              <a:rPr lang="en-US" sz="1600" dirty="0"/>
              <a:t> :35 /36 </a:t>
            </a:r>
            <a:r>
              <a:rPr lang="en-US" sz="1600" dirty="0" err="1"/>
              <a:t>ans</a:t>
            </a:r>
            <a:endParaRPr lang="en-US" sz="1600" dirty="0"/>
          </a:p>
        </p:txBody>
      </p:sp>
    </p:spTree>
    <p:extLst>
      <p:ext uri="{BB962C8B-B14F-4D97-AF65-F5344CB8AC3E}">
        <p14:creationId xmlns:p14="http://schemas.microsoft.com/office/powerpoint/2010/main" val="36505112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re 3"/>
          <p:cNvSpPr>
            <a:spLocks noGrp="1"/>
          </p:cNvSpPr>
          <p:nvPr>
            <p:ph type="title"/>
          </p:nvPr>
        </p:nvSpPr>
        <p:spPr/>
        <p:txBody>
          <a:bodyPr/>
          <a:lstStyle/>
          <a:p>
            <a:r>
              <a:rPr lang="fr-FR" smtClean="0"/>
              <a:t>Aspects  financiers </a:t>
            </a:r>
          </a:p>
        </p:txBody>
      </p:sp>
      <p:sp>
        <p:nvSpPr>
          <p:cNvPr id="5" name="Espace réservé du contenu 4"/>
          <p:cNvSpPr>
            <a:spLocks noGrp="1"/>
          </p:cNvSpPr>
          <p:nvPr>
            <p:ph idx="1"/>
          </p:nvPr>
        </p:nvSpPr>
        <p:spPr bwMode="auto"/>
        <p:txBody>
          <a:bodyPr wrap="square" numCol="1" anchor="t" anchorCtr="0" compatLnSpc="1">
            <a:prstTxWarp prst="textNoShape">
              <a:avLst/>
            </a:prstTxWarp>
          </a:bodyPr>
          <a:lstStyle/>
          <a:p>
            <a:r>
              <a:rPr lang="fr-FR" sz="2800" dirty="0" smtClean="0"/>
              <a:t>Les mutations de la société  doivent-elles être prises en charge par l’Assurance Maladie ?</a:t>
            </a:r>
          </a:p>
          <a:p>
            <a:r>
              <a:rPr lang="fr-FR" sz="2800" dirty="0" smtClean="0"/>
              <a:t>Problème spécifique français… réponse américaine …</a:t>
            </a:r>
          </a:p>
          <a:p>
            <a:r>
              <a:rPr lang="fr-FR" sz="2800" dirty="0" smtClean="0"/>
              <a:t>L’autoconservation évitera des prises en  charge couteuses et inefficaces …</a:t>
            </a:r>
          </a:p>
          <a:p>
            <a:r>
              <a:rPr lang="fr-FR" sz="2800" dirty="0" smtClean="0"/>
              <a:t>Si l’ AMP est prise en charge (ex France) il serait logique de prendre en charge jusqu’à 43 ans  l’ICSI avec les  ovocytes congelés jeunes  plutôt qu’avec les  ovocytes de 40 ans (</a:t>
            </a:r>
            <a:r>
              <a:rPr lang="fr-FR" sz="2800" dirty="0" err="1" smtClean="0"/>
              <a:t>cost</a:t>
            </a:r>
            <a:r>
              <a:rPr lang="fr-FR" sz="2800" dirty="0" smtClean="0"/>
              <a:t> </a:t>
            </a:r>
            <a:r>
              <a:rPr lang="fr-FR" sz="2800" dirty="0" err="1" smtClean="0"/>
              <a:t>effectiveness</a:t>
            </a:r>
            <a:r>
              <a:rPr lang="fr-FR" sz="2800"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re 8"/>
          <p:cNvSpPr>
            <a:spLocks noGrp="1"/>
          </p:cNvSpPr>
          <p:nvPr>
            <p:ph type="title"/>
          </p:nvPr>
        </p:nvSpPr>
        <p:spPr/>
        <p:txBody>
          <a:bodyPr/>
          <a:lstStyle/>
          <a:p>
            <a:endParaRPr lang="en-US" smtClean="0"/>
          </a:p>
        </p:txBody>
      </p:sp>
      <p:sp>
        <p:nvSpPr>
          <p:cNvPr id="63490" name="Espace réservé du contenu 9"/>
          <p:cNvSpPr>
            <a:spLocks noGrp="1"/>
          </p:cNvSpPr>
          <p:nvPr>
            <p:ph sz="half" idx="1"/>
          </p:nvPr>
        </p:nvSpPr>
        <p:spPr bwMode="auto"/>
        <p:txBody>
          <a:bodyPr wrap="square" numCol="1" anchor="t" anchorCtr="0" compatLnSpc="1">
            <a:prstTxWarp prst="textNoShape">
              <a:avLst/>
            </a:prstTxWarp>
          </a:bodyPr>
          <a:lstStyle/>
          <a:p>
            <a:r>
              <a:rPr lang="en-US" sz="2000" smtClean="0"/>
              <a:t>Compare 3 stratégies pour une femme de 25 ans  qui voudrait repousser sa  grossesse à 40 ans: 4 cycles de  FIV a 40 ans ,FIV avec ovocytes autoconservés ou  cryopreservation  ovarienne</a:t>
            </a:r>
          </a:p>
          <a:p>
            <a:r>
              <a:rPr lang="fr-FR" sz="2000" b="1" smtClean="0"/>
              <a:t>oocyte </a:t>
            </a:r>
            <a:r>
              <a:rPr lang="en-US" sz="2000" b="1" smtClean="0"/>
              <a:t>preservation</a:t>
            </a:r>
            <a:r>
              <a:rPr lang="en-US" sz="2000" smtClean="0"/>
              <a:t>, while more costly than no immediate action  at age 25, </a:t>
            </a:r>
            <a:r>
              <a:rPr lang="en-US" sz="2000" b="1" smtClean="0"/>
              <a:t>was also more effective</a:t>
            </a:r>
          </a:p>
          <a:p>
            <a:r>
              <a:rPr lang="en-US" sz="1800" smtClean="0"/>
              <a:t>USA  :cout de la FIV 9500 $ , cycle de décongélation 3000 $</a:t>
            </a:r>
          </a:p>
        </p:txBody>
      </p:sp>
      <p:sp>
        <p:nvSpPr>
          <p:cNvPr id="11" name="Espace réservé du contenu 10"/>
          <p:cNvSpPr>
            <a:spLocks noGrp="1"/>
          </p:cNvSpPr>
          <p:nvPr>
            <p:ph sz="half" idx="2"/>
          </p:nvPr>
        </p:nvSpPr>
        <p:spPr/>
        <p:txBody>
          <a:bodyPr/>
          <a:lstStyle/>
          <a:p>
            <a:pPr marL="274320" indent="-274320" fontAlgn="auto">
              <a:spcAft>
                <a:spcPts val="0"/>
              </a:spcAft>
              <a:buClr>
                <a:schemeClr val="accent3"/>
              </a:buClr>
              <a:buFont typeface="Wingdings 2"/>
              <a:buChar char=""/>
              <a:defRPr/>
            </a:pPr>
            <a:r>
              <a:rPr lang="en-US" sz="2000" dirty="0"/>
              <a:t>Compare 3  </a:t>
            </a:r>
            <a:r>
              <a:rPr lang="en-US" sz="2000" dirty="0" err="1"/>
              <a:t>stratégies</a:t>
            </a:r>
            <a:r>
              <a:rPr lang="en-US" sz="2000" dirty="0"/>
              <a:t> pour </a:t>
            </a:r>
            <a:r>
              <a:rPr lang="en-US" sz="2000" dirty="0" err="1"/>
              <a:t>une</a:t>
            </a:r>
            <a:r>
              <a:rPr lang="en-US" sz="2000" dirty="0"/>
              <a:t> femme de 35 </a:t>
            </a:r>
            <a:r>
              <a:rPr lang="en-US" sz="2000" dirty="0" err="1"/>
              <a:t>ans</a:t>
            </a:r>
            <a:r>
              <a:rPr lang="en-US" sz="2000" dirty="0"/>
              <a:t> qui </a:t>
            </a:r>
            <a:r>
              <a:rPr lang="en-US" sz="2000" dirty="0" err="1"/>
              <a:t>veut</a:t>
            </a:r>
            <a:r>
              <a:rPr lang="en-US" sz="2000" dirty="0"/>
              <a:t>  </a:t>
            </a:r>
            <a:r>
              <a:rPr lang="en-US" sz="2000" dirty="0" err="1"/>
              <a:t>repousser</a:t>
            </a:r>
            <a:r>
              <a:rPr lang="en-US" sz="2000" dirty="0"/>
              <a:t> </a:t>
            </a:r>
            <a:r>
              <a:rPr lang="en-US" sz="2000" dirty="0" err="1"/>
              <a:t>sa</a:t>
            </a:r>
            <a:r>
              <a:rPr lang="en-US" sz="2000" dirty="0"/>
              <a:t> </a:t>
            </a:r>
            <a:r>
              <a:rPr lang="en-US" sz="2000" dirty="0" err="1"/>
              <a:t>grossesse</a:t>
            </a:r>
            <a:r>
              <a:rPr lang="en-US" sz="2000" dirty="0"/>
              <a:t> à 40 </a:t>
            </a:r>
            <a:r>
              <a:rPr lang="en-US" sz="2000" dirty="0" smtClean="0"/>
              <a:t>ans:3 cycles d ‘</a:t>
            </a:r>
            <a:r>
              <a:rPr lang="en-US" sz="2000" dirty="0" err="1" smtClean="0"/>
              <a:t>autoconservation</a:t>
            </a:r>
            <a:r>
              <a:rPr lang="en-US" sz="2000" dirty="0" smtClean="0"/>
              <a:t> à 35 </a:t>
            </a:r>
            <a:r>
              <a:rPr lang="en-US" sz="2000" dirty="0" err="1" smtClean="0"/>
              <a:t>ans</a:t>
            </a:r>
            <a:r>
              <a:rPr lang="en-US" sz="2000" dirty="0" smtClean="0"/>
              <a:t>  et FIV à 40</a:t>
            </a:r>
            <a:r>
              <a:rPr lang="en-US" sz="2000" dirty="0"/>
              <a:t> avec </a:t>
            </a:r>
            <a:r>
              <a:rPr lang="en-US" sz="2000" dirty="0" err="1"/>
              <a:t>ovocytes</a:t>
            </a:r>
            <a:r>
              <a:rPr lang="en-US" sz="2000" dirty="0"/>
              <a:t> </a:t>
            </a:r>
            <a:r>
              <a:rPr lang="en-US" sz="2000" dirty="0" err="1"/>
              <a:t>autoconservés</a:t>
            </a:r>
            <a:r>
              <a:rPr lang="en-US" sz="2000" dirty="0" err="1" smtClean="0"/>
              <a:t>,laisser</a:t>
            </a:r>
            <a:r>
              <a:rPr lang="en-US" sz="2000" dirty="0" smtClean="0"/>
              <a:t> faire la nature à 40 </a:t>
            </a:r>
            <a:r>
              <a:rPr lang="en-US" sz="2000" dirty="0" err="1" smtClean="0"/>
              <a:t>ans</a:t>
            </a:r>
            <a:r>
              <a:rPr lang="en-US" sz="2000" dirty="0" smtClean="0"/>
              <a:t> ,faire 3 cycles de FIV à 40 </a:t>
            </a:r>
            <a:r>
              <a:rPr lang="en-US" sz="2000" dirty="0" err="1" smtClean="0"/>
              <a:t>ans</a:t>
            </a:r>
            <a:endParaRPr lang="en-US" sz="2000" dirty="0" smtClean="0"/>
          </a:p>
          <a:p>
            <a:pPr marL="274320" indent="-274320" fontAlgn="auto">
              <a:spcAft>
                <a:spcPts val="0"/>
              </a:spcAft>
              <a:buClr>
                <a:schemeClr val="accent3"/>
              </a:buClr>
              <a:buFont typeface="Wingdings 2"/>
              <a:buChar char=""/>
              <a:defRPr/>
            </a:pPr>
            <a:r>
              <a:rPr lang="en-US" sz="2000" b="1" i="1" dirty="0">
                <a:solidFill>
                  <a:srgbClr val="FF0000"/>
                </a:solidFill>
              </a:rPr>
              <a:t>Oocyte freezing is more cost effective compared to </a:t>
            </a:r>
            <a:r>
              <a:rPr lang="en-US" sz="2000" b="1" i="1" dirty="0" smtClean="0">
                <a:solidFill>
                  <a:srgbClr val="FF0000"/>
                </a:solidFill>
              </a:rPr>
              <a:t>IVF</a:t>
            </a:r>
          </a:p>
          <a:p>
            <a:pPr marL="274320" indent="-274320" fontAlgn="auto">
              <a:spcAft>
                <a:spcPts val="0"/>
              </a:spcAft>
              <a:buClr>
                <a:schemeClr val="accent3"/>
              </a:buClr>
              <a:buFont typeface="Wingdings 2"/>
              <a:buChar char=""/>
              <a:defRPr/>
            </a:pPr>
            <a:r>
              <a:rPr lang="fr-FR" sz="2000" i="1" dirty="0"/>
              <a:t>3 FIV prises en charge en Hollande ,3000 euros/cycle </a:t>
            </a:r>
          </a:p>
          <a:p>
            <a:pPr marL="274320" indent="-274320" fontAlgn="auto">
              <a:spcAft>
                <a:spcPts val="0"/>
              </a:spcAft>
              <a:buClr>
                <a:schemeClr val="accent3"/>
              </a:buClr>
              <a:buFont typeface="Wingdings 2"/>
              <a:buChar char=""/>
              <a:defRPr/>
            </a:pPr>
            <a:endParaRPr lang="en-US" sz="2000" dirty="0"/>
          </a:p>
          <a:p>
            <a:pPr fontAlgn="auto">
              <a:spcAft>
                <a:spcPts val="0"/>
              </a:spcAft>
              <a:buFont typeface="Arial" panose="020B0604020202020204" pitchFamily="34" charset="0"/>
              <a:buChar char="•"/>
              <a:defRPr/>
            </a:pPr>
            <a:endParaRPr lang="en-US" dirty="0"/>
          </a:p>
        </p:txBody>
      </p:sp>
      <p:pic>
        <p:nvPicPr>
          <p:cNvPr id="63492" name="Picture 2"/>
          <p:cNvPicPr>
            <a:picLocks noChangeAspect="1" noChangeArrowheads="1"/>
          </p:cNvPicPr>
          <p:nvPr/>
        </p:nvPicPr>
        <p:blipFill>
          <a:blip r:embed="rId2"/>
          <a:srcRect l="36165" t="12706" r="23253" b="57765"/>
          <a:stretch>
            <a:fillRect/>
          </a:stretch>
        </p:blipFill>
        <p:spPr bwMode="auto">
          <a:xfrm>
            <a:off x="107950" y="260350"/>
            <a:ext cx="4679950" cy="1376363"/>
          </a:xfrm>
          <a:prstGeom prst="rect">
            <a:avLst/>
          </a:prstGeom>
          <a:noFill/>
          <a:ln w="9525">
            <a:noFill/>
            <a:miter lim="800000"/>
            <a:headEnd/>
            <a:tailEnd/>
          </a:ln>
        </p:spPr>
      </p:pic>
      <p:pic>
        <p:nvPicPr>
          <p:cNvPr id="63493" name="Picture 2"/>
          <p:cNvPicPr>
            <a:picLocks noChangeAspect="1" noChangeArrowheads="1"/>
          </p:cNvPicPr>
          <p:nvPr/>
        </p:nvPicPr>
        <p:blipFill>
          <a:blip r:embed="rId3"/>
          <a:srcRect l="23253" t="14346" r="26019" b="44641"/>
          <a:stretch>
            <a:fillRect/>
          </a:stretch>
        </p:blipFill>
        <p:spPr bwMode="auto">
          <a:xfrm>
            <a:off x="5076825" y="273050"/>
            <a:ext cx="3455988" cy="157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539750" y="2349500"/>
            <a:ext cx="86042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buFont typeface="Symbol" panose="05050102010706020507" pitchFamily="18" charset="2"/>
              <a:buChar char="¨"/>
            </a:pPr>
            <a:r>
              <a:rPr lang="fr-FR" altLang="fr-FR" dirty="0"/>
              <a:t> </a:t>
            </a:r>
            <a:r>
              <a:rPr lang="fr-FR" altLang="fr-FR" sz="1800" dirty="0"/>
              <a:t>Meilleure maîtrise de la contraception</a:t>
            </a:r>
          </a:p>
          <a:p>
            <a:pPr eaLnBrk="1" hangingPunct="1">
              <a:buFont typeface="Symbol" panose="05050102010706020507" pitchFamily="18" charset="2"/>
              <a:buChar char="¨"/>
            </a:pPr>
            <a:r>
              <a:rPr lang="fr-FR" altLang="fr-FR" sz="1800" dirty="0"/>
              <a:t> Études féminines plus longues , carrière féminine, difficultés professionnelles </a:t>
            </a:r>
          </a:p>
          <a:p>
            <a:pPr eaLnBrk="1" hangingPunct="1">
              <a:buFont typeface="Symbol" panose="05050102010706020507" pitchFamily="18" charset="2"/>
              <a:buChar char="¨"/>
            </a:pPr>
            <a:r>
              <a:rPr lang="fr-FR" altLang="fr-FR" sz="1800" dirty="0"/>
              <a:t> Temps de  rencontrer l’homme de sa vie et … qu’il soit  candidat à la paternité</a:t>
            </a:r>
            <a:r>
              <a:rPr lang="fr-FR" altLang="fr-FR" sz="1800" dirty="0">
                <a:solidFill>
                  <a:srgbClr val="000000"/>
                </a:solidFill>
              </a:rPr>
              <a:t>.</a:t>
            </a:r>
            <a:endParaRPr lang="fr-FR" altLang="fr-FR" sz="1800" dirty="0"/>
          </a:p>
          <a:p>
            <a:pPr eaLnBrk="1" hangingPunct="1">
              <a:buFont typeface="Symbol" panose="05050102010706020507" pitchFamily="18" charset="2"/>
              <a:buChar char="¨"/>
            </a:pPr>
            <a:r>
              <a:rPr lang="fr-FR" altLang="fr-FR" sz="1800" dirty="0"/>
              <a:t>Secondes unions voire plus…</a:t>
            </a:r>
          </a:p>
          <a:p>
            <a:pPr eaLnBrk="1" hangingPunct="1">
              <a:buFont typeface="Symbol" panose="05050102010706020507" pitchFamily="18" charset="2"/>
              <a:buChar char="¨"/>
            </a:pPr>
            <a:r>
              <a:rPr lang="fr-FR" altLang="fr-FR" sz="1800" dirty="0"/>
              <a:t>Ignorance  (ou déni) du déclin de la fertilité avec l’âge </a:t>
            </a:r>
            <a:r>
              <a:rPr lang="fr-FR" altLang="fr-FR" sz="1800" dirty="0">
                <a:solidFill>
                  <a:srgbClr val="000000"/>
                </a:solidFill>
              </a:rPr>
              <a:t>« Un enfant quand je veux »</a:t>
            </a:r>
          </a:p>
          <a:p>
            <a:pPr eaLnBrk="1" hangingPunct="1">
              <a:buFont typeface="Symbol" panose="05050102010706020507" pitchFamily="18" charset="2"/>
              <a:buNone/>
            </a:pPr>
            <a:r>
              <a:rPr lang="fr-FR" altLang="fr-FR" sz="1800" i="1" dirty="0"/>
              <a:t>Le don d’ovocytes voire l’accueil d’embryon en permettant  désormais à des  femmes  de plus en plus âgées d’être enceintes</a:t>
            </a:r>
            <a:r>
              <a:rPr lang="fr-FR" altLang="fr-FR" sz="1800" dirty="0"/>
              <a:t> </a:t>
            </a:r>
            <a:r>
              <a:rPr lang="fr-FR" altLang="fr-FR" sz="1800" i="1" dirty="0"/>
              <a:t>,parfois bien après «  l’âge de procréer »  ont crée le mythe de la grossesse possible à tout âge </a:t>
            </a:r>
          </a:p>
          <a:p>
            <a:pPr eaLnBrk="1" hangingPunct="1">
              <a:buFont typeface="Symbol" panose="05050102010706020507" pitchFamily="18" charset="2"/>
              <a:buNone/>
            </a:pPr>
            <a:endParaRPr lang="fr-FR" altLang="fr-FR" sz="2800" b="1" i="1" dirty="0">
              <a:solidFill>
                <a:srgbClr val="000000"/>
              </a:solidFill>
            </a:endParaRPr>
          </a:p>
        </p:txBody>
      </p:sp>
      <p:sp>
        <p:nvSpPr>
          <p:cNvPr id="204803" name="Rectangle 3"/>
          <p:cNvSpPr>
            <a:spLocks noChangeArrowheads="1"/>
          </p:cNvSpPr>
          <p:nvPr/>
        </p:nvSpPr>
        <p:spPr bwMode="auto">
          <a:xfrm>
            <a:off x="3059113" y="1277888"/>
            <a:ext cx="7291387" cy="1143000"/>
          </a:xfrm>
          <a:prstGeom prst="rect">
            <a:avLst/>
          </a:prstGeom>
          <a:noFill/>
          <a:ln w="12700">
            <a:noFill/>
            <a:miter lim="800000"/>
            <a:headEnd/>
            <a:tailEnd/>
          </a:ln>
          <a:effectLst/>
        </p:spPr>
        <p:txBody>
          <a:bodyPr lIns="90488" tIns="44450" rIns="90488" bIns="44450" anchor="ctr"/>
          <a:lstStyle/>
          <a:p>
            <a:pPr algn="just" eaLnBrk="1" hangingPunct="1">
              <a:lnSpc>
                <a:spcPct val="90000"/>
              </a:lnSpc>
              <a:defRPr/>
            </a:pPr>
            <a:r>
              <a:rPr lang="fr-FR" sz="2800" dirty="0">
                <a:solidFill>
                  <a:schemeClr val="tx2"/>
                </a:solidFill>
                <a:effectLst>
                  <a:outerShdw blurRad="38100" dist="38100" dir="2700000" algn="tl">
                    <a:srgbClr val="C0C0C0"/>
                  </a:outerShdw>
                </a:effectLst>
              </a:rPr>
              <a:t>Le désir tardif d’enfant </a:t>
            </a:r>
            <a:r>
              <a:rPr lang="fr-FR" sz="2800" dirty="0" smtClean="0">
                <a:solidFill>
                  <a:schemeClr val="tx2"/>
                </a:solidFill>
                <a:effectLst>
                  <a:outerShdw blurRad="38100" dist="38100" dir="2700000" algn="tl">
                    <a:srgbClr val="C0C0C0"/>
                  </a:outerShdw>
                </a:effectLst>
              </a:rPr>
              <a:t>est </a:t>
            </a:r>
          </a:p>
          <a:p>
            <a:pPr algn="just" eaLnBrk="1" hangingPunct="1">
              <a:lnSpc>
                <a:spcPct val="90000"/>
              </a:lnSpc>
              <a:defRPr/>
            </a:pPr>
            <a:r>
              <a:rPr lang="fr-FR" sz="2800" dirty="0" smtClean="0">
                <a:solidFill>
                  <a:schemeClr val="tx2"/>
                </a:solidFill>
                <a:effectLst>
                  <a:outerShdw blurRad="38100" dist="38100" dir="2700000" algn="tl">
                    <a:srgbClr val="C0C0C0"/>
                  </a:outerShdw>
                </a:effectLst>
              </a:rPr>
              <a:t>devenu </a:t>
            </a:r>
            <a:r>
              <a:rPr lang="fr-FR" sz="2800" dirty="0">
                <a:solidFill>
                  <a:schemeClr val="tx2"/>
                </a:solidFill>
                <a:effectLst>
                  <a:outerShdw blurRad="38100" dist="38100" dir="2700000" algn="tl">
                    <a:srgbClr val="C0C0C0"/>
                  </a:outerShdw>
                </a:effectLst>
              </a:rPr>
              <a:t>un  phénomène </a:t>
            </a:r>
            <a:r>
              <a:rPr lang="fr-FR" sz="2800" dirty="0" smtClean="0">
                <a:solidFill>
                  <a:schemeClr val="tx2"/>
                </a:solidFill>
                <a:effectLst>
                  <a:outerShdw blurRad="38100" dist="38100" dir="2700000" algn="tl">
                    <a:srgbClr val="C0C0C0"/>
                  </a:outerShdw>
                </a:effectLst>
              </a:rPr>
              <a:t>de </a:t>
            </a:r>
            <a:r>
              <a:rPr lang="fr-FR" sz="2800" dirty="0">
                <a:solidFill>
                  <a:schemeClr val="tx2"/>
                </a:solidFill>
                <a:effectLst>
                  <a:outerShdw blurRad="38100" dist="38100" dir="2700000" algn="tl">
                    <a:srgbClr val="C0C0C0"/>
                  </a:outerShdw>
                </a:effectLst>
              </a:rPr>
              <a:t>société :</a:t>
            </a:r>
          </a:p>
        </p:txBody>
      </p:sp>
      <p:pic>
        <p:nvPicPr>
          <p:cNvPr id="8196" name="Image 6" descr="IMG_026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12738"/>
            <a:ext cx="2714625"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6350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re 1"/>
          <p:cNvSpPr>
            <a:spLocks noGrp="1"/>
          </p:cNvSpPr>
          <p:nvPr>
            <p:ph type="title"/>
          </p:nvPr>
        </p:nvSpPr>
        <p:spPr/>
        <p:txBody>
          <a:bodyPr/>
          <a:lstStyle/>
          <a:p>
            <a:r>
              <a:rPr lang="fr-FR" smtClean="0"/>
              <a:t>Aspect bénéfique  :impact sur le don d’ovocyte </a:t>
            </a:r>
          </a:p>
        </p:txBody>
      </p:sp>
      <p:sp>
        <p:nvSpPr>
          <p:cNvPr id="3" name="Espace réservé du contenu 2"/>
          <p:cNvSpPr>
            <a:spLocks noGrp="1"/>
          </p:cNvSpPr>
          <p:nvPr>
            <p:ph idx="1"/>
          </p:nvPr>
        </p:nvSpPr>
        <p:spPr/>
        <p:txBody>
          <a:bodyPr/>
          <a:lstStyle/>
          <a:p>
            <a:pPr marL="274320" indent="-274320" fontAlgn="auto">
              <a:spcAft>
                <a:spcPts val="0"/>
              </a:spcAft>
              <a:buClr>
                <a:schemeClr val="accent3"/>
              </a:buClr>
              <a:buFont typeface="Wingdings 2"/>
              <a:buChar char=""/>
              <a:defRPr/>
            </a:pPr>
            <a:r>
              <a:rPr lang="fr-FR" dirty="0" smtClean="0"/>
              <a:t>En cas d’infertilité à la quarantaine ,les  femmes ayant  réalisé une  autoconservation de leurs gamètes  n’auraient pas besoin de don , réduisant ainsi l’écart entre l’offre et la demande. </a:t>
            </a:r>
          </a:p>
          <a:p>
            <a:pPr marL="274320" indent="-274320" fontAlgn="auto">
              <a:spcAft>
                <a:spcPts val="0"/>
              </a:spcAft>
              <a:buClr>
                <a:schemeClr val="accent3"/>
              </a:buClr>
              <a:buFont typeface="Wingdings 2"/>
              <a:buChar char=""/>
              <a:defRPr/>
            </a:pPr>
            <a:r>
              <a:rPr lang="fr-FR" dirty="0" smtClean="0"/>
              <a:t>De plus, si ces femmes ayant réalisé une autoconservation,  ne souhaitaient plus  utiliser leurs ovocytes congelés  (grossesse spontanée, âge limite dépassé, désir de maternité disparu), elles pourraient y renoncer  augmentant ainsi le nombre d’ovocytes disponibles destinés au don.</a:t>
            </a:r>
          </a:p>
          <a:p>
            <a:pPr marL="274320" indent="-274320" fontAlgn="auto">
              <a:spcAft>
                <a:spcPts val="0"/>
              </a:spcAft>
              <a:buClr>
                <a:schemeClr val="accent3"/>
              </a:buClr>
              <a:buFont typeface="Wingdings 2"/>
              <a:buChar char=""/>
              <a:defRPr/>
            </a:pPr>
            <a:r>
              <a:rPr lang="fr-FR" dirty="0" smtClean="0"/>
              <a:t> </a:t>
            </a:r>
            <a:r>
              <a:rPr lang="fr-FR" sz="1600" dirty="0" smtClean="0"/>
              <a:t>Pour respecter le principe d’autonomie, il conviendrait  d’obtenir, dès le moment de l’auto conservation, l’accord explicite (le consentement réellement éclairé) de l’intéressée acceptant qu’on utilise ses ovocytes pour le don dès lors qu’ils ne lui seraient plus utiles ou qu’elle n’en pourrait plus faire usage. </a:t>
            </a:r>
          </a:p>
          <a:p>
            <a:pPr marL="274320" indent="-274320" fontAlgn="auto">
              <a:spcAft>
                <a:spcPts val="0"/>
              </a:spcAft>
              <a:buClr>
                <a:schemeClr val="accent3"/>
              </a:buClr>
              <a:buFont typeface="Wingdings 2"/>
              <a:buChar char=""/>
              <a:defRPr/>
            </a:pPr>
            <a:endParaRPr lang="fr-FR" sz="1600" dirty="0" smtClean="0"/>
          </a:p>
          <a:p>
            <a:pPr marL="274320" indent="-274320" fontAlgn="auto">
              <a:spcAft>
                <a:spcPts val="0"/>
              </a:spcAft>
              <a:buClr>
                <a:schemeClr val="accent3"/>
              </a:buClr>
              <a:buFont typeface="Wingdings 2"/>
              <a:buChar char=""/>
              <a:defRPr/>
            </a:pPr>
            <a:endParaRPr lang="fr-F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re 1"/>
          <p:cNvSpPr>
            <a:spLocks noGrp="1"/>
          </p:cNvSpPr>
          <p:nvPr>
            <p:ph type="title"/>
          </p:nvPr>
        </p:nvSpPr>
        <p:spPr>
          <a:xfrm>
            <a:off x="457200" y="115888"/>
            <a:ext cx="8229600" cy="1143000"/>
          </a:xfrm>
        </p:spPr>
        <p:txBody>
          <a:bodyPr/>
          <a:lstStyle/>
          <a:p>
            <a:r>
              <a:rPr lang="fr-FR" smtClean="0"/>
              <a:t>Les professionnels? </a:t>
            </a:r>
            <a:r>
              <a:rPr lang="fr-FR" sz="3100" smtClean="0"/>
              <a:t>Questionnaire GEFF BLEFCO  Avril 2011 </a:t>
            </a:r>
          </a:p>
        </p:txBody>
      </p:sp>
      <p:sp>
        <p:nvSpPr>
          <p:cNvPr id="3" name="Espace réservé du contenu 2"/>
          <p:cNvSpPr>
            <a:spLocks noGrp="1"/>
          </p:cNvSpPr>
          <p:nvPr>
            <p:ph idx="1"/>
          </p:nvPr>
        </p:nvSpPr>
        <p:spPr>
          <a:xfrm>
            <a:off x="468313" y="1268413"/>
            <a:ext cx="8496300" cy="5400675"/>
          </a:xfrm>
        </p:spPr>
        <p:txBody>
          <a:bodyPr>
            <a:normAutofit fontScale="92500" lnSpcReduction="20000"/>
          </a:bodyPr>
          <a:lstStyle/>
          <a:p>
            <a:pPr marL="274320" indent="-274320" fontAlgn="auto">
              <a:spcAft>
                <a:spcPts val="0"/>
              </a:spcAft>
              <a:buClr>
                <a:schemeClr val="accent3"/>
              </a:buClr>
              <a:buFontTx/>
              <a:buNone/>
              <a:defRPr/>
            </a:pPr>
            <a:r>
              <a:rPr lang="fr-FR" b="1" i="1" u="heavy" dirty="0" smtClean="0"/>
              <a:t>                      Questionnaire aux membres du GEFF  et du BLEFCO </a:t>
            </a:r>
            <a:endParaRPr lang="fr-FR" dirty="0" smtClean="0"/>
          </a:p>
          <a:p>
            <a:pPr marL="274320" indent="-274320" fontAlgn="auto">
              <a:spcAft>
                <a:spcPts val="0"/>
              </a:spcAft>
              <a:buClr>
                <a:schemeClr val="accent3"/>
              </a:buClr>
              <a:buFontTx/>
              <a:buNone/>
              <a:defRPr/>
            </a:pPr>
            <a:r>
              <a:rPr lang="fr-FR" i="1" dirty="0" smtClean="0"/>
              <a:t>   A renvoyer pour le GEFF  au    0146 26 94 34  par fax ou par mail </a:t>
            </a:r>
            <a:r>
              <a:rPr lang="fr-FR" dirty="0" smtClean="0"/>
              <a:t> </a:t>
            </a:r>
            <a:r>
              <a:rPr lang="fr-FR" u="sng" dirty="0" smtClean="0">
                <a:hlinkClick r:id="rId3"/>
              </a:rPr>
              <a:t>j.belaischallart@ch4v.fr</a:t>
            </a:r>
            <a:r>
              <a:rPr lang="fr-FR" i="1" dirty="0" smtClean="0"/>
              <a:t> (n’oubliez pas de vous identifier  …)</a:t>
            </a:r>
            <a:endParaRPr lang="fr-FR" dirty="0" smtClean="0"/>
          </a:p>
          <a:p>
            <a:pPr marL="274320" indent="-274320" fontAlgn="auto">
              <a:spcAft>
                <a:spcPts val="0"/>
              </a:spcAft>
              <a:buClr>
                <a:schemeClr val="accent3"/>
              </a:buClr>
              <a:buFontTx/>
              <a:buNone/>
              <a:defRPr/>
            </a:pPr>
            <a:r>
              <a:rPr lang="fr-FR" b="1" i="1" dirty="0" smtClean="0"/>
              <a:t>      </a:t>
            </a:r>
            <a:r>
              <a:rPr lang="fr-FR" sz="1900" b="1" i="1" dirty="0" smtClean="0"/>
              <a:t>1 Etes vous pour ou contre la possibilité de vitrification </a:t>
            </a:r>
            <a:r>
              <a:rPr lang="fr-FR" sz="1900" b="1" i="1" u="heavy" dirty="0" smtClean="0"/>
              <a:t>pour elle-même</a:t>
            </a:r>
            <a:r>
              <a:rPr lang="fr-FR" sz="1900" b="1" i="1" dirty="0" smtClean="0"/>
              <a:t> d’une partie de  ses  ovocytes pour les donneuses d’ovocytes </a:t>
            </a:r>
            <a:endParaRPr lang="fr-FR" sz="1900" dirty="0" smtClean="0"/>
          </a:p>
          <a:p>
            <a:pPr marL="274320" indent="-274320" fontAlgn="auto">
              <a:spcAft>
                <a:spcPts val="0"/>
              </a:spcAft>
              <a:buClr>
                <a:schemeClr val="accent3"/>
              </a:buClr>
              <a:buFontTx/>
              <a:buNone/>
              <a:defRPr/>
            </a:pPr>
            <a:r>
              <a:rPr lang="fr-FR" sz="1900" i="1" dirty="0" smtClean="0"/>
              <a:t>                                        Pour                                 Contre    </a:t>
            </a:r>
            <a:endParaRPr lang="fr-FR" sz="1900" dirty="0" smtClean="0"/>
          </a:p>
          <a:p>
            <a:pPr marL="274320" indent="-274320" fontAlgn="auto">
              <a:spcAft>
                <a:spcPts val="0"/>
              </a:spcAft>
              <a:buClr>
                <a:schemeClr val="accent3"/>
              </a:buClr>
              <a:buFontTx/>
              <a:buNone/>
              <a:defRPr/>
            </a:pPr>
            <a:r>
              <a:rPr lang="fr-FR" sz="1900" b="1" i="1" dirty="0" smtClean="0"/>
              <a:t>        2  Souhaitez vous que soit  rétablie  la nécessité  d’avoir procréer pour  les donneurs de gamètes</a:t>
            </a:r>
            <a:r>
              <a:rPr lang="fr-FR" sz="1900" i="1" dirty="0" smtClean="0"/>
              <a:t> </a:t>
            </a:r>
            <a:endParaRPr lang="fr-FR" sz="1900" dirty="0" smtClean="0"/>
          </a:p>
          <a:p>
            <a:pPr marL="274320" indent="-274320" fontAlgn="auto">
              <a:spcAft>
                <a:spcPts val="0"/>
              </a:spcAft>
              <a:buClr>
                <a:schemeClr val="accent3"/>
              </a:buClr>
              <a:buFontTx/>
              <a:buNone/>
              <a:defRPr/>
            </a:pPr>
            <a:r>
              <a:rPr lang="fr-FR" sz="1900" i="1" dirty="0" smtClean="0"/>
              <a:t>         Ovocyte         Oui            Non</a:t>
            </a:r>
            <a:endParaRPr lang="fr-FR" sz="1900" dirty="0" smtClean="0"/>
          </a:p>
          <a:p>
            <a:pPr marL="274320" indent="-274320" fontAlgn="auto">
              <a:spcAft>
                <a:spcPts val="0"/>
              </a:spcAft>
              <a:buClr>
                <a:schemeClr val="accent3"/>
              </a:buClr>
              <a:buFontTx/>
              <a:buNone/>
              <a:defRPr/>
            </a:pPr>
            <a:r>
              <a:rPr lang="fr-FR" sz="1900" i="1" dirty="0" smtClean="0"/>
              <a:t>        Spermatozoïdes     Oui             non</a:t>
            </a:r>
            <a:endParaRPr lang="fr-FR" sz="1900" dirty="0" smtClean="0"/>
          </a:p>
          <a:p>
            <a:pPr marL="274320" indent="-274320" fontAlgn="auto">
              <a:spcAft>
                <a:spcPts val="0"/>
              </a:spcAft>
              <a:buClr>
                <a:schemeClr val="accent3"/>
              </a:buClr>
              <a:buFontTx/>
              <a:buNone/>
              <a:defRPr/>
            </a:pPr>
            <a:r>
              <a:rPr lang="fr-FR" sz="3300" b="1" i="1" dirty="0" smtClean="0">
                <a:solidFill>
                  <a:srgbClr val="FF0000"/>
                </a:solidFill>
              </a:rPr>
              <a:t>    3 Souhaitez vous que soit autorisée l’autoconservation  de convenance des gamètes</a:t>
            </a:r>
            <a:r>
              <a:rPr lang="fr-FR" sz="3300" i="1" dirty="0" smtClean="0">
                <a:solidFill>
                  <a:srgbClr val="FF0000"/>
                </a:solidFill>
              </a:rPr>
              <a:t> </a:t>
            </a:r>
            <a:endParaRPr lang="fr-FR" sz="3300" dirty="0" smtClean="0">
              <a:solidFill>
                <a:srgbClr val="FF0000"/>
              </a:solidFill>
            </a:endParaRPr>
          </a:p>
          <a:p>
            <a:pPr marL="274320" indent="-274320" fontAlgn="auto">
              <a:spcAft>
                <a:spcPts val="0"/>
              </a:spcAft>
              <a:buClr>
                <a:schemeClr val="accent3"/>
              </a:buClr>
              <a:buFontTx/>
              <a:buNone/>
              <a:defRPr/>
            </a:pPr>
            <a:r>
              <a:rPr lang="fr-FR" sz="3300" i="1" dirty="0" smtClean="0">
                <a:solidFill>
                  <a:srgbClr val="FF0000"/>
                </a:solidFill>
              </a:rPr>
              <a:t>          Ovocyte  oui   non </a:t>
            </a:r>
            <a:endParaRPr lang="fr-FR" sz="3300" dirty="0" smtClean="0">
              <a:solidFill>
                <a:srgbClr val="FF0000"/>
              </a:solidFill>
            </a:endParaRPr>
          </a:p>
          <a:p>
            <a:pPr marL="274320" indent="-274320" fontAlgn="auto">
              <a:spcAft>
                <a:spcPts val="0"/>
              </a:spcAft>
              <a:buClr>
                <a:schemeClr val="accent3"/>
              </a:buClr>
              <a:buFontTx/>
              <a:buNone/>
              <a:defRPr/>
            </a:pPr>
            <a:r>
              <a:rPr lang="fr-FR" sz="3300" i="1" dirty="0" smtClean="0">
                <a:solidFill>
                  <a:srgbClr val="FF0000"/>
                </a:solidFill>
              </a:rPr>
              <a:t>         Spermatozoïdes  oui non  </a:t>
            </a:r>
            <a:endParaRPr lang="fr-FR" sz="3300" dirty="0" smtClean="0">
              <a:solidFill>
                <a:srgbClr val="FF0000"/>
              </a:solidFill>
            </a:endParaRPr>
          </a:p>
          <a:p>
            <a:pPr marL="274320" indent="-274320" fontAlgn="auto">
              <a:spcAft>
                <a:spcPts val="0"/>
              </a:spcAft>
              <a:buClr>
                <a:schemeClr val="accent3"/>
              </a:buClr>
              <a:buFontTx/>
              <a:buNone/>
              <a:defRPr/>
            </a:pPr>
            <a:r>
              <a:rPr lang="fr-FR" b="1" i="1" dirty="0" smtClean="0"/>
              <a:t>  </a:t>
            </a:r>
          </a:p>
          <a:p>
            <a:pPr marL="274320" indent="-274320" fontAlgn="auto">
              <a:spcAft>
                <a:spcPts val="0"/>
              </a:spcAft>
              <a:buClr>
                <a:schemeClr val="accent3"/>
              </a:buClr>
              <a:buFontTx/>
              <a:buNone/>
              <a:defRPr/>
            </a:pPr>
            <a:endParaRPr lang="fr-FR" b="1" i="1" dirty="0" smtClean="0"/>
          </a:p>
          <a:p>
            <a:pPr marL="274320" indent="-274320" fontAlgn="auto">
              <a:spcAft>
                <a:spcPts val="0"/>
              </a:spcAft>
              <a:buClr>
                <a:schemeClr val="accent3"/>
              </a:buClr>
              <a:buFontTx/>
              <a:buNone/>
              <a:defRPr/>
            </a:pPr>
            <a:r>
              <a:rPr lang="fr-FR" b="1" i="1" dirty="0" smtClean="0"/>
              <a:t> </a:t>
            </a:r>
            <a:endParaRPr lang="fr-FR" dirty="0" smtClean="0"/>
          </a:p>
          <a:p>
            <a:pPr marL="274320" indent="-274320" fontAlgn="auto">
              <a:spcAft>
                <a:spcPts val="0"/>
              </a:spcAft>
              <a:buClr>
                <a:schemeClr val="accent3"/>
              </a:buClr>
              <a:buFontTx/>
              <a:buNone/>
              <a:defRPr/>
            </a:pPr>
            <a:endParaRPr lang="fr-FR" dirty="0" smtClean="0"/>
          </a:p>
        </p:txBody>
      </p:sp>
      <p:sp>
        <p:nvSpPr>
          <p:cNvPr id="4" name="Rectangle 3"/>
          <p:cNvSpPr>
            <a:spLocks noChangeArrowheads="1"/>
          </p:cNvSpPr>
          <p:nvPr/>
        </p:nvSpPr>
        <p:spPr bwMode="auto">
          <a:xfrm>
            <a:off x="1204913" y="5505450"/>
            <a:ext cx="6391275" cy="1739900"/>
          </a:xfrm>
          <a:prstGeom prst="rect">
            <a:avLst/>
          </a:prstGeom>
          <a:noFill/>
          <a:ln w="9525">
            <a:noFill/>
            <a:miter lim="800000"/>
            <a:headEnd/>
            <a:tailEnd/>
          </a:ln>
        </p:spPr>
        <p:txBody>
          <a:bodyPr>
            <a:spAutoFit/>
          </a:bodyPr>
          <a:lstStyle/>
          <a:p>
            <a:pPr>
              <a:defRPr/>
            </a:pPr>
            <a:r>
              <a:rPr lang="fr-FR" dirty="0"/>
              <a:t>Cliniciens : 118  réponses  </a:t>
            </a:r>
          </a:p>
          <a:p>
            <a:pPr>
              <a:defRPr/>
            </a:pPr>
            <a:r>
              <a:rPr lang="fr-FR" b="1" dirty="0"/>
              <a:t>ovocyte </a:t>
            </a:r>
            <a:r>
              <a:rPr lang="fr-FR" dirty="0"/>
              <a:t>   </a:t>
            </a:r>
            <a:r>
              <a:rPr lang="fr-FR" b="1" dirty="0"/>
              <a:t>oui   </a:t>
            </a:r>
            <a:r>
              <a:rPr lang="fr-FR" b="1" u="heavy" dirty="0"/>
              <a:t>53,4  %</a:t>
            </a:r>
          </a:p>
          <a:p>
            <a:pPr>
              <a:defRPr/>
            </a:pPr>
            <a:r>
              <a:rPr lang="fr-FR" b="1" dirty="0" err="1"/>
              <a:t>spermatozoide</a:t>
            </a:r>
            <a:r>
              <a:rPr lang="fr-FR" b="1" dirty="0"/>
              <a:t>   oui    </a:t>
            </a:r>
            <a:r>
              <a:rPr lang="fr-FR" b="1" u="heavy" dirty="0"/>
              <a:t>54,4 %</a:t>
            </a:r>
          </a:p>
          <a:p>
            <a:pPr>
              <a:defRPr/>
            </a:pPr>
            <a:endParaRPr lang="fr-FR" dirty="0"/>
          </a:p>
          <a:p>
            <a:pPr>
              <a:defRPr/>
            </a:pPr>
            <a:endParaRPr lang="fr-FR" dirty="0"/>
          </a:p>
          <a:p>
            <a:pPr>
              <a:defRPr/>
            </a:pPr>
            <a:r>
              <a:rPr lang="fr-FR" dirty="0"/>
              <a:t>  </a:t>
            </a:r>
          </a:p>
        </p:txBody>
      </p:sp>
      <p:sp>
        <p:nvSpPr>
          <p:cNvPr id="6" name="Émoticône 5"/>
          <p:cNvSpPr/>
          <p:nvPr/>
        </p:nvSpPr>
        <p:spPr>
          <a:xfrm>
            <a:off x="107950" y="4365625"/>
            <a:ext cx="625475" cy="56832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p:cNvPicPr>
            <a:picLocks noChangeAspect="1" noChangeArrowheads="1"/>
          </p:cNvPicPr>
          <p:nvPr/>
        </p:nvPicPr>
        <p:blipFill>
          <a:blip r:embed="rId3"/>
          <a:srcRect l="33141" t="15674" r="33430" b="8418"/>
          <a:stretch>
            <a:fillRect/>
          </a:stretch>
        </p:blipFill>
        <p:spPr bwMode="auto">
          <a:xfrm>
            <a:off x="395288" y="344488"/>
            <a:ext cx="4464050" cy="5940425"/>
          </a:xfrm>
          <a:prstGeom prst="rect">
            <a:avLst/>
          </a:prstGeom>
          <a:noFill/>
          <a:ln w="9525">
            <a:noFill/>
            <a:miter lim="800000"/>
            <a:headEnd/>
            <a:tailEnd/>
          </a:ln>
        </p:spPr>
      </p:pic>
      <p:pic>
        <p:nvPicPr>
          <p:cNvPr id="67586" name="Picture 2"/>
          <p:cNvPicPr>
            <a:picLocks noChangeAspect="1" noChangeArrowheads="1"/>
          </p:cNvPicPr>
          <p:nvPr/>
        </p:nvPicPr>
        <p:blipFill>
          <a:blip r:embed="rId4"/>
          <a:srcRect l="33794" t="17908" r="33104" b="11768"/>
          <a:stretch>
            <a:fillRect/>
          </a:stretch>
        </p:blipFill>
        <p:spPr bwMode="auto">
          <a:xfrm>
            <a:off x="4859338" y="1341438"/>
            <a:ext cx="4211637" cy="4943475"/>
          </a:xfrm>
          <a:prstGeom prst="rect">
            <a:avLst/>
          </a:prstGeom>
          <a:noFill/>
          <a:ln w="9525">
            <a:noFill/>
            <a:miter lim="800000"/>
            <a:headEnd/>
            <a:tailEnd/>
          </a:ln>
        </p:spPr>
      </p:pic>
      <p:sp>
        <p:nvSpPr>
          <p:cNvPr id="4" name="Ellipse 3"/>
          <p:cNvSpPr/>
          <p:nvPr/>
        </p:nvSpPr>
        <p:spPr>
          <a:xfrm>
            <a:off x="4643438" y="5013325"/>
            <a:ext cx="417671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7588" name="Rectangle 1"/>
          <p:cNvSpPr>
            <a:spLocks noChangeArrowheads="1"/>
          </p:cNvSpPr>
          <p:nvPr/>
        </p:nvSpPr>
        <p:spPr bwMode="auto">
          <a:xfrm>
            <a:off x="3924300" y="6359525"/>
            <a:ext cx="184150" cy="369888"/>
          </a:xfrm>
          <a:prstGeom prst="rect">
            <a:avLst/>
          </a:prstGeom>
          <a:noFill/>
          <a:ln w="9525">
            <a:noFill/>
            <a:miter lim="800000"/>
            <a:headEnd/>
            <a:tailEnd/>
          </a:ln>
        </p:spPr>
        <p:txBody>
          <a:bodyPr wrap="none">
            <a:spAutoFit/>
          </a:bodyPr>
          <a:lstStyle/>
          <a:p>
            <a:endParaRPr lang="fr-F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re 1"/>
          <p:cNvSpPr>
            <a:spLocks noGrp="1"/>
          </p:cNvSpPr>
          <p:nvPr>
            <p:ph type="title"/>
          </p:nvPr>
        </p:nvSpPr>
        <p:spPr>
          <a:xfrm>
            <a:off x="1166813" y="333375"/>
            <a:ext cx="8229600" cy="1143000"/>
          </a:xfrm>
        </p:spPr>
        <p:txBody>
          <a:bodyPr/>
          <a:lstStyle/>
          <a:p>
            <a:r>
              <a:rPr lang="fr-FR" smtClean="0"/>
              <a:t>CNGOF    les limites </a:t>
            </a:r>
          </a:p>
        </p:txBody>
      </p:sp>
      <p:sp>
        <p:nvSpPr>
          <p:cNvPr id="3" name="Espace réservé du contenu 2"/>
          <p:cNvSpPr>
            <a:spLocks noGrp="1"/>
          </p:cNvSpPr>
          <p:nvPr>
            <p:ph idx="1"/>
          </p:nvPr>
        </p:nvSpPr>
        <p:spPr>
          <a:xfrm>
            <a:off x="457200" y="1557338"/>
            <a:ext cx="8229600" cy="4387850"/>
          </a:xfrm>
        </p:spPr>
        <p:txBody>
          <a:bodyPr>
            <a:normAutofit fontScale="92500" lnSpcReduction="20000"/>
          </a:bodyPr>
          <a:lstStyle/>
          <a:p>
            <a:pPr marL="274320" indent="-274320" fontAlgn="auto">
              <a:spcAft>
                <a:spcPts val="0"/>
              </a:spcAft>
              <a:buClr>
                <a:schemeClr val="accent3"/>
              </a:buClr>
              <a:buFont typeface="Arial" panose="020B0604020202020204" pitchFamily="34" charset="0"/>
              <a:buNone/>
              <a:defRPr/>
            </a:pPr>
            <a:r>
              <a:rPr lang="fr-FR" sz="2800" b="1" dirty="0" smtClean="0"/>
              <a:t>Âge de conservation</a:t>
            </a:r>
            <a:r>
              <a:rPr lang="fr-FR" sz="2800" dirty="0"/>
              <a:t> </a:t>
            </a:r>
            <a:r>
              <a:rPr lang="fr-FR" sz="2200" dirty="0" smtClean="0"/>
              <a:t>(2 </a:t>
            </a:r>
            <a:r>
              <a:rPr lang="fr-FR" sz="2200" dirty="0"/>
              <a:t>points   adoptés avec une très grande majorité  lors du CA du 29 mars </a:t>
            </a:r>
            <a:r>
              <a:rPr lang="fr-FR" sz="2200" dirty="0" smtClean="0"/>
              <a:t>2013)</a:t>
            </a:r>
            <a:r>
              <a:rPr lang="fr-FR" sz="2800" dirty="0" smtClean="0"/>
              <a:t>:</a:t>
            </a:r>
          </a:p>
          <a:p>
            <a:pPr marL="274320" indent="-274320" fontAlgn="auto">
              <a:spcAft>
                <a:spcPts val="0"/>
              </a:spcAft>
              <a:buClr>
                <a:schemeClr val="accent3"/>
              </a:buClr>
              <a:buFont typeface="Arial" pitchFamily="34" charset="0"/>
              <a:buChar char="•"/>
              <a:defRPr/>
            </a:pPr>
            <a:r>
              <a:rPr lang="fr-FR" sz="2400" dirty="0" smtClean="0"/>
              <a:t>L’autoconservation est  optimale avant 35 ans, possible jusqu'à 39 ans (selon la réserve ovarienne)mais les femmes doivent être informées qu’au delà  de 35 ans  les chances  d’obtenir ultérieurement  une grossesse diminuent notablement.</a:t>
            </a:r>
          </a:p>
          <a:p>
            <a:pPr marL="274320" indent="-274320" fontAlgn="auto">
              <a:spcAft>
                <a:spcPts val="0"/>
              </a:spcAft>
              <a:buClr>
                <a:schemeClr val="accent3"/>
              </a:buClr>
              <a:buFont typeface="Arial" pitchFamily="34" charset="0"/>
              <a:buChar char="•"/>
              <a:defRPr/>
            </a:pPr>
            <a:r>
              <a:rPr lang="fr-FR" sz="2400" dirty="0" smtClean="0"/>
              <a:t> Il n’est pas souhaitable de faire une autoconservation  avant  l’ âge de 30 ans sauf  indication médicale avérée  </a:t>
            </a:r>
          </a:p>
          <a:p>
            <a:pPr marL="274320" indent="-274320" fontAlgn="auto">
              <a:spcAft>
                <a:spcPts val="0"/>
              </a:spcAft>
              <a:buClr>
                <a:schemeClr val="accent3"/>
              </a:buClr>
              <a:buFont typeface="Wingdings 2"/>
              <a:buChar char=""/>
              <a:defRPr/>
            </a:pPr>
            <a:r>
              <a:rPr lang="fr-FR" sz="2800" b="1" dirty="0" smtClean="0"/>
              <a:t>Age limite pour reprendre ses ovocytes  </a:t>
            </a:r>
          </a:p>
          <a:p>
            <a:pPr marL="274320" indent="-274320" fontAlgn="auto">
              <a:spcAft>
                <a:spcPts val="0"/>
              </a:spcAft>
              <a:buClr>
                <a:schemeClr val="accent3"/>
              </a:buClr>
              <a:buFont typeface="Arial" panose="020B0604020202020204" pitchFamily="34" charset="0"/>
              <a:buNone/>
              <a:defRPr/>
            </a:pPr>
            <a:r>
              <a:rPr lang="fr-FR" sz="2800" b="1" dirty="0" smtClean="0"/>
              <a:t> </a:t>
            </a:r>
            <a:r>
              <a:rPr lang="fr-FR" sz="2800" b="1" dirty="0"/>
              <a:t>(</a:t>
            </a:r>
            <a:r>
              <a:rPr lang="fr-FR" sz="2800" b="1" dirty="0" smtClean="0"/>
              <a:t> </a:t>
            </a:r>
            <a:r>
              <a:rPr lang="fr-FR" sz="2000" b="1" dirty="0" smtClean="0"/>
              <a:t>très </a:t>
            </a:r>
            <a:r>
              <a:rPr lang="fr-FR" sz="2000" dirty="0" smtClean="0"/>
              <a:t>longue  </a:t>
            </a:r>
            <a:r>
              <a:rPr lang="fr-FR" sz="2000" dirty="0" err="1" smtClean="0"/>
              <a:t>discussion,CA</a:t>
            </a:r>
            <a:r>
              <a:rPr lang="fr-FR" sz="2000" dirty="0" smtClean="0"/>
              <a:t> du 29 mars et du  7 juin 2013)</a:t>
            </a:r>
          </a:p>
          <a:p>
            <a:pPr marL="274320" indent="-274320" fontAlgn="auto">
              <a:spcAft>
                <a:spcPts val="0"/>
              </a:spcAft>
              <a:buClr>
                <a:schemeClr val="accent3"/>
              </a:buClr>
              <a:buFont typeface="Arial" panose="020B0604020202020204" pitchFamily="34" charset="0"/>
              <a:buNone/>
              <a:defRPr/>
            </a:pPr>
            <a:r>
              <a:rPr lang="fr-FR" sz="2000" b="1" dirty="0" smtClean="0"/>
              <a:t> </a:t>
            </a:r>
            <a:r>
              <a:rPr lang="fr-FR" sz="2000" b="1" dirty="0"/>
              <a:t>  </a:t>
            </a:r>
            <a:r>
              <a:rPr lang="fr-FR" sz="2000" b="1" dirty="0" smtClean="0"/>
              <a:t>Optimal </a:t>
            </a:r>
            <a:r>
              <a:rPr lang="fr-FR" sz="2000" b="1" dirty="0"/>
              <a:t>avant 45 ans, éventuellement possible entre 45 et 50 ans </a:t>
            </a:r>
            <a:r>
              <a:rPr lang="fr-FR" sz="2000" dirty="0"/>
              <a:t>sous réserve que l’état de santé de la femme  ne soit pas incompatible avec le bon déroulement d’une grossesse et que la femme soit dument informée des risques tant pour elle que  pour l’enfant. </a:t>
            </a:r>
          </a:p>
          <a:p>
            <a:pPr marL="274320" indent="-274320" fontAlgn="auto">
              <a:spcAft>
                <a:spcPts val="0"/>
              </a:spcAft>
              <a:buClr>
                <a:schemeClr val="accent3"/>
              </a:buClr>
              <a:buFont typeface="Wingdings 2"/>
              <a:buNone/>
              <a:defRPr/>
            </a:pPr>
            <a:r>
              <a:rPr lang="fr-FR" sz="2000" dirty="0" smtClean="0"/>
              <a:t> </a:t>
            </a:r>
            <a:endParaRPr lang="fr-F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a:srcRect l="36246" t="23250" r="33868" b="38361"/>
          <a:stretch>
            <a:fillRect/>
          </a:stretch>
        </p:blipFill>
        <p:spPr bwMode="auto">
          <a:xfrm>
            <a:off x="900113" y="333375"/>
            <a:ext cx="3090862" cy="2232025"/>
          </a:xfrm>
          <a:prstGeom prst="rect">
            <a:avLst/>
          </a:prstGeom>
          <a:noFill/>
          <a:ln w="9525">
            <a:noFill/>
            <a:miter lim="800000"/>
            <a:headEnd/>
            <a:tailEnd/>
          </a:ln>
        </p:spPr>
      </p:pic>
      <p:pic>
        <p:nvPicPr>
          <p:cNvPr id="70658" name="Picture 2"/>
          <p:cNvPicPr>
            <a:picLocks noChangeAspect="1" noChangeArrowheads="1"/>
          </p:cNvPicPr>
          <p:nvPr/>
        </p:nvPicPr>
        <p:blipFill>
          <a:blip r:embed="rId4"/>
          <a:srcRect l="37480" t="27188" r="34422" b="67889"/>
          <a:stretch>
            <a:fillRect/>
          </a:stretch>
        </p:blipFill>
        <p:spPr bwMode="auto">
          <a:xfrm>
            <a:off x="34925" y="2838450"/>
            <a:ext cx="8929688" cy="877888"/>
          </a:xfrm>
          <a:prstGeom prst="rect">
            <a:avLst/>
          </a:prstGeom>
          <a:noFill/>
          <a:ln w="9525">
            <a:noFill/>
            <a:miter lim="800000"/>
            <a:headEnd/>
            <a:tailEnd/>
          </a:ln>
        </p:spPr>
      </p:pic>
      <p:pic>
        <p:nvPicPr>
          <p:cNvPr id="70659" name="Picture 3"/>
          <p:cNvPicPr>
            <a:picLocks noChangeAspect="1" noChangeArrowheads="1"/>
          </p:cNvPicPr>
          <p:nvPr/>
        </p:nvPicPr>
        <p:blipFill>
          <a:blip r:embed="rId5"/>
          <a:srcRect l="37354" t="28172" r="33868" b="64937"/>
          <a:stretch>
            <a:fillRect/>
          </a:stretch>
        </p:blipFill>
        <p:spPr bwMode="auto">
          <a:xfrm>
            <a:off x="468313" y="4329113"/>
            <a:ext cx="7775575" cy="971550"/>
          </a:xfrm>
          <a:prstGeom prst="rect">
            <a:avLst/>
          </a:prstGeom>
          <a:noFill/>
          <a:ln w="9525">
            <a:noFill/>
            <a:miter lim="800000"/>
            <a:headEnd/>
            <a:tailEnd/>
          </a:ln>
        </p:spPr>
      </p:pic>
      <p:sp>
        <p:nvSpPr>
          <p:cNvPr id="70660" name="Rectangle 5"/>
          <p:cNvSpPr>
            <a:spLocks noChangeArrowheads="1"/>
          </p:cNvSpPr>
          <p:nvPr/>
        </p:nvSpPr>
        <p:spPr bwMode="auto">
          <a:xfrm>
            <a:off x="1331913" y="5949950"/>
            <a:ext cx="6553200" cy="522288"/>
          </a:xfrm>
          <a:prstGeom prst="rect">
            <a:avLst/>
          </a:prstGeom>
          <a:noFill/>
          <a:ln w="9525">
            <a:noFill/>
            <a:miter lim="800000"/>
            <a:headEnd/>
            <a:tailEnd/>
          </a:ln>
        </p:spPr>
        <p:txBody>
          <a:bodyPr>
            <a:spAutoFit/>
          </a:bodyPr>
          <a:lstStyle/>
          <a:p>
            <a:r>
              <a:rPr lang="fr-FR" sz="2800" b="1"/>
              <a:t>L ’Académie de Médecine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re 1"/>
          <p:cNvSpPr>
            <a:spLocks noGrp="1"/>
          </p:cNvSpPr>
          <p:nvPr>
            <p:ph type="title"/>
          </p:nvPr>
        </p:nvSpPr>
        <p:spPr>
          <a:xfrm>
            <a:off x="576263" y="-46038"/>
            <a:ext cx="8243887" cy="1314451"/>
          </a:xfrm>
        </p:spPr>
        <p:txBody>
          <a:bodyPr/>
          <a:lstStyle/>
          <a:p>
            <a:r>
              <a:rPr lang="fr-FR" smtClean="0"/>
              <a:t>Le CCNE  </a:t>
            </a:r>
          </a:p>
        </p:txBody>
      </p:sp>
      <p:sp>
        <p:nvSpPr>
          <p:cNvPr id="65539" name="Espace réservé du contenu 2"/>
          <p:cNvSpPr>
            <a:spLocks noGrp="1"/>
          </p:cNvSpPr>
          <p:nvPr>
            <p:ph idx="1"/>
          </p:nvPr>
        </p:nvSpPr>
        <p:spPr>
          <a:xfrm>
            <a:off x="250825" y="1997075"/>
            <a:ext cx="8229600" cy="4456113"/>
          </a:xfrm>
        </p:spPr>
        <p:txBody>
          <a:bodyPr>
            <a:normAutofit fontScale="92500" lnSpcReduction="10000"/>
          </a:bodyPr>
          <a:lstStyle/>
          <a:p>
            <a:pPr fontAlgn="auto">
              <a:spcAft>
                <a:spcPts val="0"/>
              </a:spcAft>
              <a:buFont typeface="Arial" panose="020B0604020202020204" pitchFamily="34" charset="0"/>
              <a:buChar char="•"/>
              <a:defRPr/>
            </a:pPr>
            <a:r>
              <a:rPr lang="fr-FR" altLang="fr-FR" sz="2800" dirty="0" smtClean="0"/>
              <a:t>Avis officiel non encore rendu</a:t>
            </a:r>
          </a:p>
          <a:p>
            <a:pPr fontAlgn="auto">
              <a:spcAft>
                <a:spcPts val="0"/>
              </a:spcAft>
              <a:buFont typeface="Arial" panose="020B0604020202020204" pitchFamily="34" charset="0"/>
              <a:buChar char="•"/>
              <a:defRPr/>
            </a:pPr>
            <a:r>
              <a:rPr lang="fr-FR" altLang="fr-FR" sz="2400" dirty="0" smtClean="0"/>
              <a:t>Questions du 1 er   groupe de travail :</a:t>
            </a:r>
          </a:p>
          <a:p>
            <a:pPr fontAlgn="auto">
              <a:spcAft>
                <a:spcPts val="0"/>
              </a:spcAft>
              <a:buFontTx/>
              <a:buNone/>
              <a:defRPr/>
            </a:pPr>
            <a:r>
              <a:rPr lang="fr-FR" altLang="fr-FR" sz="2000" dirty="0" smtClean="0"/>
              <a:t>*Lutter contre les conséquences du vieillissement est il éthique?</a:t>
            </a:r>
          </a:p>
          <a:p>
            <a:pPr fontAlgn="auto">
              <a:spcAft>
                <a:spcPts val="0"/>
              </a:spcAft>
              <a:buFontTx/>
              <a:buNone/>
              <a:defRPr/>
            </a:pPr>
            <a:r>
              <a:rPr lang="fr-FR" altLang="fr-FR" sz="2000" dirty="0" smtClean="0"/>
              <a:t> *L’autoconservation est elle une prévention?</a:t>
            </a:r>
          </a:p>
          <a:p>
            <a:pPr fontAlgn="auto">
              <a:spcAft>
                <a:spcPts val="0"/>
              </a:spcAft>
              <a:buFontTx/>
              <a:buNone/>
              <a:defRPr/>
            </a:pPr>
            <a:r>
              <a:rPr lang="fr-FR" altLang="fr-FR" sz="2000" dirty="0" smtClean="0"/>
              <a:t> *Peut -on l’autoriser sans l’encourager  tout en  informant toutes les   femmes de cette possibilité faute de quoi  elles n’auraient pas toutes les mêmes chances ?</a:t>
            </a:r>
          </a:p>
          <a:p>
            <a:pPr fontAlgn="auto">
              <a:spcAft>
                <a:spcPts val="0"/>
              </a:spcAft>
              <a:buFont typeface="Arial" panose="020B0604020202020204" pitchFamily="34" charset="0"/>
              <a:buChar char="•"/>
              <a:defRPr/>
            </a:pPr>
            <a:r>
              <a:rPr lang="fr-FR" altLang="fr-FR" sz="2400" dirty="0" smtClean="0"/>
              <a:t>Semblait plutôt favorable</a:t>
            </a:r>
            <a:r>
              <a:rPr lang="fr-FR" altLang="fr-FR" sz="2000" i="1" dirty="0" smtClean="0"/>
              <a:t>…(nous ne  voyons </a:t>
            </a:r>
            <a:r>
              <a:rPr lang="fr-FR" altLang="fr-FR" sz="2000" b="1" i="1" dirty="0" smtClean="0"/>
              <a:t>aucune raison d’interdire cette pratique, ce qui ne signifie pas pour autant qu’il faille l’encourager </a:t>
            </a:r>
            <a:r>
              <a:rPr lang="fr-FR" altLang="fr-FR" sz="2000" dirty="0" smtClean="0"/>
              <a:t>André Conte </a:t>
            </a:r>
            <a:r>
              <a:rPr lang="fr-FR" altLang="fr-FR" sz="2000" dirty="0" err="1" smtClean="0"/>
              <a:t>Sponville</a:t>
            </a:r>
            <a:r>
              <a:rPr lang="fr-FR" altLang="fr-FR" sz="2000" dirty="0" smtClean="0"/>
              <a:t> </a:t>
            </a:r>
            <a:r>
              <a:rPr lang="fr-FR" altLang="fr-FR" sz="1200" dirty="0" smtClean="0"/>
              <a:t>(CCNE  01/2013)</a:t>
            </a:r>
            <a:endParaRPr lang="fr-FR" altLang="fr-FR" sz="2000" dirty="0"/>
          </a:p>
          <a:p>
            <a:pPr fontAlgn="auto">
              <a:spcAft>
                <a:spcPts val="0"/>
              </a:spcAft>
              <a:buFont typeface="Arial" panose="020B0604020202020204" pitchFamily="34" charset="0"/>
              <a:buChar char="•"/>
              <a:defRPr/>
            </a:pPr>
            <a:r>
              <a:rPr lang="fr-FR" altLang="fr-FR" sz="2200" b="1" i="1" dirty="0" smtClean="0"/>
              <a:t>Les débats sur la « PMA  pour les couples   homosexuels puis sur la fin de vie sont venus tout perturber</a:t>
            </a:r>
          </a:p>
          <a:p>
            <a:pPr marL="0" indent="0" fontAlgn="auto">
              <a:spcAft>
                <a:spcPts val="0"/>
              </a:spcAft>
              <a:buFontTx/>
              <a:buNone/>
              <a:defRPr/>
            </a:pPr>
            <a:r>
              <a:rPr lang="fr-FR" altLang="fr-FR" sz="2200" b="1" i="1" dirty="0" smtClean="0"/>
              <a:t>     Réponse initiale prévue   fin  2013 ….</a:t>
            </a:r>
          </a:p>
          <a:p>
            <a:pPr marL="0" indent="0" fontAlgn="auto">
              <a:spcAft>
                <a:spcPts val="0"/>
              </a:spcAft>
              <a:buFontTx/>
              <a:buNone/>
              <a:defRPr/>
            </a:pPr>
            <a:r>
              <a:rPr lang="fr-FR" altLang="fr-FR" sz="2200" b="1" i="1" dirty="0" smtClean="0"/>
              <a:t>                Repoussée à …</a:t>
            </a:r>
          </a:p>
          <a:p>
            <a:pPr marL="0" indent="0" fontAlgn="auto">
              <a:spcAft>
                <a:spcPts val="0"/>
              </a:spcAft>
              <a:buFontTx/>
              <a:buNone/>
              <a:defRPr/>
            </a:pPr>
            <a:endParaRPr lang="fr-FR" altLang="fr-FR" sz="2800" dirty="0" smtClean="0"/>
          </a:p>
          <a:p>
            <a:pPr fontAlgn="auto">
              <a:spcAft>
                <a:spcPts val="0"/>
              </a:spcAft>
              <a:buFont typeface="Arial" panose="020B0604020202020204" pitchFamily="34" charset="0"/>
              <a:buChar char="•"/>
              <a:defRPr/>
            </a:pPr>
            <a:endParaRPr lang="fr-FR" altLang="fr-FR" dirty="0" smtClean="0"/>
          </a:p>
        </p:txBody>
      </p:sp>
      <p:sp>
        <p:nvSpPr>
          <p:cNvPr id="72707" name="Rectangle 5"/>
          <p:cNvSpPr>
            <a:spLocks noChangeArrowheads="1"/>
          </p:cNvSpPr>
          <p:nvPr/>
        </p:nvSpPr>
        <p:spPr bwMode="auto">
          <a:xfrm>
            <a:off x="684213" y="5661025"/>
            <a:ext cx="6191250" cy="369888"/>
          </a:xfrm>
          <a:prstGeom prst="rect">
            <a:avLst/>
          </a:prstGeom>
          <a:noFill/>
          <a:ln w="9525">
            <a:noFill/>
            <a:miter lim="800000"/>
            <a:headEnd/>
            <a:tailEnd/>
          </a:ln>
        </p:spPr>
        <p:txBody>
          <a:bodyPr>
            <a:spAutoFit/>
          </a:bodyPr>
          <a:lstStyle/>
          <a:p>
            <a:r>
              <a:rPr lang="fr-FR" altLang="fr-FR" i="1">
                <a:latin typeface="Verdana" pitchFamily="34" charset="0"/>
              </a:rPr>
              <a:t> </a:t>
            </a:r>
            <a:endParaRPr lang="fr-FR" altLang="fr-FR">
              <a:latin typeface="Verdana" pitchFamily="34" charset="0"/>
            </a:endParaRPr>
          </a:p>
        </p:txBody>
      </p:sp>
      <p:sp>
        <p:nvSpPr>
          <p:cNvPr id="72708" name="Titre 1"/>
          <p:cNvSpPr txBox="1">
            <a:spLocks/>
          </p:cNvSpPr>
          <p:nvPr/>
        </p:nvSpPr>
        <p:spPr bwMode="auto">
          <a:xfrm>
            <a:off x="728663" y="106363"/>
            <a:ext cx="8243887" cy="1314450"/>
          </a:xfrm>
          <a:prstGeom prst="rect">
            <a:avLst/>
          </a:prstGeom>
          <a:noFill/>
          <a:ln w="9525">
            <a:noFill/>
            <a:miter lim="800000"/>
            <a:headEnd/>
            <a:tailEnd/>
          </a:ln>
        </p:spPr>
        <p:txBody>
          <a:bodyPr anchor="ctr"/>
          <a:lstStyle/>
          <a:p>
            <a:pPr defTabSz="685800">
              <a:lnSpc>
                <a:spcPct val="90000"/>
              </a:lnSpc>
            </a:pPr>
            <a:endParaRPr lang="fr-FR" sz="3300">
              <a:latin typeface="Calibri Light"/>
            </a:endParaRPr>
          </a:p>
        </p:txBody>
      </p:sp>
      <p:pic>
        <p:nvPicPr>
          <p:cNvPr id="6" name="Picture 2"/>
          <p:cNvPicPr>
            <a:picLocks noChangeAspect="1" noChangeArrowheads="1"/>
          </p:cNvPicPr>
          <p:nvPr/>
        </p:nvPicPr>
        <p:blipFill>
          <a:blip r:embed="rId3"/>
          <a:srcRect l="29105" t="28113" r="50909" b="12099"/>
          <a:stretch>
            <a:fillRect/>
          </a:stretch>
        </p:blipFill>
        <p:spPr bwMode="auto">
          <a:xfrm>
            <a:off x="6732588" y="115888"/>
            <a:ext cx="1584325" cy="2663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5539">
                                            <p:txEl>
                                              <p:pRg st="6" end="6"/>
                                            </p:txEl>
                                          </p:spTgt>
                                        </p:tgtEl>
                                        <p:attrNameLst>
                                          <p:attrName>style.visibility</p:attrName>
                                        </p:attrNameLst>
                                      </p:cBhvr>
                                      <p:to>
                                        <p:strVal val="visible"/>
                                      </p:to>
                                    </p:set>
                                    <p:anim calcmode="lin" valueType="num">
                                      <p:cBhvr additive="base">
                                        <p:cTn id="7" dur="500" fill="hold"/>
                                        <p:tgtEl>
                                          <p:spTgt spid="65539">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53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5539">
                                            <p:txEl>
                                              <p:pRg st="7" end="7"/>
                                            </p:txEl>
                                          </p:spTgt>
                                        </p:tgtEl>
                                        <p:attrNameLst>
                                          <p:attrName>style.visibility</p:attrName>
                                        </p:attrNameLst>
                                      </p:cBhvr>
                                      <p:to>
                                        <p:strVal val="visible"/>
                                      </p:to>
                                    </p:set>
                                    <p:anim calcmode="lin" valueType="num">
                                      <p:cBhvr additive="base">
                                        <p:cTn id="13" dur="500" fill="hold"/>
                                        <p:tgtEl>
                                          <p:spTgt spid="65539">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553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5539">
                                            <p:txEl>
                                              <p:pRg st="8" end="8"/>
                                            </p:txEl>
                                          </p:spTgt>
                                        </p:tgtEl>
                                        <p:attrNameLst>
                                          <p:attrName>style.visibility</p:attrName>
                                        </p:attrNameLst>
                                      </p:cBhvr>
                                      <p:to>
                                        <p:strVal val="visible"/>
                                      </p:to>
                                    </p:set>
                                    <p:anim calcmode="lin" valueType="num">
                                      <p:cBhvr additive="base">
                                        <p:cTn id="19" dur="500" fill="hold"/>
                                        <p:tgtEl>
                                          <p:spTgt spid="65539">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553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3"/>
          <a:srcRect l="6271" t="10371" r="27912" b="6887"/>
          <a:stretch/>
        </p:blipFill>
        <p:spPr>
          <a:xfrm>
            <a:off x="358286" y="188640"/>
            <a:ext cx="5923220" cy="4186585"/>
          </a:xfrm>
          <a:prstGeom prst="rect">
            <a:avLst/>
          </a:prstGeom>
        </p:spPr>
      </p:pic>
      <p:pic>
        <p:nvPicPr>
          <p:cNvPr id="5" name="Espace réservé du contenu 3"/>
          <p:cNvPicPr>
            <a:picLocks noChangeAspect="1"/>
          </p:cNvPicPr>
          <p:nvPr/>
        </p:nvPicPr>
        <p:blipFill rotWithShape="1">
          <a:blip r:embed="rId4"/>
          <a:srcRect l="20227" t="50087" r="36044" b="16817"/>
          <a:stretch/>
        </p:blipFill>
        <p:spPr>
          <a:xfrm>
            <a:off x="31896" y="4447836"/>
            <a:ext cx="4205264" cy="1789475"/>
          </a:xfrm>
          <a:prstGeom prst="rect">
            <a:avLst/>
          </a:prstGeom>
        </p:spPr>
      </p:pic>
      <p:pic>
        <p:nvPicPr>
          <p:cNvPr id="7" name="Espace réservé du contenu 5"/>
          <p:cNvPicPr>
            <a:picLocks noChangeAspect="1"/>
          </p:cNvPicPr>
          <p:nvPr/>
        </p:nvPicPr>
        <p:blipFill rotWithShape="1">
          <a:blip r:embed="rId5"/>
          <a:srcRect l="20227" t="40157" r="37905" b="36675"/>
          <a:stretch/>
        </p:blipFill>
        <p:spPr>
          <a:xfrm>
            <a:off x="4644008" y="5085184"/>
            <a:ext cx="4397627" cy="1368152"/>
          </a:xfrm>
          <a:prstGeom prst="rect">
            <a:avLst/>
          </a:prstGeom>
        </p:spPr>
      </p:pic>
      <p:sp>
        <p:nvSpPr>
          <p:cNvPr id="8" name="Rectangle 7"/>
          <p:cNvSpPr/>
          <p:nvPr/>
        </p:nvSpPr>
        <p:spPr>
          <a:xfrm>
            <a:off x="6898709" y="2276872"/>
            <a:ext cx="697627" cy="369332"/>
          </a:xfrm>
          <a:prstGeom prst="rect">
            <a:avLst/>
          </a:prstGeom>
        </p:spPr>
        <p:txBody>
          <a:bodyPr wrap="none">
            <a:spAutoFit/>
          </a:bodyPr>
          <a:lstStyle/>
          <a:p>
            <a:r>
              <a:rPr lang="fr-FR" dirty="0"/>
              <a:t>2013</a:t>
            </a:r>
          </a:p>
        </p:txBody>
      </p:sp>
    </p:spTree>
    <p:extLst>
      <p:ext uri="{BB962C8B-B14F-4D97-AF65-F5344CB8AC3E}">
        <p14:creationId xmlns:p14="http://schemas.microsoft.com/office/powerpoint/2010/main" val="41845613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fontAlgn="auto">
              <a:spcAft>
                <a:spcPts val="0"/>
              </a:spcAft>
              <a:defRPr/>
            </a:pPr>
            <a:r>
              <a:rPr lang="fr-FR" dirty="0" smtClean="0"/>
              <a:t>Aux USA :</a:t>
            </a:r>
            <a:br>
              <a:rPr lang="fr-FR" dirty="0" smtClean="0"/>
            </a:br>
            <a:r>
              <a:rPr lang="fr-FR" dirty="0" smtClean="0"/>
              <a:t>ASRM </a:t>
            </a:r>
            <a:br>
              <a:rPr lang="fr-FR" dirty="0" smtClean="0"/>
            </a:br>
            <a:r>
              <a:rPr lang="fr-FR" dirty="0" smtClean="0"/>
              <a:t>Janvier 2013</a:t>
            </a:r>
            <a:br>
              <a:rPr lang="fr-FR" dirty="0" smtClean="0"/>
            </a:br>
            <a:endParaRPr lang="fr-FR" dirty="0"/>
          </a:p>
        </p:txBody>
      </p:sp>
      <p:pic>
        <p:nvPicPr>
          <p:cNvPr id="74754" name="Picture 2"/>
          <p:cNvPicPr>
            <a:picLocks noGrp="1" noChangeAspect="1" noChangeArrowheads="1"/>
          </p:cNvPicPr>
          <p:nvPr>
            <p:ph idx="1"/>
          </p:nvPr>
        </p:nvPicPr>
        <p:blipFill>
          <a:blip r:embed="rId3"/>
          <a:srcRect l="22272" t="10178" r="24059" b="32545"/>
          <a:stretch>
            <a:fillRect/>
          </a:stretch>
        </p:blipFill>
        <p:spPr bwMode="auto">
          <a:xfrm>
            <a:off x="3492500" y="-26988"/>
            <a:ext cx="4248150" cy="2547938"/>
          </a:xfrm>
        </p:spPr>
      </p:pic>
      <p:sp>
        <p:nvSpPr>
          <p:cNvPr id="74755" name="Rectangle 4"/>
          <p:cNvSpPr>
            <a:spLocks noChangeArrowheads="1"/>
          </p:cNvSpPr>
          <p:nvPr/>
        </p:nvSpPr>
        <p:spPr bwMode="auto">
          <a:xfrm>
            <a:off x="395288" y="2349500"/>
            <a:ext cx="8424862" cy="4246563"/>
          </a:xfrm>
          <a:prstGeom prst="rect">
            <a:avLst/>
          </a:prstGeom>
          <a:noFill/>
          <a:ln w="9525">
            <a:noFill/>
            <a:miter lim="800000"/>
            <a:headEnd/>
            <a:tailEnd/>
          </a:ln>
        </p:spPr>
        <p:txBody>
          <a:bodyPr>
            <a:spAutoFit/>
          </a:bodyPr>
          <a:lstStyle/>
          <a:p>
            <a:r>
              <a:rPr lang="en-US" b="1" u="sng"/>
              <a:t>Elective Cryopreservation to Defer Childbearing  </a:t>
            </a:r>
          </a:p>
          <a:p>
            <a:r>
              <a:rPr lang="en-US"/>
              <a:t>Technologies such as OC may allow women to have an opportunity to have biologic children later in life. While this technology may appear to be an attractive strategy for this purpose, there are no data on the efﬁcacy of oocyte cryopreservation in this population and for this indication. </a:t>
            </a:r>
            <a:r>
              <a:rPr lang="en-US" b="1"/>
              <a:t>Data on the safety, efﬁcacy, cost-effectiveness, and emotional risks of elective oocyte cryopreservation are  insufﬁcient to recommend elective oocyte cryopreservation.</a:t>
            </a:r>
            <a:r>
              <a:rPr lang="en-US"/>
              <a:t>Marketing this technology for the purpose of deferring childbearing may give women false hope and encourage women to delay childbearing. In particular, there is concern regarding the success rates in women in the late reproductive years who may be the most interested in this application. As described above, success rates appear to be  signiﬁcantly lower for women who cryopreserve or vitrify  oocytes over the age of 38 . Patients who wish to pursue   this technology should be carefully counseled about age and   clinic-speciﬁc success rates of oocyte cryopreservation  </a:t>
            </a:r>
            <a:endParaRPr lang="fr-FR"/>
          </a:p>
        </p:txBody>
      </p:sp>
      <p:sp>
        <p:nvSpPr>
          <p:cNvPr id="6" name="Ellipse 5"/>
          <p:cNvSpPr/>
          <p:nvPr/>
        </p:nvSpPr>
        <p:spPr>
          <a:xfrm>
            <a:off x="2843213" y="4005263"/>
            <a:ext cx="3024187" cy="3603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re 1"/>
          <p:cNvSpPr>
            <a:spLocks noGrp="1"/>
          </p:cNvSpPr>
          <p:nvPr>
            <p:ph type="title"/>
          </p:nvPr>
        </p:nvSpPr>
        <p:spPr>
          <a:xfrm>
            <a:off x="2319338" y="115888"/>
            <a:ext cx="8229600" cy="1143000"/>
          </a:xfrm>
        </p:spPr>
        <p:txBody>
          <a:bodyPr/>
          <a:lstStyle/>
          <a:p>
            <a:r>
              <a:rPr lang="en-GB" smtClean="0"/>
              <a:t>En  Israel …</a:t>
            </a:r>
          </a:p>
        </p:txBody>
      </p:sp>
      <p:pic>
        <p:nvPicPr>
          <p:cNvPr id="76802" name="Picture 2"/>
          <p:cNvPicPr>
            <a:picLocks noGrp="1" noChangeAspect="1" noChangeArrowheads="1"/>
          </p:cNvPicPr>
          <p:nvPr>
            <p:ph idx="1"/>
          </p:nvPr>
        </p:nvPicPr>
        <p:blipFill>
          <a:blip r:embed="rId3"/>
          <a:srcRect l="27251" t="24637" r="10626" b="8443"/>
          <a:stretch>
            <a:fillRect/>
          </a:stretch>
        </p:blipFill>
        <p:spPr bwMode="auto">
          <a:xfrm>
            <a:off x="322263" y="1341438"/>
            <a:ext cx="8085137" cy="4895850"/>
          </a:xfrm>
        </p:spPr>
      </p:pic>
      <p:sp>
        <p:nvSpPr>
          <p:cNvPr id="76803" name="Rectangle 4"/>
          <p:cNvSpPr>
            <a:spLocks noChangeArrowheads="1"/>
          </p:cNvSpPr>
          <p:nvPr/>
        </p:nvSpPr>
        <p:spPr bwMode="auto">
          <a:xfrm>
            <a:off x="6823075" y="260350"/>
            <a:ext cx="2119313" cy="366713"/>
          </a:xfrm>
          <a:prstGeom prst="rect">
            <a:avLst/>
          </a:prstGeom>
          <a:noFill/>
          <a:ln w="9525">
            <a:noFill/>
            <a:miter lim="800000"/>
            <a:headEnd/>
            <a:tailEnd/>
          </a:ln>
        </p:spPr>
        <p:txBody>
          <a:bodyPr wrap="none">
            <a:spAutoFit/>
          </a:bodyPr>
          <a:lstStyle/>
          <a:p>
            <a:r>
              <a:rPr lang="en-GB">
                <a:solidFill>
                  <a:srgbClr val="FF0000"/>
                </a:solidFill>
              </a:rPr>
              <a:t>Fertil Steril 2011</a:t>
            </a:r>
          </a:p>
        </p:txBody>
      </p:sp>
      <p:sp>
        <p:nvSpPr>
          <p:cNvPr id="6" name="Ellipse 5"/>
          <p:cNvSpPr/>
          <p:nvPr/>
        </p:nvSpPr>
        <p:spPr>
          <a:xfrm>
            <a:off x="468313" y="3644900"/>
            <a:ext cx="7775575" cy="7699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Rectangle 6"/>
          <p:cNvSpPr/>
          <p:nvPr/>
        </p:nvSpPr>
        <p:spPr>
          <a:xfrm>
            <a:off x="1258888" y="4797425"/>
            <a:ext cx="5905500" cy="714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p:cNvPicPr>
            <a:picLocks noGrp="1" noChangeAspect="1" noChangeArrowheads="1"/>
          </p:cNvPicPr>
          <p:nvPr>
            <p:ph type="body" idx="4294967295"/>
          </p:nvPr>
        </p:nvPicPr>
        <p:blipFill>
          <a:blip r:embed="rId3"/>
          <a:srcRect l="10562" t="24535" r="9743" b="40227"/>
          <a:stretch>
            <a:fillRect/>
          </a:stretch>
        </p:blipFill>
        <p:spPr bwMode="auto">
          <a:xfrm>
            <a:off x="3167063" y="476250"/>
            <a:ext cx="5976937" cy="1512888"/>
          </a:xfrm>
        </p:spPr>
      </p:pic>
      <p:sp>
        <p:nvSpPr>
          <p:cNvPr id="78850" name="Rectangle 4"/>
          <p:cNvSpPr>
            <a:spLocks noChangeArrowheads="1"/>
          </p:cNvSpPr>
          <p:nvPr/>
        </p:nvSpPr>
        <p:spPr bwMode="auto">
          <a:xfrm>
            <a:off x="0" y="2636838"/>
            <a:ext cx="9144000" cy="3970337"/>
          </a:xfrm>
          <a:prstGeom prst="rect">
            <a:avLst/>
          </a:prstGeom>
          <a:noFill/>
          <a:ln w="9525">
            <a:noFill/>
            <a:miter lim="800000"/>
            <a:headEnd/>
            <a:tailEnd/>
          </a:ln>
        </p:spPr>
        <p:txBody>
          <a:bodyPr>
            <a:spAutoFit/>
          </a:bodyPr>
          <a:lstStyle/>
          <a:p>
            <a:r>
              <a:rPr lang="fr-FR"/>
              <a:t>  1 er Avis négatif en 2004 …</a:t>
            </a:r>
          </a:p>
          <a:p>
            <a:endParaRPr lang="fr-FR"/>
          </a:p>
          <a:p>
            <a:r>
              <a:rPr lang="fr-FR" b="1"/>
              <a:t> 2012 :In this document, it is concluded that the arguments against allowing</a:t>
            </a:r>
          </a:p>
          <a:p>
            <a:r>
              <a:rPr lang="fr-FR" b="1"/>
              <a:t>this application of the technology are not convincing. </a:t>
            </a:r>
          </a:p>
          <a:p>
            <a:endParaRPr lang="fr-FR" b="1"/>
          </a:p>
          <a:p>
            <a:r>
              <a:rPr lang="fr-FR"/>
              <a:t>The recommendations include the need for adequate information of women interested in oocyte cryopreservation, also in order to avoid raising false hopes. </a:t>
            </a:r>
          </a:p>
          <a:p>
            <a:endParaRPr lang="fr-FR"/>
          </a:p>
          <a:p>
            <a:r>
              <a:rPr lang="fr-FR" b="1"/>
              <a:t>The message must remain that women’s best chances of having a healthy child are through natural reproduction at a relative early age</a:t>
            </a:r>
          </a:p>
          <a:p>
            <a:r>
              <a:rPr lang="fr-FR"/>
              <a:t>. Centres offering this service must have the necessary expertise to employ oocyte cryopreservation efficiently with the so far non-standardized protocols. As data about long-term safety is still lacking, centres also have a responsibility to contribute to the collection of these data.</a:t>
            </a:r>
          </a:p>
        </p:txBody>
      </p:sp>
      <p:sp>
        <p:nvSpPr>
          <p:cNvPr id="78851" name="Rectangle 4"/>
          <p:cNvSpPr>
            <a:spLocks noChangeArrowheads="1"/>
          </p:cNvSpPr>
          <p:nvPr/>
        </p:nvSpPr>
        <p:spPr bwMode="auto">
          <a:xfrm>
            <a:off x="684213" y="765175"/>
            <a:ext cx="1044575" cy="646113"/>
          </a:xfrm>
          <a:prstGeom prst="rect">
            <a:avLst/>
          </a:prstGeom>
          <a:noFill/>
          <a:ln w="9525">
            <a:noFill/>
            <a:miter lim="800000"/>
            <a:headEnd/>
            <a:tailEnd/>
          </a:ln>
        </p:spPr>
        <p:txBody>
          <a:bodyPr wrap="none">
            <a:spAutoFit/>
          </a:bodyPr>
          <a:lstStyle/>
          <a:p>
            <a:r>
              <a:rPr lang="fr-FR"/>
              <a:t>ESHRE </a:t>
            </a:r>
            <a:br>
              <a:rPr lang="fr-FR"/>
            </a:br>
            <a:r>
              <a:rPr lang="fr-FR"/>
              <a:t>2012</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90871" y="260648"/>
            <a:ext cx="8229601" cy="1143000"/>
          </a:xfrm>
        </p:spPr>
        <p:txBody>
          <a:bodyPr/>
          <a:lstStyle/>
          <a:p>
            <a:pPr eaLnBrk="1" hangingPunct="1">
              <a:defRPr/>
            </a:pPr>
            <a:r>
              <a:rPr lang="fr-FR" dirty="0" smtClean="0"/>
              <a:t>Au quotidien  …</a:t>
            </a:r>
          </a:p>
        </p:txBody>
      </p:sp>
      <p:sp>
        <p:nvSpPr>
          <p:cNvPr id="62467" name="Rectangle 3"/>
          <p:cNvSpPr>
            <a:spLocks noGrp="1" noChangeArrowheads="1"/>
          </p:cNvSpPr>
          <p:nvPr>
            <p:ph sz="half" idx="1"/>
          </p:nvPr>
        </p:nvSpPr>
        <p:spPr>
          <a:xfrm>
            <a:off x="457200" y="1925216"/>
            <a:ext cx="4038600" cy="4456112"/>
          </a:xfrm>
        </p:spPr>
        <p:txBody>
          <a:bodyPr/>
          <a:lstStyle/>
          <a:p>
            <a:pPr eaLnBrk="1" hangingPunct="1">
              <a:defRPr/>
            </a:pPr>
            <a:r>
              <a:rPr lang="fr-FR" altLang="fr-FR" sz="2000" dirty="0" smtClean="0"/>
              <a:t>Les patientes enceintes de 40 ans et plus ne cessent d’augmenter  dans nos maternités </a:t>
            </a:r>
          </a:p>
          <a:p>
            <a:pPr eaLnBrk="1" hangingPunct="1">
              <a:defRPr/>
            </a:pPr>
            <a:r>
              <a:rPr lang="fr-FR" sz="2000" i="1" dirty="0" smtClean="0">
                <a:solidFill>
                  <a:srgbClr val="000000"/>
                </a:solidFill>
                <a:latin typeface="Arial" charset="0"/>
              </a:rPr>
              <a:t>Les </a:t>
            </a:r>
            <a:r>
              <a:rPr lang="fr-FR" sz="2000" i="1" dirty="0">
                <a:solidFill>
                  <a:srgbClr val="000000"/>
                </a:solidFill>
                <a:latin typeface="Arial" charset="0"/>
              </a:rPr>
              <a:t>mères de 40 </a:t>
            </a:r>
            <a:r>
              <a:rPr lang="fr-FR" sz="2000" i="1" dirty="0" smtClean="0">
                <a:solidFill>
                  <a:srgbClr val="000000"/>
                </a:solidFill>
                <a:latin typeface="Arial" charset="0"/>
              </a:rPr>
              <a:t>ans représentent   5% des naissances en 2013  contre</a:t>
            </a:r>
          </a:p>
          <a:p>
            <a:pPr marL="0" indent="0" eaLnBrk="1" hangingPunct="1">
              <a:buFontTx/>
              <a:buNone/>
              <a:defRPr/>
            </a:pPr>
            <a:r>
              <a:rPr lang="fr-FR" sz="2000" i="1" dirty="0">
                <a:solidFill>
                  <a:srgbClr val="000000"/>
                </a:solidFill>
                <a:latin typeface="Arial" charset="0"/>
              </a:rPr>
              <a:t> </a:t>
            </a:r>
            <a:r>
              <a:rPr lang="fr-FR" sz="2000" i="1" dirty="0" smtClean="0">
                <a:solidFill>
                  <a:srgbClr val="000000"/>
                </a:solidFill>
                <a:latin typeface="Arial" charset="0"/>
              </a:rPr>
              <a:t>       1 % en 1980</a:t>
            </a:r>
          </a:p>
          <a:p>
            <a:pPr marL="0" indent="0" eaLnBrk="1" hangingPunct="1">
              <a:buFontTx/>
              <a:buNone/>
              <a:defRPr/>
            </a:pPr>
            <a:r>
              <a:rPr lang="fr-FR" sz="1200" i="1" dirty="0" smtClean="0">
                <a:solidFill>
                  <a:srgbClr val="000000"/>
                </a:solidFill>
                <a:latin typeface="Arial" charset="0"/>
              </a:rPr>
              <a:t>(</a:t>
            </a:r>
            <a:r>
              <a:rPr lang="fr-FR" sz="1200" i="1" dirty="0">
                <a:solidFill>
                  <a:srgbClr val="000000"/>
                </a:solidFill>
              </a:rPr>
              <a:t>INSEE  données Sept 2014 sur l’ année 2013)</a:t>
            </a:r>
          </a:p>
          <a:p>
            <a:pPr eaLnBrk="1" hangingPunct="1">
              <a:buFontTx/>
              <a:buNone/>
              <a:defRPr/>
            </a:pPr>
            <a:endParaRPr lang="fr-FR" altLang="fr-FR" sz="2400" dirty="0" smtClean="0"/>
          </a:p>
        </p:txBody>
      </p:sp>
      <p:pic>
        <p:nvPicPr>
          <p:cNvPr id="9220"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12376" r="12737"/>
          <a:stretch>
            <a:fillRect/>
          </a:stretch>
        </p:blipFill>
        <p:spPr>
          <a:xfrm>
            <a:off x="4776788" y="1469628"/>
            <a:ext cx="4116387" cy="3111500"/>
          </a:xfrm>
        </p:spPr>
      </p:pic>
      <p:sp>
        <p:nvSpPr>
          <p:cNvPr id="9222" name="Rectangle 1"/>
          <p:cNvSpPr>
            <a:spLocks noChangeArrowheads="1"/>
          </p:cNvSpPr>
          <p:nvPr/>
        </p:nvSpPr>
        <p:spPr bwMode="auto">
          <a:xfrm>
            <a:off x="684213" y="5468938"/>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fr-FR" altLang="fr-FR" sz="1800" i="1">
                <a:solidFill>
                  <a:srgbClr val="000000"/>
                </a:solidFill>
                <a:latin typeface="Arial" panose="020B0604020202020204" pitchFamily="34" charset="0"/>
              </a:rPr>
              <a:t> </a:t>
            </a:r>
            <a:endParaRPr lang="fr-FR" altLang="fr-FR" sz="1800" i="1">
              <a:solidFill>
                <a:srgbClr val="000000"/>
              </a:solidFill>
            </a:endParaRPr>
          </a:p>
        </p:txBody>
      </p:sp>
      <p:sp>
        <p:nvSpPr>
          <p:cNvPr id="2" name="Rectangle 1"/>
          <p:cNvSpPr/>
          <p:nvPr/>
        </p:nvSpPr>
        <p:spPr>
          <a:xfrm>
            <a:off x="288032" y="5029989"/>
            <a:ext cx="4572000" cy="923330"/>
          </a:xfrm>
          <a:prstGeom prst="rect">
            <a:avLst/>
          </a:prstGeom>
        </p:spPr>
        <p:txBody>
          <a:bodyPr>
            <a:spAutoFit/>
          </a:bodyPr>
          <a:lstStyle/>
          <a:p>
            <a:pPr marL="285750" indent="-285750">
              <a:buFont typeface="Arial" panose="020B0604020202020204" pitchFamily="34" charset="0"/>
              <a:buChar char="•"/>
            </a:pPr>
            <a:r>
              <a:rPr lang="fr-FR" altLang="fr-FR" dirty="0">
                <a:latin typeface="Arial" panose="020B0604020202020204" pitchFamily="34" charset="0"/>
              </a:rPr>
              <a:t>Age moyen à l’ </a:t>
            </a:r>
            <a:r>
              <a:rPr lang="fr-FR" altLang="fr-FR" dirty="0" smtClean="0">
                <a:latin typeface="Arial" panose="020B0604020202020204" pitchFamily="34" charset="0"/>
              </a:rPr>
              <a:t>accouchement</a:t>
            </a:r>
          </a:p>
          <a:p>
            <a:r>
              <a:rPr lang="fr-FR" altLang="fr-FR" dirty="0" smtClean="0">
                <a:latin typeface="Arial" panose="020B0604020202020204" pitchFamily="34" charset="0"/>
              </a:rPr>
              <a:t> </a:t>
            </a:r>
            <a:r>
              <a:rPr lang="fr-FR" altLang="fr-FR" dirty="0">
                <a:latin typeface="Arial" panose="020B0604020202020204" pitchFamily="34" charset="0"/>
              </a:rPr>
              <a:t>en  1975: </a:t>
            </a:r>
            <a:r>
              <a:rPr lang="fr-FR" altLang="fr-FR" dirty="0" smtClean="0">
                <a:latin typeface="Arial" panose="020B0604020202020204" pitchFamily="34" charset="0"/>
              </a:rPr>
              <a:t>26,1 ans  </a:t>
            </a:r>
            <a:r>
              <a:rPr lang="fr-FR" altLang="fr-FR" dirty="0">
                <a:latin typeface="Arial" panose="020B0604020202020204" pitchFamily="34" charset="0"/>
              </a:rPr>
              <a:t>en 2013 :</a:t>
            </a:r>
            <a:r>
              <a:rPr lang="fr-FR" altLang="fr-FR" dirty="0" smtClean="0">
                <a:latin typeface="Arial" panose="020B0604020202020204" pitchFamily="34" charset="0"/>
              </a:rPr>
              <a:t>30,3</a:t>
            </a:r>
          </a:p>
          <a:p>
            <a:r>
              <a:rPr lang="fr-FR" altLang="fr-FR" dirty="0">
                <a:latin typeface="Arial" panose="020B0604020202020204" pitchFamily="34" charset="0"/>
              </a:rPr>
              <a:t> </a:t>
            </a:r>
            <a:r>
              <a:rPr lang="fr-FR" altLang="fr-FR" dirty="0" smtClean="0">
                <a:latin typeface="Arial" panose="020B0604020202020204" pitchFamily="34" charset="0"/>
              </a:rPr>
              <a:t>      </a:t>
            </a:r>
            <a:r>
              <a:rPr lang="fr-FR" altLang="fr-FR" dirty="0">
                <a:latin typeface="Arial" panose="020B0604020202020204" pitchFamily="34" charset="0"/>
              </a:rPr>
              <a:t>(données INSEE 2014) </a:t>
            </a:r>
          </a:p>
        </p:txBody>
      </p:sp>
      <p:sp>
        <p:nvSpPr>
          <p:cNvPr id="3" name="Rectangle 2"/>
          <p:cNvSpPr/>
          <p:nvPr/>
        </p:nvSpPr>
        <p:spPr>
          <a:xfrm>
            <a:off x="4572000" y="5241974"/>
            <a:ext cx="4572000" cy="1015663"/>
          </a:xfrm>
          <a:prstGeom prst="rect">
            <a:avLst/>
          </a:prstGeom>
        </p:spPr>
        <p:txBody>
          <a:bodyPr>
            <a:spAutoFit/>
          </a:bodyPr>
          <a:lstStyle/>
          <a:p>
            <a:pPr>
              <a:defRPr/>
            </a:pPr>
            <a:r>
              <a:rPr lang="fr-FR" altLang="fr-FR" sz="2000" b="1" i="1" dirty="0">
                <a:solidFill>
                  <a:schemeClr val="tx2"/>
                </a:solidFill>
              </a:rPr>
              <a:t>Les  femmes  qui arrivent  dans  nos consultations d’infertilité </a:t>
            </a:r>
            <a:r>
              <a:rPr lang="fr-FR" altLang="fr-FR" sz="2000" b="1" i="1" dirty="0" smtClean="0">
                <a:solidFill>
                  <a:schemeClr val="tx2"/>
                </a:solidFill>
              </a:rPr>
              <a:t>sont donc </a:t>
            </a:r>
            <a:r>
              <a:rPr lang="fr-FR" altLang="fr-FR" sz="2000" b="1" i="1" dirty="0">
                <a:solidFill>
                  <a:schemeClr val="tx2"/>
                </a:solidFill>
              </a:rPr>
              <a:t>de plus en plus âgées </a:t>
            </a:r>
          </a:p>
        </p:txBody>
      </p:sp>
    </p:spTree>
    <p:extLst>
      <p:ext uri="{BB962C8B-B14F-4D97-AF65-F5344CB8AC3E}">
        <p14:creationId xmlns:p14="http://schemas.microsoft.com/office/powerpoint/2010/main" val="37482862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554038" y="188913"/>
            <a:ext cx="8589962" cy="1143000"/>
          </a:xfrm>
        </p:spPr>
        <p:txBody>
          <a:bodyPr rtlCol="0">
            <a:normAutofit fontScale="90000"/>
            <a:scene3d>
              <a:camera prst="orthographicFront"/>
              <a:lightRig rig="soft" dir="t">
                <a:rot lat="0" lon="0" rev="16800000"/>
              </a:lightRig>
            </a:scene3d>
            <a:sp3d prstMaterial="softEdge">
              <a:bevelT w="38100" h="38100"/>
            </a:sp3d>
          </a:bodyPr>
          <a:lstStyle/>
          <a:p>
            <a:pPr fontAlgn="auto">
              <a:spcAft>
                <a:spcPts val="0"/>
              </a:spcAft>
              <a:defRPr/>
            </a:pPr>
            <a:r>
              <a:rPr lang="en-GB" sz="4100" b="1" dirty="0" smtClean="0">
                <a:ln w="6350">
                  <a:noFill/>
                </a:ln>
                <a:effectLst>
                  <a:outerShdw blurRad="114300" dist="101600" dir="2700000" algn="tl" rotWithShape="0">
                    <a:srgbClr val="000000">
                      <a:alpha val="40000"/>
                    </a:srgbClr>
                  </a:outerShdw>
                </a:effectLst>
              </a:rPr>
              <a:t>Si l’ </a:t>
            </a:r>
            <a:r>
              <a:rPr lang="en-GB" sz="4100" b="1" dirty="0" err="1" smtClean="0">
                <a:ln w="6350">
                  <a:noFill/>
                </a:ln>
                <a:effectLst>
                  <a:outerShdw blurRad="114300" dist="101600" dir="2700000" algn="tl" rotWithShape="0">
                    <a:srgbClr val="000000">
                      <a:alpha val="40000"/>
                    </a:srgbClr>
                  </a:outerShdw>
                </a:effectLst>
              </a:rPr>
              <a:t>autoconservation</a:t>
            </a:r>
            <a:r>
              <a:rPr lang="en-GB" sz="4100" b="1" dirty="0" smtClean="0">
                <a:ln w="6350">
                  <a:noFill/>
                </a:ln>
                <a:effectLst>
                  <a:outerShdw blurRad="114300" dist="101600" dir="2700000" algn="tl" rotWithShape="0">
                    <a:srgbClr val="000000">
                      <a:alpha val="40000"/>
                    </a:srgbClr>
                  </a:outerShdw>
                </a:effectLst>
              </a:rPr>
              <a:t> </a:t>
            </a:r>
            <a:r>
              <a:rPr lang="en-GB" sz="4100" b="1" dirty="0" err="1" smtClean="0">
                <a:ln w="6350">
                  <a:noFill/>
                </a:ln>
                <a:effectLst>
                  <a:outerShdw blurRad="114300" dist="101600" dir="2700000" algn="tl" rotWithShape="0">
                    <a:srgbClr val="000000">
                      <a:alpha val="40000"/>
                    </a:srgbClr>
                  </a:outerShdw>
                </a:effectLst>
              </a:rPr>
              <a:t>devenait</a:t>
            </a:r>
            <a:r>
              <a:rPr lang="en-GB" sz="4100" b="1" dirty="0" smtClean="0">
                <a:ln w="6350">
                  <a:noFill/>
                </a:ln>
                <a:effectLst>
                  <a:outerShdw blurRad="114300" dist="101600" dir="2700000" algn="tl" rotWithShape="0">
                    <a:srgbClr val="000000">
                      <a:alpha val="40000"/>
                    </a:srgbClr>
                  </a:outerShdw>
                </a:effectLst>
              </a:rPr>
              <a:t> possible en France  </a:t>
            </a:r>
            <a:r>
              <a:rPr lang="en-GB" sz="4100" b="1" dirty="0" err="1" smtClean="0">
                <a:ln w="6350">
                  <a:noFill/>
                </a:ln>
                <a:effectLst>
                  <a:outerShdw blurRad="114300" dist="101600" dir="2700000" algn="tl" rotWithShape="0">
                    <a:srgbClr val="000000">
                      <a:alpha val="40000"/>
                    </a:srgbClr>
                  </a:outerShdw>
                </a:effectLst>
              </a:rPr>
              <a:t>quels</a:t>
            </a:r>
            <a:r>
              <a:rPr lang="en-GB" sz="4100" b="1" dirty="0" smtClean="0">
                <a:ln w="6350">
                  <a:noFill/>
                </a:ln>
                <a:effectLst>
                  <a:outerShdw blurRad="114300" dist="101600" dir="2700000" algn="tl" rotWithShape="0">
                    <a:srgbClr val="000000">
                      <a:alpha val="40000"/>
                    </a:srgbClr>
                  </a:outerShdw>
                </a:effectLst>
              </a:rPr>
              <a:t> </a:t>
            </a:r>
            <a:r>
              <a:rPr lang="en-GB" sz="4100" b="1" dirty="0" err="1" smtClean="0">
                <a:ln w="6350">
                  <a:noFill/>
                </a:ln>
                <a:effectLst>
                  <a:outerShdw blurRad="114300" dist="101600" dir="2700000" algn="tl" rotWithShape="0">
                    <a:srgbClr val="000000">
                      <a:alpha val="40000"/>
                    </a:srgbClr>
                  </a:outerShdw>
                </a:effectLst>
              </a:rPr>
              <a:t>seraient</a:t>
            </a:r>
            <a:r>
              <a:rPr lang="en-GB" sz="4100" b="1" dirty="0" smtClean="0">
                <a:ln w="6350">
                  <a:noFill/>
                </a:ln>
                <a:effectLst>
                  <a:outerShdw blurRad="114300" dist="101600" dir="2700000" algn="tl" rotWithShape="0">
                    <a:srgbClr val="000000">
                      <a:alpha val="40000"/>
                    </a:srgbClr>
                  </a:outerShdw>
                </a:effectLst>
              </a:rPr>
              <a:t> les   </a:t>
            </a:r>
            <a:r>
              <a:rPr lang="en-GB" sz="4100" b="1" dirty="0" err="1" smtClean="0">
                <a:ln w="6350">
                  <a:noFill/>
                </a:ln>
                <a:effectLst>
                  <a:outerShdw blurRad="114300" dist="101600" dir="2700000" algn="tl" rotWithShape="0">
                    <a:srgbClr val="000000">
                      <a:alpha val="40000"/>
                    </a:srgbClr>
                  </a:outerShdw>
                </a:effectLst>
              </a:rPr>
              <a:t>problemes</a:t>
            </a:r>
            <a:r>
              <a:rPr lang="en-GB" sz="4100" b="1" dirty="0" smtClean="0">
                <a:ln w="6350">
                  <a:noFill/>
                </a:ln>
                <a:effectLst>
                  <a:outerShdw blurRad="114300" dist="101600" dir="2700000" algn="tl" rotWithShape="0">
                    <a:srgbClr val="000000">
                      <a:alpha val="40000"/>
                    </a:srgbClr>
                  </a:outerShdw>
                </a:effectLst>
              </a:rPr>
              <a:t> ?  </a:t>
            </a:r>
            <a:endParaRPr lang="en-GB" sz="4100" b="1" dirty="0">
              <a:ln w="6350">
                <a:noFill/>
              </a:ln>
              <a:effectLst>
                <a:outerShdw blurRad="114300" dist="101600" dir="2700000" algn="tl" rotWithShape="0">
                  <a:srgbClr val="000000">
                    <a:alpha val="40000"/>
                  </a:srgbClr>
                </a:outerShdw>
              </a:effectLst>
            </a:endParaRPr>
          </a:p>
        </p:txBody>
      </p:sp>
      <p:sp>
        <p:nvSpPr>
          <p:cNvPr id="3" name="Espace réservé du contenu 2"/>
          <p:cNvSpPr>
            <a:spLocks noGrp="1"/>
          </p:cNvSpPr>
          <p:nvPr>
            <p:ph idx="4294967295"/>
          </p:nvPr>
        </p:nvSpPr>
        <p:spPr>
          <a:xfrm>
            <a:off x="107504" y="1700808"/>
            <a:ext cx="8229600" cy="4749477"/>
          </a:xfrm>
        </p:spPr>
        <p:txBody>
          <a:bodyPr wrap="square" numCol="1" anchor="t" anchorCtr="0" compatLnSpc="1">
            <a:prstTxWarp prst="textNoShape">
              <a:avLst/>
            </a:prstTxWarp>
            <a:normAutofit/>
          </a:bodyPr>
          <a:lstStyle/>
          <a:p>
            <a:pPr marL="547688" indent="-411163">
              <a:lnSpc>
                <a:spcPct val="70000"/>
              </a:lnSpc>
            </a:pPr>
            <a:r>
              <a:rPr lang="en-GB" sz="2000" dirty="0" smtClean="0"/>
              <a:t>A </a:t>
            </a:r>
            <a:r>
              <a:rPr lang="en-GB" sz="2000" dirty="0" err="1" smtClean="0"/>
              <a:t>quel</a:t>
            </a:r>
            <a:r>
              <a:rPr lang="en-GB" sz="2000" dirty="0" smtClean="0"/>
              <a:t> age la </a:t>
            </a:r>
            <a:r>
              <a:rPr lang="en-GB" sz="2000" dirty="0" err="1" smtClean="0"/>
              <a:t>pratiquer</a:t>
            </a:r>
            <a:r>
              <a:rPr lang="en-GB" sz="2000" dirty="0" smtClean="0"/>
              <a:t> ? </a:t>
            </a:r>
          </a:p>
          <a:p>
            <a:pPr marL="547688" indent="-411163">
              <a:lnSpc>
                <a:spcPct val="70000"/>
              </a:lnSpc>
              <a:buFontTx/>
              <a:buNone/>
            </a:pPr>
            <a:r>
              <a:rPr lang="en-GB" sz="2000" dirty="0" smtClean="0"/>
              <a:t>                         </a:t>
            </a:r>
            <a:r>
              <a:rPr lang="en-GB" sz="2000" b="1" dirty="0" err="1" smtClean="0"/>
              <a:t>Idéal</a:t>
            </a:r>
            <a:r>
              <a:rPr lang="en-GB" sz="2000" b="1" dirty="0" smtClean="0"/>
              <a:t>  35/36 </a:t>
            </a:r>
            <a:r>
              <a:rPr lang="en-GB" sz="2000" b="1" dirty="0" err="1" smtClean="0"/>
              <a:t>ans</a:t>
            </a:r>
            <a:r>
              <a:rPr lang="en-GB" sz="2000" b="1" dirty="0" smtClean="0"/>
              <a:t>        Avant 38/39 </a:t>
            </a:r>
            <a:r>
              <a:rPr lang="en-GB" sz="2000" b="1" dirty="0" err="1" smtClean="0"/>
              <a:t>ans</a:t>
            </a:r>
            <a:r>
              <a:rPr lang="en-GB" sz="2000" b="1" dirty="0" smtClean="0"/>
              <a:t> </a:t>
            </a:r>
          </a:p>
          <a:p>
            <a:pPr marL="547688" indent="-411163">
              <a:lnSpc>
                <a:spcPct val="70000"/>
              </a:lnSpc>
            </a:pPr>
            <a:r>
              <a:rPr lang="en-GB" sz="2000" dirty="0" err="1" smtClean="0"/>
              <a:t>Que</a:t>
            </a:r>
            <a:r>
              <a:rPr lang="en-GB" sz="2000" dirty="0" smtClean="0"/>
              <a:t> faire des </a:t>
            </a:r>
            <a:r>
              <a:rPr lang="en-GB" sz="2000" dirty="0" err="1" smtClean="0"/>
              <a:t>ovocytes</a:t>
            </a:r>
            <a:r>
              <a:rPr lang="en-GB" sz="2000" dirty="0" smtClean="0"/>
              <a:t> </a:t>
            </a:r>
            <a:r>
              <a:rPr lang="en-GB" sz="2000" dirty="0" err="1" smtClean="0"/>
              <a:t>si</a:t>
            </a:r>
            <a:r>
              <a:rPr lang="en-GB" sz="2000" dirty="0" smtClean="0"/>
              <a:t> les </a:t>
            </a:r>
            <a:r>
              <a:rPr lang="en-GB" sz="2000" dirty="0" err="1" smtClean="0"/>
              <a:t>grossesses</a:t>
            </a:r>
            <a:r>
              <a:rPr lang="en-GB" sz="2000" dirty="0" smtClean="0"/>
              <a:t> </a:t>
            </a:r>
            <a:r>
              <a:rPr lang="en-GB" sz="2000" dirty="0" err="1" smtClean="0"/>
              <a:t>désirées</a:t>
            </a:r>
            <a:r>
              <a:rPr lang="en-GB" sz="2000" dirty="0" smtClean="0"/>
              <a:t> </a:t>
            </a:r>
            <a:r>
              <a:rPr lang="en-GB" sz="2000" dirty="0" err="1" smtClean="0"/>
              <a:t>surviennent</a:t>
            </a:r>
            <a:r>
              <a:rPr lang="en-GB" sz="2000" dirty="0" smtClean="0"/>
              <a:t>  </a:t>
            </a:r>
            <a:r>
              <a:rPr lang="en-GB" sz="2000" dirty="0" err="1" smtClean="0"/>
              <a:t>spontanément</a:t>
            </a:r>
            <a:r>
              <a:rPr lang="en-GB" sz="2000" dirty="0" smtClean="0"/>
              <a:t> ?</a:t>
            </a:r>
          </a:p>
          <a:p>
            <a:pPr marL="547688" indent="-411163">
              <a:lnSpc>
                <a:spcPct val="70000"/>
              </a:lnSpc>
            </a:pPr>
            <a:r>
              <a:rPr lang="en-GB" sz="2000" dirty="0" err="1" smtClean="0"/>
              <a:t>Jusqu</a:t>
            </a:r>
            <a:r>
              <a:rPr lang="en-GB" sz="2000" dirty="0" smtClean="0"/>
              <a:t>’ à </a:t>
            </a:r>
            <a:r>
              <a:rPr lang="en-GB" sz="2000" dirty="0" err="1" smtClean="0"/>
              <a:t>quel</a:t>
            </a:r>
            <a:r>
              <a:rPr lang="en-GB" sz="2000" dirty="0" smtClean="0"/>
              <a:t> age la femme </a:t>
            </a:r>
            <a:r>
              <a:rPr lang="en-GB" sz="2000" dirty="0" err="1" smtClean="0"/>
              <a:t>pourrait</a:t>
            </a:r>
            <a:r>
              <a:rPr lang="en-GB" sz="2000" dirty="0" smtClean="0"/>
              <a:t> </a:t>
            </a:r>
            <a:r>
              <a:rPr lang="en-GB" sz="2000" dirty="0" err="1" smtClean="0"/>
              <a:t>elle</a:t>
            </a:r>
            <a:r>
              <a:rPr lang="en-GB" sz="2000" dirty="0" smtClean="0"/>
              <a:t> les </a:t>
            </a:r>
            <a:r>
              <a:rPr lang="en-GB" sz="2000" dirty="0" err="1" smtClean="0"/>
              <a:t>utiliser</a:t>
            </a:r>
            <a:r>
              <a:rPr lang="en-GB" sz="2000" dirty="0" smtClean="0"/>
              <a:t> (43,</a:t>
            </a:r>
            <a:r>
              <a:rPr lang="en-GB" sz="2000" b="1" dirty="0" smtClean="0"/>
              <a:t>45</a:t>
            </a:r>
            <a:r>
              <a:rPr lang="en-GB" sz="2000" dirty="0" smtClean="0"/>
              <a:t> ?50 ,</a:t>
            </a:r>
            <a:r>
              <a:rPr lang="en-GB" sz="2000" dirty="0" err="1" smtClean="0"/>
              <a:t>en</a:t>
            </a:r>
            <a:r>
              <a:rPr lang="en-GB" sz="2000" dirty="0" smtClean="0"/>
              <a:t> age de </a:t>
            </a:r>
            <a:r>
              <a:rPr lang="en-GB" sz="2000" dirty="0" err="1" smtClean="0"/>
              <a:t>procréer</a:t>
            </a:r>
            <a:r>
              <a:rPr lang="en-GB" sz="2000" dirty="0" smtClean="0"/>
              <a:t>, pas de </a:t>
            </a:r>
            <a:r>
              <a:rPr lang="en-GB" sz="2000" dirty="0" err="1" smtClean="0"/>
              <a:t>limite</a:t>
            </a:r>
            <a:r>
              <a:rPr lang="en-GB" sz="2000" dirty="0" smtClean="0"/>
              <a:t> ) ?</a:t>
            </a:r>
          </a:p>
          <a:p>
            <a:pPr marL="547688" indent="-411163">
              <a:lnSpc>
                <a:spcPct val="70000"/>
              </a:lnSpc>
            </a:pPr>
            <a:r>
              <a:rPr lang="en-GB" sz="2000" dirty="0" err="1" smtClean="0"/>
              <a:t>Que</a:t>
            </a:r>
            <a:r>
              <a:rPr lang="en-GB" sz="2000" dirty="0" smtClean="0"/>
              <a:t>  faire des </a:t>
            </a:r>
            <a:r>
              <a:rPr lang="en-GB" sz="2000" dirty="0" err="1" smtClean="0"/>
              <a:t>ovocytes</a:t>
            </a:r>
            <a:r>
              <a:rPr lang="en-GB" sz="2000" dirty="0" smtClean="0"/>
              <a:t> </a:t>
            </a:r>
            <a:r>
              <a:rPr lang="en-GB" sz="2000" dirty="0" err="1" smtClean="0"/>
              <a:t>lorque</a:t>
            </a:r>
            <a:r>
              <a:rPr lang="en-GB" sz="2000" dirty="0" smtClean="0"/>
              <a:t> </a:t>
            </a:r>
            <a:r>
              <a:rPr lang="en-GB" sz="2000" dirty="0" err="1" smtClean="0"/>
              <a:t>leur</a:t>
            </a:r>
            <a:r>
              <a:rPr lang="en-GB" sz="2000" dirty="0" smtClean="0"/>
              <a:t> </a:t>
            </a:r>
            <a:r>
              <a:rPr lang="en-GB" sz="2000" dirty="0" err="1" smtClean="0"/>
              <a:t>propriétaire</a:t>
            </a:r>
            <a:r>
              <a:rPr lang="en-GB" sz="2000" dirty="0" smtClean="0"/>
              <a:t> </a:t>
            </a:r>
            <a:r>
              <a:rPr lang="en-GB" sz="2000" dirty="0" err="1" smtClean="0"/>
              <a:t>atteint</a:t>
            </a:r>
            <a:r>
              <a:rPr lang="en-GB" sz="2000" dirty="0" smtClean="0"/>
              <a:t> la </a:t>
            </a:r>
            <a:r>
              <a:rPr lang="en-GB" sz="2000" dirty="0" err="1" smtClean="0"/>
              <a:t>limite</a:t>
            </a:r>
            <a:r>
              <a:rPr lang="en-GB" sz="2000" dirty="0" smtClean="0"/>
              <a:t> </a:t>
            </a:r>
          </a:p>
          <a:p>
            <a:pPr marL="547688" indent="-411163">
              <a:lnSpc>
                <a:spcPct val="70000"/>
              </a:lnSpc>
              <a:buFont typeface="Arial" charset="0"/>
              <a:buNone/>
            </a:pPr>
            <a:r>
              <a:rPr lang="en-GB" sz="2000" dirty="0" smtClean="0"/>
              <a:t>        d ‘age?</a:t>
            </a:r>
          </a:p>
          <a:p>
            <a:pPr marL="547688" indent="-411163">
              <a:lnSpc>
                <a:spcPct val="70000"/>
              </a:lnSpc>
            </a:pPr>
            <a:r>
              <a:rPr lang="en-GB" sz="2000" dirty="0" smtClean="0"/>
              <a:t>Comment  organiser la conservation ?</a:t>
            </a:r>
          </a:p>
          <a:p>
            <a:pPr marL="547688" indent="-411163">
              <a:lnSpc>
                <a:spcPct val="70000"/>
              </a:lnSpc>
            </a:pPr>
            <a:r>
              <a:rPr lang="en-GB" sz="2200" b="1" dirty="0" smtClean="0"/>
              <a:t>Tout </a:t>
            </a:r>
            <a:r>
              <a:rPr lang="en-GB" sz="2200" b="1" dirty="0" err="1" smtClean="0"/>
              <a:t>cela</a:t>
            </a:r>
            <a:r>
              <a:rPr lang="en-GB" sz="2200" b="1" dirty="0" smtClean="0"/>
              <a:t> </a:t>
            </a:r>
            <a:r>
              <a:rPr lang="en-GB" sz="2200" b="1" dirty="0" err="1" smtClean="0"/>
              <a:t>pourrait</a:t>
            </a:r>
            <a:r>
              <a:rPr lang="en-GB" sz="2200" b="1" dirty="0" smtClean="0"/>
              <a:t>  </a:t>
            </a:r>
            <a:r>
              <a:rPr lang="en-GB" sz="2200" b="1" dirty="0" err="1" smtClean="0"/>
              <a:t>etre</a:t>
            </a:r>
            <a:r>
              <a:rPr lang="en-GB" sz="2200" b="1" dirty="0" smtClean="0"/>
              <a:t> </a:t>
            </a:r>
            <a:r>
              <a:rPr lang="en-GB" sz="2200" b="1" dirty="0" err="1" smtClean="0"/>
              <a:t>prévu</a:t>
            </a:r>
            <a:r>
              <a:rPr lang="en-GB" sz="2200" b="1" dirty="0" smtClean="0"/>
              <a:t>   !</a:t>
            </a:r>
          </a:p>
          <a:p>
            <a:pPr marL="547688" indent="-411163">
              <a:lnSpc>
                <a:spcPct val="70000"/>
              </a:lnSpc>
            </a:pPr>
            <a:r>
              <a:rPr lang="en-GB" sz="2200" dirty="0" smtClean="0"/>
              <a:t> Le don d ‘</a:t>
            </a:r>
            <a:r>
              <a:rPr lang="en-GB" sz="2200" dirty="0" err="1" smtClean="0"/>
              <a:t>ovocyte</a:t>
            </a:r>
            <a:r>
              <a:rPr lang="en-GB" sz="2200" dirty="0" smtClean="0"/>
              <a:t>  </a:t>
            </a:r>
            <a:r>
              <a:rPr lang="en-GB" sz="2200" dirty="0" err="1" smtClean="0"/>
              <a:t>pourrait</a:t>
            </a:r>
            <a:r>
              <a:rPr lang="en-GB" sz="2200" dirty="0" smtClean="0"/>
              <a:t>   </a:t>
            </a:r>
            <a:r>
              <a:rPr lang="en-GB" sz="2200" dirty="0" err="1" smtClean="0"/>
              <a:t>doublement</a:t>
            </a:r>
            <a:r>
              <a:rPr lang="en-GB" sz="2200" dirty="0" smtClean="0"/>
              <a:t> </a:t>
            </a:r>
            <a:r>
              <a:rPr lang="en-GB" sz="2200" dirty="0" err="1" smtClean="0"/>
              <a:t>s’améliorer</a:t>
            </a:r>
            <a:r>
              <a:rPr lang="en-GB" sz="2200" dirty="0" smtClean="0"/>
              <a:t>: diminution des </a:t>
            </a:r>
            <a:r>
              <a:rPr lang="en-GB" sz="2200" dirty="0" err="1" smtClean="0"/>
              <a:t>demandes</a:t>
            </a:r>
            <a:r>
              <a:rPr lang="en-GB" sz="2200" dirty="0" smtClean="0"/>
              <a:t> et augmentation de  </a:t>
            </a:r>
            <a:r>
              <a:rPr lang="en-GB" sz="2200" dirty="0" err="1" smtClean="0"/>
              <a:t>l’offre</a:t>
            </a:r>
            <a:r>
              <a:rPr lang="en-GB" sz="2200" dirty="0" smtClean="0"/>
              <a:t>!</a:t>
            </a:r>
          </a:p>
          <a:p>
            <a:pPr marL="547688" indent="-411163">
              <a:lnSpc>
                <a:spcPct val="70000"/>
              </a:lnSpc>
            </a:pPr>
            <a:r>
              <a:rPr lang="en-GB" sz="2200" dirty="0" smtClean="0"/>
              <a:t> </a:t>
            </a:r>
            <a:r>
              <a:rPr lang="en-GB" sz="2200" b="1" u="sng" dirty="0" err="1" smtClean="0"/>
              <a:t>Ou</a:t>
            </a:r>
            <a:r>
              <a:rPr lang="en-GB" sz="2200" b="1" u="sng" dirty="0" smtClean="0"/>
              <a:t> la </a:t>
            </a:r>
            <a:r>
              <a:rPr lang="en-GB" sz="2200" b="1" u="sng" dirty="0" err="1" smtClean="0"/>
              <a:t>pratiquer</a:t>
            </a:r>
            <a:r>
              <a:rPr lang="en-GB" sz="2200" b="1" u="sng" dirty="0" smtClean="0"/>
              <a:t> ? </a:t>
            </a:r>
            <a:r>
              <a:rPr lang="en-GB" sz="2200" b="1" dirty="0" err="1" smtClean="0"/>
              <a:t>En</a:t>
            </a:r>
            <a:r>
              <a:rPr lang="en-GB" sz="2200" b="1" dirty="0" smtClean="0"/>
              <a:t> public et </a:t>
            </a:r>
            <a:r>
              <a:rPr lang="en-GB" sz="2200" b="1" dirty="0" err="1" smtClean="0"/>
              <a:t>en</a:t>
            </a:r>
            <a:r>
              <a:rPr lang="en-GB" sz="2200" b="1" dirty="0" smtClean="0"/>
              <a:t> </a:t>
            </a:r>
            <a:r>
              <a:rPr lang="en-GB" sz="2200" b="1" dirty="0" err="1" smtClean="0"/>
              <a:t>privé</a:t>
            </a:r>
            <a:r>
              <a:rPr lang="en-GB" sz="2200" b="1" dirty="0" smtClean="0"/>
              <a:t> </a:t>
            </a:r>
            <a:r>
              <a:rPr lang="en-GB" sz="2200" b="1" dirty="0" err="1" smtClean="0"/>
              <a:t>dans</a:t>
            </a:r>
            <a:r>
              <a:rPr lang="en-GB" sz="2200" b="1" dirty="0" smtClean="0"/>
              <a:t> des centres d ‘AMP </a:t>
            </a:r>
            <a:r>
              <a:rPr lang="en-GB" sz="2200" b="1" dirty="0" err="1" smtClean="0"/>
              <a:t>volontaires</a:t>
            </a:r>
            <a:r>
              <a:rPr lang="en-GB" sz="2200" b="1" dirty="0" smtClean="0"/>
              <a:t> (  à </a:t>
            </a:r>
            <a:r>
              <a:rPr lang="en-GB" sz="2200" b="1" dirty="0" err="1" smtClean="0"/>
              <a:t>différencier</a:t>
            </a:r>
            <a:r>
              <a:rPr lang="en-GB" sz="2200" b="1" dirty="0" smtClean="0"/>
              <a:t> de la </a:t>
            </a:r>
            <a:r>
              <a:rPr lang="en-GB" sz="2200" b="1" dirty="0" err="1" smtClean="0"/>
              <a:t>préservation</a:t>
            </a:r>
            <a:r>
              <a:rPr lang="en-GB" sz="2200" b="1" dirty="0" smtClean="0"/>
              <a:t> ds le cadre du cancer </a:t>
            </a:r>
            <a:r>
              <a:rPr lang="en-GB" sz="2200" b="1" dirty="0" err="1" smtClean="0"/>
              <a:t>soumise</a:t>
            </a:r>
            <a:r>
              <a:rPr lang="en-GB" sz="2200" b="1" dirty="0" smtClean="0"/>
              <a:t> à </a:t>
            </a:r>
            <a:r>
              <a:rPr lang="en-GB" sz="2200" b="1" dirty="0" err="1" smtClean="0"/>
              <a:t>autorisation</a:t>
            </a:r>
            <a:r>
              <a:rPr lang="en-GB" sz="2200" b="1" dirty="0" smtClean="0"/>
              <a:t> de l’ ARS et au SROS)</a:t>
            </a:r>
          </a:p>
          <a:p>
            <a:pPr marL="547688" indent="-411163">
              <a:lnSpc>
                <a:spcPct val="70000"/>
              </a:lnSpc>
              <a:buFont typeface="Arial" charset="0"/>
              <a:buNone/>
            </a:pPr>
            <a:r>
              <a:rPr lang="en-GB" sz="2200" b="1" i="1" dirty="0" smtClean="0">
                <a:solidFill>
                  <a:srgbClr val="FF0000"/>
                </a:solidFill>
              </a:rPr>
              <a:t>             </a:t>
            </a:r>
            <a:r>
              <a:rPr lang="en-GB" sz="2600" b="1" i="1" dirty="0" smtClean="0">
                <a:solidFill>
                  <a:srgbClr val="FF0000"/>
                </a:solidFill>
              </a:rPr>
              <a:t>Comment </a:t>
            </a:r>
            <a:r>
              <a:rPr lang="en-GB" sz="2600" b="1" i="1" dirty="0" err="1" smtClean="0">
                <a:solidFill>
                  <a:srgbClr val="FF0000"/>
                </a:solidFill>
              </a:rPr>
              <a:t>l’autoriser</a:t>
            </a:r>
            <a:r>
              <a:rPr lang="en-GB" sz="2600" b="1" i="1" dirty="0" smtClean="0">
                <a:solidFill>
                  <a:srgbClr val="FF0000"/>
                </a:solidFill>
              </a:rPr>
              <a:t> sans </a:t>
            </a:r>
            <a:r>
              <a:rPr lang="en-GB" sz="2600" b="1" i="1" dirty="0" err="1" smtClean="0">
                <a:solidFill>
                  <a:srgbClr val="FF0000"/>
                </a:solidFill>
              </a:rPr>
              <a:t>l’encourager</a:t>
            </a:r>
            <a:r>
              <a:rPr lang="en-GB" sz="2600" b="1" i="1" dirty="0" smtClean="0">
                <a:solidFill>
                  <a:srgbClr val="FF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re 1"/>
          <p:cNvSpPr>
            <a:spLocks noGrp="1"/>
          </p:cNvSpPr>
          <p:nvPr>
            <p:ph type="title"/>
          </p:nvPr>
        </p:nvSpPr>
        <p:spPr>
          <a:xfrm>
            <a:off x="1455738" y="-87313"/>
            <a:ext cx="8229600" cy="1139826"/>
          </a:xfrm>
        </p:spPr>
        <p:txBody>
          <a:bodyPr/>
          <a:lstStyle/>
          <a:p>
            <a:r>
              <a:rPr lang="en-US" smtClean="0"/>
              <a:t>Le role de la médecine ?</a:t>
            </a:r>
          </a:p>
        </p:txBody>
      </p:sp>
      <p:sp>
        <p:nvSpPr>
          <p:cNvPr id="51203" name="Espace réservé du contenu 2"/>
          <p:cNvSpPr>
            <a:spLocks noGrp="1"/>
          </p:cNvSpPr>
          <p:nvPr>
            <p:ph idx="1"/>
          </p:nvPr>
        </p:nvSpPr>
        <p:spPr bwMode="auto">
          <a:xfrm>
            <a:off x="457200" y="1989138"/>
            <a:ext cx="8229600" cy="4530725"/>
          </a:xfrm>
        </p:spPr>
        <p:txBody>
          <a:bodyPr wrap="square" numCol="1" anchor="t" anchorCtr="0" compatLnSpc="1">
            <a:prstTxWarp prst="textNoShape">
              <a:avLst/>
            </a:prstTxWarp>
          </a:bodyPr>
          <a:lstStyle/>
          <a:p>
            <a:r>
              <a:rPr lang="en-US" altLang="fr-FR" sz="2000" dirty="0" err="1" smtClean="0"/>
              <a:t>Soigner</a:t>
            </a:r>
            <a:r>
              <a:rPr lang="en-US" altLang="fr-FR" sz="2000" dirty="0" smtClean="0"/>
              <a:t> </a:t>
            </a:r>
            <a:r>
              <a:rPr lang="en-US" altLang="fr-FR" sz="2000" dirty="0" err="1" smtClean="0"/>
              <a:t>seulement</a:t>
            </a:r>
            <a:r>
              <a:rPr lang="en-US" altLang="fr-FR" sz="2000" dirty="0" smtClean="0"/>
              <a:t> les </a:t>
            </a:r>
            <a:r>
              <a:rPr lang="en-US" altLang="fr-FR" sz="2000" dirty="0" err="1" smtClean="0"/>
              <a:t>problemes</a:t>
            </a:r>
            <a:r>
              <a:rPr lang="en-US" altLang="fr-FR" sz="2000" dirty="0" smtClean="0"/>
              <a:t> de santé ? </a:t>
            </a:r>
            <a:r>
              <a:rPr lang="en-US" altLang="fr-FR" sz="2000" dirty="0" err="1" smtClean="0"/>
              <a:t>L’infertilité</a:t>
            </a:r>
            <a:r>
              <a:rPr lang="en-US" altLang="fr-FR" sz="2000" dirty="0" smtClean="0"/>
              <a:t> </a:t>
            </a:r>
            <a:r>
              <a:rPr lang="en-US" altLang="fr-FR" sz="2000" dirty="0" err="1" smtClean="0"/>
              <a:t>pathologique</a:t>
            </a:r>
            <a:r>
              <a:rPr lang="en-US" altLang="fr-FR" sz="2000" dirty="0" smtClean="0"/>
              <a:t> ?</a:t>
            </a:r>
          </a:p>
          <a:p>
            <a:r>
              <a:rPr lang="en-US" altLang="fr-FR" sz="2000" dirty="0" smtClean="0"/>
              <a:t>Multiples </a:t>
            </a:r>
            <a:r>
              <a:rPr lang="en-US" altLang="fr-FR" sz="2000" dirty="0" err="1" smtClean="0"/>
              <a:t>exemples</a:t>
            </a:r>
            <a:r>
              <a:rPr lang="en-US" altLang="fr-FR" sz="2000" dirty="0" smtClean="0"/>
              <a:t> </a:t>
            </a:r>
            <a:r>
              <a:rPr lang="en-US" altLang="fr-FR" sz="2000" dirty="0" err="1" smtClean="0"/>
              <a:t>où</a:t>
            </a:r>
            <a:r>
              <a:rPr lang="en-US" altLang="fr-FR" sz="2000" dirty="0" smtClean="0"/>
              <a:t> la </a:t>
            </a:r>
            <a:r>
              <a:rPr lang="en-US" altLang="fr-FR" sz="2000" dirty="0" err="1" smtClean="0"/>
              <a:t>médecine</a:t>
            </a:r>
            <a:r>
              <a:rPr lang="en-US" altLang="fr-FR" sz="2000" dirty="0" smtClean="0"/>
              <a:t> sort de </a:t>
            </a:r>
            <a:r>
              <a:rPr lang="en-US" altLang="fr-FR" sz="2000" dirty="0" err="1" smtClean="0"/>
              <a:t>ce</a:t>
            </a:r>
            <a:r>
              <a:rPr lang="en-US" altLang="fr-FR" sz="2000" dirty="0" smtClean="0"/>
              <a:t> champ: la </a:t>
            </a:r>
            <a:r>
              <a:rPr lang="en-US" altLang="fr-FR" sz="2000" dirty="0" err="1" smtClean="0"/>
              <a:t>chirurgie</a:t>
            </a:r>
            <a:r>
              <a:rPr lang="en-US" altLang="fr-FR" sz="2000" dirty="0" smtClean="0"/>
              <a:t> </a:t>
            </a:r>
            <a:r>
              <a:rPr lang="en-US" altLang="fr-FR" sz="2000" dirty="0" err="1" smtClean="0"/>
              <a:t>esthétique</a:t>
            </a:r>
            <a:r>
              <a:rPr lang="en-US" altLang="fr-FR" sz="2000" dirty="0" smtClean="0"/>
              <a:t>, l’ AMP des </a:t>
            </a:r>
            <a:r>
              <a:rPr lang="en-US" altLang="fr-FR" sz="2000" dirty="0" err="1" smtClean="0"/>
              <a:t>infertilité</a:t>
            </a:r>
            <a:r>
              <a:rPr lang="en-US" altLang="fr-FR" sz="2000" dirty="0" smtClean="0"/>
              <a:t> sans </a:t>
            </a:r>
            <a:r>
              <a:rPr lang="en-US" altLang="fr-FR" sz="2000" dirty="0" err="1" smtClean="0"/>
              <a:t>autre</a:t>
            </a:r>
            <a:r>
              <a:rPr lang="en-US" altLang="fr-FR" sz="2000" dirty="0" smtClean="0"/>
              <a:t>  cause </a:t>
            </a:r>
            <a:r>
              <a:rPr lang="en-US" altLang="fr-FR" sz="2000" dirty="0" err="1" smtClean="0"/>
              <a:t>que</a:t>
            </a:r>
            <a:r>
              <a:rPr lang="en-US" altLang="fr-FR" sz="2000" dirty="0" smtClean="0"/>
              <a:t> l’ </a:t>
            </a:r>
            <a:r>
              <a:rPr lang="en-US" altLang="fr-FR" sz="2000" dirty="0" err="1" smtClean="0"/>
              <a:t>âge</a:t>
            </a:r>
            <a:r>
              <a:rPr lang="en-US" altLang="fr-FR" sz="2000" dirty="0" smtClean="0"/>
              <a:t> (</a:t>
            </a:r>
            <a:r>
              <a:rPr lang="en-US" altLang="fr-FR" sz="2000" dirty="0" err="1" smtClean="0"/>
              <a:t>limite</a:t>
            </a:r>
            <a:r>
              <a:rPr lang="en-US" altLang="fr-FR" sz="2000" dirty="0" smtClean="0"/>
              <a:t> de l’ AMP </a:t>
            </a:r>
            <a:r>
              <a:rPr lang="en-US" altLang="fr-FR" sz="2000" dirty="0" err="1"/>
              <a:t>sociétale</a:t>
            </a:r>
            <a:r>
              <a:rPr lang="en-US" altLang="fr-FR" sz="2000" dirty="0"/>
              <a:t> </a:t>
            </a:r>
            <a:r>
              <a:rPr lang="en-US" altLang="fr-FR" sz="2000" dirty="0" smtClean="0"/>
              <a:t>), la </a:t>
            </a:r>
            <a:r>
              <a:rPr lang="en-US" altLang="fr-FR" sz="2000" dirty="0" err="1"/>
              <a:t>lutte</a:t>
            </a:r>
            <a:r>
              <a:rPr lang="en-US" altLang="fr-FR" sz="2000" dirty="0"/>
              <a:t> </a:t>
            </a:r>
            <a:r>
              <a:rPr lang="en-US" altLang="fr-FR" sz="2000" dirty="0" err="1"/>
              <a:t>contre</a:t>
            </a:r>
            <a:r>
              <a:rPr lang="en-US" altLang="fr-FR" sz="2000" dirty="0"/>
              <a:t> les consequences du </a:t>
            </a:r>
            <a:r>
              <a:rPr lang="en-US" altLang="fr-FR" sz="2000" dirty="0" err="1" smtClean="0"/>
              <a:t>vieillissement</a:t>
            </a:r>
            <a:r>
              <a:rPr lang="en-US" altLang="fr-FR" sz="2000" dirty="0" smtClean="0"/>
              <a:t> qui </a:t>
            </a:r>
            <a:r>
              <a:rPr lang="en-US" altLang="fr-FR" sz="2000" dirty="0" err="1" smtClean="0"/>
              <a:t>n’est</a:t>
            </a:r>
            <a:r>
              <a:rPr lang="en-US" altLang="fr-FR" sz="2000" dirty="0" smtClean="0"/>
              <a:t> pas </a:t>
            </a:r>
            <a:r>
              <a:rPr lang="en-US" altLang="fr-FR" sz="2000" dirty="0" err="1" smtClean="0"/>
              <a:t>en</a:t>
            </a:r>
            <a:r>
              <a:rPr lang="en-US" altLang="fr-FR" sz="2000" dirty="0" smtClean="0"/>
              <a:t> </a:t>
            </a:r>
            <a:r>
              <a:rPr lang="en-US" altLang="fr-FR" sz="2000" dirty="0" err="1" smtClean="0"/>
              <a:t>soi</a:t>
            </a:r>
            <a:r>
              <a:rPr lang="en-US" altLang="fr-FR" sz="2000" dirty="0" smtClean="0"/>
              <a:t> </a:t>
            </a:r>
            <a:r>
              <a:rPr lang="en-US" altLang="fr-FR" sz="2000" dirty="0" err="1" smtClean="0"/>
              <a:t>une</a:t>
            </a:r>
            <a:r>
              <a:rPr lang="en-US" altLang="fr-FR" sz="2000" dirty="0" smtClean="0"/>
              <a:t> </a:t>
            </a:r>
            <a:r>
              <a:rPr lang="en-US" altLang="fr-FR" sz="2000" dirty="0" err="1" smtClean="0"/>
              <a:t>maladie</a:t>
            </a:r>
            <a:r>
              <a:rPr lang="en-US" altLang="fr-FR" sz="2000" dirty="0" smtClean="0"/>
              <a:t> </a:t>
            </a:r>
            <a:r>
              <a:rPr lang="en-US" altLang="fr-FR" sz="2000" dirty="0" err="1" smtClean="0"/>
              <a:t>mais</a:t>
            </a:r>
            <a:r>
              <a:rPr lang="en-US" altLang="fr-FR" sz="2000" dirty="0" smtClean="0"/>
              <a:t> </a:t>
            </a:r>
            <a:r>
              <a:rPr lang="en-US" altLang="fr-FR" sz="2000" dirty="0" err="1" smtClean="0"/>
              <a:t>ses</a:t>
            </a:r>
            <a:r>
              <a:rPr lang="en-US" altLang="fr-FR" sz="2000" dirty="0" smtClean="0"/>
              <a:t> consequences </a:t>
            </a:r>
            <a:r>
              <a:rPr lang="en-US" altLang="fr-FR" sz="2000" dirty="0" err="1" smtClean="0"/>
              <a:t>en</a:t>
            </a:r>
            <a:r>
              <a:rPr lang="en-US" altLang="fr-FR" sz="2000" dirty="0" smtClean="0"/>
              <a:t> </a:t>
            </a:r>
            <a:r>
              <a:rPr lang="en-US" altLang="fr-FR" sz="2000" dirty="0" err="1" smtClean="0"/>
              <a:t>sont</a:t>
            </a:r>
            <a:r>
              <a:rPr lang="en-US" altLang="fr-FR" sz="2000" dirty="0" smtClean="0"/>
              <a:t>  …  </a:t>
            </a:r>
          </a:p>
          <a:p>
            <a:r>
              <a:rPr lang="en-US" altLang="fr-FR" sz="2000" dirty="0" err="1" smtClean="0"/>
              <a:t>Pourquoi</a:t>
            </a:r>
            <a:r>
              <a:rPr lang="en-US" altLang="fr-FR" sz="2000" dirty="0" smtClean="0"/>
              <a:t> ne pas </a:t>
            </a:r>
            <a:r>
              <a:rPr lang="en-US" altLang="fr-FR" sz="2000" dirty="0" err="1" smtClean="0"/>
              <a:t>traiter</a:t>
            </a:r>
            <a:r>
              <a:rPr lang="en-US" altLang="fr-FR" sz="2000" dirty="0" smtClean="0"/>
              <a:t> le </a:t>
            </a:r>
            <a:r>
              <a:rPr lang="en-US" altLang="fr-FR" sz="2000" dirty="0" err="1" smtClean="0"/>
              <a:t>vieillissement</a:t>
            </a:r>
            <a:r>
              <a:rPr lang="en-US" altLang="fr-FR" sz="2000" dirty="0" smtClean="0"/>
              <a:t> </a:t>
            </a:r>
            <a:r>
              <a:rPr lang="en-US" altLang="fr-FR" sz="2000" dirty="0" err="1" smtClean="0"/>
              <a:t>ovarien</a:t>
            </a:r>
            <a:r>
              <a:rPr lang="en-US" altLang="fr-FR" sz="2000" dirty="0" smtClean="0"/>
              <a:t> </a:t>
            </a:r>
            <a:r>
              <a:rPr lang="en-US" altLang="fr-FR" sz="2000" dirty="0" err="1" smtClean="0"/>
              <a:t>comme</a:t>
            </a:r>
            <a:r>
              <a:rPr lang="en-US" altLang="fr-FR" sz="2000" dirty="0" smtClean="0"/>
              <a:t> le </a:t>
            </a:r>
            <a:r>
              <a:rPr lang="en-US" altLang="fr-FR" sz="2000" dirty="0" err="1" smtClean="0"/>
              <a:t>vieillissement</a:t>
            </a:r>
            <a:r>
              <a:rPr lang="en-US" altLang="fr-FR" sz="2000" dirty="0" smtClean="0"/>
              <a:t> </a:t>
            </a:r>
            <a:r>
              <a:rPr lang="en-US" altLang="fr-FR" sz="2000" dirty="0" err="1" smtClean="0"/>
              <a:t>occulaire</a:t>
            </a:r>
            <a:r>
              <a:rPr lang="en-US" altLang="fr-FR" sz="2000" dirty="0" smtClean="0"/>
              <a:t> ( la </a:t>
            </a:r>
            <a:r>
              <a:rPr lang="en-US" altLang="fr-FR" sz="2000" dirty="0" err="1" smtClean="0"/>
              <a:t>chirurgie</a:t>
            </a:r>
            <a:r>
              <a:rPr lang="en-US" altLang="fr-FR" sz="2000" dirty="0" smtClean="0"/>
              <a:t> d </a:t>
            </a:r>
            <a:r>
              <a:rPr lang="en-US" altLang="fr-FR" sz="2000" dirty="0" err="1" smtClean="0"/>
              <a:t>ela</a:t>
            </a:r>
            <a:r>
              <a:rPr lang="en-US" altLang="fr-FR" sz="2000" dirty="0" smtClean="0"/>
              <a:t> </a:t>
            </a:r>
            <a:r>
              <a:rPr lang="en-US" altLang="fr-FR" sz="2000" dirty="0" err="1" smtClean="0"/>
              <a:t>cataracte</a:t>
            </a:r>
            <a:r>
              <a:rPr lang="en-US" altLang="fr-FR" sz="2000" dirty="0" smtClean="0"/>
              <a:t> </a:t>
            </a:r>
            <a:r>
              <a:rPr lang="en-US" altLang="fr-FR" sz="2000" dirty="0" err="1" smtClean="0"/>
              <a:t>est</a:t>
            </a:r>
            <a:r>
              <a:rPr lang="en-US" altLang="fr-FR" sz="2000" dirty="0" smtClean="0"/>
              <a:t> </a:t>
            </a:r>
            <a:r>
              <a:rPr lang="en-US" altLang="fr-FR" sz="2000" dirty="0" err="1" smtClean="0"/>
              <a:t>prise</a:t>
            </a:r>
            <a:r>
              <a:rPr lang="en-US" altLang="fr-FR" sz="2000" dirty="0" smtClean="0"/>
              <a:t> </a:t>
            </a:r>
            <a:r>
              <a:rPr lang="en-US" altLang="fr-FR" sz="2000" dirty="0" err="1" smtClean="0"/>
              <a:t>en</a:t>
            </a:r>
            <a:r>
              <a:rPr lang="en-US" altLang="fr-FR" sz="2000" dirty="0" smtClean="0"/>
              <a:t> charge par l’ A M….)?</a:t>
            </a:r>
          </a:p>
          <a:p>
            <a:endParaRPr lang="en-US" altLang="fr-FR" sz="2000" dirty="0" smtClean="0"/>
          </a:p>
          <a:p>
            <a:r>
              <a:rPr lang="en-US" altLang="fr-FR" sz="2000" dirty="0" smtClean="0"/>
              <a:t>Si </a:t>
            </a:r>
            <a:r>
              <a:rPr lang="en-US" altLang="fr-FR" sz="2000" dirty="0" err="1" smtClean="0"/>
              <a:t>l’on</a:t>
            </a:r>
            <a:r>
              <a:rPr lang="en-US" altLang="fr-FR" sz="2000" dirty="0" smtClean="0"/>
              <a:t> </a:t>
            </a:r>
            <a:r>
              <a:rPr lang="en-US" altLang="fr-FR" sz="2000" dirty="0" err="1" smtClean="0"/>
              <a:t>ouvre</a:t>
            </a:r>
            <a:r>
              <a:rPr lang="en-US" altLang="fr-FR" sz="2000" dirty="0" smtClean="0"/>
              <a:t> la </a:t>
            </a:r>
            <a:r>
              <a:rPr lang="en-US" altLang="fr-FR" sz="2000" dirty="0" err="1" smtClean="0"/>
              <a:t>boite</a:t>
            </a:r>
            <a:r>
              <a:rPr lang="en-US" altLang="fr-FR" sz="2000" dirty="0" smtClean="0"/>
              <a:t> de </a:t>
            </a:r>
            <a:r>
              <a:rPr lang="en-US" altLang="fr-FR" sz="2000" dirty="0" err="1" smtClean="0"/>
              <a:t>Pandore</a:t>
            </a:r>
            <a:r>
              <a:rPr lang="en-US" altLang="fr-FR" sz="2000" dirty="0" smtClean="0"/>
              <a:t> … </a:t>
            </a:r>
            <a:r>
              <a:rPr lang="en-US" altLang="fr-FR" sz="2000" dirty="0" err="1" smtClean="0"/>
              <a:t>il</a:t>
            </a:r>
            <a:r>
              <a:rPr lang="en-US" altLang="fr-FR" sz="2000" dirty="0" smtClean="0"/>
              <a:t> </a:t>
            </a:r>
            <a:r>
              <a:rPr lang="en-US" altLang="fr-FR" sz="2000" dirty="0" err="1" smtClean="0"/>
              <a:t>faudra</a:t>
            </a:r>
            <a:r>
              <a:rPr lang="en-US" altLang="fr-FR" sz="2000" dirty="0" smtClean="0"/>
              <a:t> accepter </a:t>
            </a:r>
            <a:r>
              <a:rPr lang="en-US" altLang="fr-FR" sz="2000" dirty="0" err="1" smtClean="0"/>
              <a:t>toutes</a:t>
            </a:r>
            <a:r>
              <a:rPr lang="en-US" altLang="fr-FR" sz="2000" dirty="0" smtClean="0"/>
              <a:t> les </a:t>
            </a:r>
            <a:r>
              <a:rPr lang="en-US" altLang="fr-FR" sz="2000" dirty="0" err="1" smtClean="0"/>
              <a:t>demandes</a:t>
            </a:r>
            <a:r>
              <a:rPr lang="en-US" altLang="fr-FR" sz="2000" dirty="0" smtClean="0"/>
              <a:t> </a:t>
            </a:r>
            <a:r>
              <a:rPr lang="en-US" altLang="fr-FR" sz="2000" dirty="0" err="1" smtClean="0"/>
              <a:t>sociales</a:t>
            </a:r>
            <a:r>
              <a:rPr lang="en-US" altLang="fr-FR" sz="2000" dirty="0" smtClean="0"/>
              <a:t> :les femmes </a:t>
            </a:r>
            <a:r>
              <a:rPr lang="en-US" altLang="fr-FR" sz="2000" dirty="0" err="1" smtClean="0"/>
              <a:t>seules</a:t>
            </a:r>
            <a:r>
              <a:rPr lang="en-US" altLang="fr-FR" sz="2000" dirty="0" smtClean="0"/>
              <a:t> ,les couples </a:t>
            </a:r>
            <a:r>
              <a:rPr lang="en-US" altLang="fr-FR" sz="2000" dirty="0" err="1" smtClean="0"/>
              <a:t>homosexuels</a:t>
            </a:r>
            <a:r>
              <a:rPr lang="en-US" altLang="fr-FR" sz="2000" dirty="0" smtClean="0"/>
              <a:t> ,les femmes qui ne </a:t>
            </a:r>
            <a:r>
              <a:rPr lang="en-US" altLang="fr-FR" sz="2000" dirty="0" err="1" smtClean="0"/>
              <a:t>sont</a:t>
            </a:r>
            <a:r>
              <a:rPr lang="en-US" altLang="fr-FR" sz="2000" dirty="0" smtClean="0"/>
              <a:t> plus </a:t>
            </a:r>
            <a:r>
              <a:rPr lang="en-US" altLang="fr-FR" sz="2000" dirty="0" err="1" smtClean="0"/>
              <a:t>en</a:t>
            </a:r>
            <a:r>
              <a:rPr lang="en-US" altLang="fr-FR" sz="2000" dirty="0" smtClean="0"/>
              <a:t> age de </a:t>
            </a:r>
            <a:r>
              <a:rPr lang="en-US" altLang="fr-FR" sz="2000" dirty="0" err="1" smtClean="0"/>
              <a:t>procréer</a:t>
            </a:r>
            <a:r>
              <a:rPr lang="en-US" altLang="fr-FR" sz="2000" dirty="0" smtClean="0"/>
              <a:t>  et les </a:t>
            </a:r>
            <a:r>
              <a:rPr lang="en-US" altLang="fr-FR" sz="2000" dirty="0" err="1" smtClean="0"/>
              <a:t>hommes</a:t>
            </a:r>
            <a:endParaRPr lang="en-US" altLang="fr-FR" sz="2000" dirty="0" smtClean="0"/>
          </a:p>
          <a:p>
            <a:r>
              <a:rPr lang="en-US" altLang="fr-FR" sz="2000" i="1" dirty="0" smtClean="0"/>
              <a:t>La </a:t>
            </a:r>
            <a:r>
              <a:rPr lang="en-US" altLang="fr-FR" sz="2000" i="1" dirty="0" err="1" smtClean="0"/>
              <a:t>loi</a:t>
            </a:r>
            <a:r>
              <a:rPr lang="en-US" altLang="fr-FR" sz="2000" i="1" dirty="0" smtClean="0"/>
              <a:t> </a:t>
            </a:r>
            <a:r>
              <a:rPr lang="en-US" altLang="fr-FR" sz="2000" i="1" dirty="0" err="1" smtClean="0"/>
              <a:t>pourrait</a:t>
            </a:r>
            <a:r>
              <a:rPr lang="en-US" altLang="fr-FR" sz="2000" i="1" dirty="0" smtClean="0"/>
              <a:t> fixer des </a:t>
            </a:r>
            <a:r>
              <a:rPr lang="en-US" altLang="fr-FR" sz="2000" i="1" dirty="0" err="1" smtClean="0"/>
              <a:t>limites</a:t>
            </a:r>
            <a:endParaRPr lang="en-US" altLang="fr-FR" sz="2000" i="1" dirty="0" smtClean="0"/>
          </a:p>
          <a:p>
            <a:endParaRPr lang="en-US" altLang="fr-FR" dirty="0" smtClean="0"/>
          </a:p>
        </p:txBody>
      </p:sp>
      <p:sp>
        <p:nvSpPr>
          <p:cNvPr id="81923" name="Rectangle 1"/>
          <p:cNvSpPr>
            <a:spLocks noChangeArrowheads="1"/>
          </p:cNvSpPr>
          <p:nvPr/>
        </p:nvSpPr>
        <p:spPr bwMode="auto">
          <a:xfrm>
            <a:off x="457200" y="908050"/>
            <a:ext cx="8075613" cy="1016000"/>
          </a:xfrm>
          <a:prstGeom prst="rect">
            <a:avLst/>
          </a:prstGeom>
          <a:noFill/>
          <a:ln w="9525">
            <a:noFill/>
            <a:miter lim="800000"/>
            <a:headEnd/>
            <a:tailEnd/>
          </a:ln>
        </p:spPr>
        <p:txBody>
          <a:bodyPr>
            <a:spAutoFit/>
          </a:bodyPr>
          <a:lstStyle/>
          <a:p>
            <a:r>
              <a:rPr lang="fr-FR" altLang="fr-FR" sz="2000" i="1">
                <a:latin typeface="Times New Roman" pitchFamily="18" charset="0"/>
                <a:ea typeface="Cambria" pitchFamily="18" charset="0"/>
                <a:cs typeface="Times New Roman" pitchFamily="18" charset="0"/>
              </a:rPr>
              <a:t>Le médecin est à la fois au service du projet parental et à celui de la société pour que ce projet se réalise conformément à ce que la société souhaite.</a:t>
            </a:r>
          </a:p>
          <a:p>
            <a:r>
              <a:rPr lang="fr-FR" altLang="fr-FR" sz="2000" i="1">
                <a:latin typeface="Times New Roman" pitchFamily="18" charset="0"/>
                <a:ea typeface="Cambria" pitchFamily="18" charset="0"/>
                <a:cs typeface="Times New Roman" pitchFamily="18" charset="0"/>
              </a:rPr>
              <a:t>              (F Dreyfuss Netter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03">
                                            <p:txEl>
                                              <p:pRg st="4" end="4"/>
                                            </p:txEl>
                                          </p:spTgt>
                                        </p:tgtEl>
                                        <p:attrNameLst>
                                          <p:attrName>style.visibility</p:attrName>
                                        </p:attrNameLst>
                                      </p:cBhvr>
                                      <p:to>
                                        <p:strVal val="visible"/>
                                      </p:to>
                                    </p:set>
                                    <p:anim calcmode="lin" valueType="num">
                                      <p:cBhvr additive="base">
                                        <p:cTn id="7" dur="500" fill="hold"/>
                                        <p:tgtEl>
                                          <p:spTgt spid="5120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03">
                                            <p:txEl>
                                              <p:pRg st="5" end="5"/>
                                            </p:txEl>
                                          </p:spTgt>
                                        </p:tgtEl>
                                        <p:attrNameLst>
                                          <p:attrName>style.visibility</p:attrName>
                                        </p:attrNameLst>
                                      </p:cBhvr>
                                      <p:to>
                                        <p:strVal val="visible"/>
                                      </p:to>
                                    </p:set>
                                    <p:anim calcmode="lin" valueType="num">
                                      <p:cBhvr additive="base">
                                        <p:cTn id="13" dur="500" fill="hold"/>
                                        <p:tgtEl>
                                          <p:spTgt spid="5120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re 4"/>
          <p:cNvSpPr>
            <a:spLocks noGrp="1"/>
          </p:cNvSpPr>
          <p:nvPr>
            <p:ph type="title" idx="4294967295"/>
          </p:nvPr>
        </p:nvSpPr>
        <p:spPr>
          <a:xfrm>
            <a:off x="1743075" y="433388"/>
            <a:ext cx="8229600" cy="1195387"/>
          </a:xfrm>
        </p:spPr>
        <p:txBody>
          <a:bodyPr/>
          <a:lstStyle/>
          <a:p>
            <a:r>
              <a:rPr lang="fr-FR" sz="2800" smtClean="0"/>
              <a:t>L’AMP ,la société et les professionnels  …</a:t>
            </a:r>
          </a:p>
        </p:txBody>
      </p:sp>
      <p:sp>
        <p:nvSpPr>
          <p:cNvPr id="60419" name="Espace réservé du contenu 5"/>
          <p:cNvSpPr>
            <a:spLocks noGrp="1"/>
          </p:cNvSpPr>
          <p:nvPr>
            <p:ph idx="4294967295"/>
          </p:nvPr>
        </p:nvSpPr>
        <p:spPr>
          <a:xfrm>
            <a:off x="457200" y="1681163"/>
            <a:ext cx="8229600" cy="4411662"/>
          </a:xfrm>
        </p:spPr>
        <p:txBody>
          <a:bodyPr/>
          <a:lstStyle/>
          <a:p>
            <a:pPr fontAlgn="auto">
              <a:spcAft>
                <a:spcPts val="0"/>
              </a:spcAft>
              <a:buFont typeface="Arial" panose="020B0604020202020204" pitchFamily="34" charset="0"/>
              <a:buChar char="•"/>
              <a:defRPr/>
            </a:pPr>
            <a:r>
              <a:rPr lang="fr-FR" sz="2400" dirty="0" smtClean="0"/>
              <a:t>L’AMP  a trop d’implications sociétales pour appartenir aux professionnels  …</a:t>
            </a:r>
          </a:p>
          <a:p>
            <a:pPr fontAlgn="auto">
              <a:spcAft>
                <a:spcPts val="0"/>
              </a:spcAft>
              <a:buFont typeface="Arial" panose="020B0604020202020204" pitchFamily="34" charset="0"/>
              <a:buChar char="•"/>
              <a:defRPr/>
            </a:pPr>
            <a:r>
              <a:rPr lang="fr-FR" sz="2400" dirty="0" smtClean="0"/>
              <a:t>Certes mais  … impliquez les </a:t>
            </a:r>
          </a:p>
          <a:p>
            <a:pPr fontAlgn="auto">
              <a:spcAft>
                <a:spcPts val="0"/>
              </a:spcAft>
              <a:buFont typeface="Arial" panose="020B0604020202020204" pitchFamily="34" charset="0"/>
              <a:buChar char="•"/>
              <a:defRPr/>
            </a:pPr>
            <a:r>
              <a:rPr lang="fr-FR" sz="2400" dirty="0" smtClean="0"/>
              <a:t>Ex le CCNE 2014   </a:t>
            </a:r>
          </a:p>
          <a:p>
            <a:pPr fontAlgn="auto">
              <a:spcAft>
                <a:spcPts val="0"/>
              </a:spcAft>
              <a:buFont typeface="Arial" panose="020B0604020202020204" pitchFamily="34" charset="0"/>
              <a:buChar char="•"/>
              <a:defRPr/>
            </a:pPr>
            <a:r>
              <a:rPr lang="fr-FR" sz="2400" dirty="0" smtClean="0"/>
              <a:t>40 membres ,</a:t>
            </a:r>
          </a:p>
          <a:p>
            <a:pPr fontAlgn="auto">
              <a:spcAft>
                <a:spcPts val="0"/>
              </a:spcAft>
              <a:buFont typeface="Arial" panose="020B0604020202020204" pitchFamily="34" charset="0"/>
              <a:buChar char="•"/>
              <a:defRPr/>
            </a:pPr>
            <a:r>
              <a:rPr lang="fr-FR" sz="2400" dirty="0" smtClean="0"/>
              <a:t>2009 -2013 :1 seule spécialiste de l’ AMP </a:t>
            </a:r>
          </a:p>
          <a:p>
            <a:pPr fontAlgn="auto">
              <a:spcAft>
                <a:spcPts val="0"/>
              </a:spcAft>
              <a:buFont typeface="Arial" panose="020B0604020202020204" pitchFamily="34" charset="0"/>
              <a:buChar char="•"/>
              <a:defRPr/>
            </a:pPr>
            <a:r>
              <a:rPr lang="fr-FR" sz="2400" dirty="0" smtClean="0"/>
              <a:t>2014  reste   1 gynécologue obstétricien et 1 endocrinologue ( de talent mais …retraités et n’ayant pas eux-mêmes pratiqué l’ AMP ) </a:t>
            </a:r>
          </a:p>
          <a:p>
            <a:pPr marL="0" indent="0" fontAlgn="auto">
              <a:spcAft>
                <a:spcPts val="0"/>
              </a:spcAft>
              <a:buFontTx/>
              <a:buNone/>
              <a:defRPr/>
            </a:pPr>
            <a:r>
              <a:rPr lang="fr-FR" sz="2400" dirty="0" smtClean="0"/>
              <a:t>       plus aucun spécialiste de l’ AMP …</a:t>
            </a:r>
            <a:br>
              <a:rPr lang="fr-FR" sz="2400" dirty="0" smtClean="0"/>
            </a:br>
            <a:endParaRPr lang="fr-FR" sz="24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41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0419">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0419">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04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re 1"/>
          <p:cNvSpPr>
            <a:spLocks noGrp="1"/>
          </p:cNvSpPr>
          <p:nvPr>
            <p:ph type="title"/>
          </p:nvPr>
        </p:nvSpPr>
        <p:spPr>
          <a:xfrm>
            <a:off x="-396875" y="-100013"/>
            <a:ext cx="8229600" cy="1143001"/>
          </a:xfrm>
        </p:spPr>
        <p:txBody>
          <a:bodyPr/>
          <a:lstStyle/>
          <a:p>
            <a:r>
              <a:rPr lang="fr-FR" smtClean="0"/>
              <a:t>           Conclusions  (1)</a:t>
            </a:r>
          </a:p>
        </p:txBody>
      </p:sp>
      <p:sp>
        <p:nvSpPr>
          <p:cNvPr id="83970" name="Espace réservé du contenu 2"/>
          <p:cNvSpPr>
            <a:spLocks noGrp="1"/>
          </p:cNvSpPr>
          <p:nvPr>
            <p:ph idx="1"/>
          </p:nvPr>
        </p:nvSpPr>
        <p:spPr bwMode="auto">
          <a:xfrm>
            <a:off x="323850" y="1268413"/>
            <a:ext cx="8229600" cy="4389437"/>
          </a:xfrm>
        </p:spPr>
        <p:txBody>
          <a:bodyPr wrap="square" numCol="1" anchor="t" anchorCtr="0" compatLnSpc="1">
            <a:prstTxWarp prst="textNoShape">
              <a:avLst/>
            </a:prstTxWarp>
          </a:bodyPr>
          <a:lstStyle/>
          <a:p>
            <a:r>
              <a:rPr lang="fr-FR" altLang="fr-FR" sz="2400" smtClean="0"/>
              <a:t>Sans qu’il soit question  de  se laisser  guider par l’évolution des techniques  et de la société , il est impossible de ne pas en tenir compte. </a:t>
            </a:r>
          </a:p>
          <a:p>
            <a:r>
              <a:rPr lang="fr-FR" altLang="fr-FR" sz="2400" smtClean="0"/>
              <a:t>Le médecin de la reproduction ne peut être réduit à un technicien et se doit d ’être  associé à la réflexion. </a:t>
            </a:r>
          </a:p>
          <a:p>
            <a:r>
              <a:rPr lang="fr-FR" altLang="fr-FR" sz="2400" smtClean="0"/>
              <a:t>L’autoconservation ovocytaire de convenance, l’homoparentalité   existent  d’ores et  déjà autour de  nous.  </a:t>
            </a:r>
          </a:p>
          <a:p>
            <a:r>
              <a:rPr lang="fr-FR" altLang="fr-FR" sz="2400" smtClean="0"/>
              <a:t>La question n’est donc plus de les refuser, mais  que les institutions de notre pays, en collaboration avec les   médecins de la femme et de la reproduction  y réfléchissent.</a:t>
            </a:r>
          </a:p>
        </p:txBody>
      </p:sp>
      <p:pic>
        <p:nvPicPr>
          <p:cNvPr id="4" name="Espace réservé du contenu 1"/>
          <p:cNvPicPr>
            <a:picLocks noChangeAspect="1"/>
          </p:cNvPicPr>
          <p:nvPr/>
        </p:nvPicPr>
        <p:blipFill>
          <a:blip r:embed="rId2"/>
          <a:srcRect l="24088" t="13345" r="45532" b="7187"/>
          <a:stretch>
            <a:fillRect/>
          </a:stretch>
        </p:blipFill>
        <p:spPr bwMode="auto">
          <a:xfrm>
            <a:off x="7956550" y="5157788"/>
            <a:ext cx="1127125" cy="16557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re 1"/>
          <p:cNvSpPr>
            <a:spLocks noGrp="1"/>
          </p:cNvSpPr>
          <p:nvPr>
            <p:ph type="title"/>
          </p:nvPr>
        </p:nvSpPr>
        <p:spPr/>
        <p:txBody>
          <a:bodyPr/>
          <a:lstStyle/>
          <a:p>
            <a:r>
              <a:rPr lang="fr-FR" smtClean="0"/>
              <a:t>Conclusions   (2)</a:t>
            </a:r>
          </a:p>
        </p:txBody>
      </p:sp>
      <p:sp>
        <p:nvSpPr>
          <p:cNvPr id="84994" name="Espace réservé du contenu 2"/>
          <p:cNvSpPr>
            <a:spLocks noGrp="1"/>
          </p:cNvSpPr>
          <p:nvPr>
            <p:ph idx="1"/>
          </p:nvPr>
        </p:nvSpPr>
        <p:spPr bwMode="auto"/>
        <p:txBody>
          <a:bodyPr wrap="square" numCol="1" anchor="t" anchorCtr="0" compatLnSpc="1">
            <a:prstTxWarp prst="textNoShape">
              <a:avLst/>
            </a:prstTxWarp>
          </a:bodyPr>
          <a:lstStyle/>
          <a:p>
            <a:r>
              <a:rPr lang="fr-FR" altLang="fr-FR" smtClean="0"/>
              <a:t>Le désir tardif d’enfant  semble inéluctable </a:t>
            </a:r>
          </a:p>
          <a:p>
            <a:r>
              <a:rPr lang="fr-FR" altLang="fr-FR" smtClean="0"/>
              <a:t>La société doit y faire face sans l’encourager</a:t>
            </a:r>
          </a:p>
          <a:p>
            <a:pPr>
              <a:buFontTx/>
              <a:buNone/>
            </a:pPr>
            <a:r>
              <a:rPr lang="fr-FR" altLang="fr-FR" smtClean="0"/>
              <a:t>Donc informer </a:t>
            </a:r>
            <a:r>
              <a:rPr lang="fr-FR" altLang="fr-FR" sz="2400" smtClean="0"/>
              <a:t>(</a:t>
            </a:r>
            <a:r>
              <a:rPr lang="en-GB" altLang="fr-FR" sz="2000" smtClean="0"/>
              <a:t>la grossesse  repoussée  n’est pas  garantie) </a:t>
            </a:r>
            <a:endParaRPr lang="fr-FR" altLang="fr-FR" sz="2000" smtClean="0"/>
          </a:p>
        </p:txBody>
      </p:sp>
      <p:sp>
        <p:nvSpPr>
          <p:cNvPr id="102403" name="Rectangle 3"/>
          <p:cNvSpPr>
            <a:spLocks noChangeArrowheads="1"/>
          </p:cNvSpPr>
          <p:nvPr/>
        </p:nvSpPr>
        <p:spPr bwMode="auto">
          <a:xfrm>
            <a:off x="611188" y="3644900"/>
            <a:ext cx="6913562" cy="2246313"/>
          </a:xfrm>
          <a:prstGeom prst="rect">
            <a:avLst/>
          </a:prstGeom>
          <a:noFill/>
          <a:ln w="9525">
            <a:noFill/>
            <a:miter lim="800000"/>
            <a:headEnd/>
            <a:tailEnd/>
          </a:ln>
        </p:spPr>
        <p:txBody>
          <a:bodyPr>
            <a:spAutoFit/>
          </a:bodyPr>
          <a:lstStyle/>
          <a:p>
            <a:r>
              <a:rPr lang="fr-FR" altLang="fr-FR" sz="2800" i="1">
                <a:latin typeface="Cambria" pitchFamily="18" charset="0"/>
              </a:rPr>
              <a:t>La préservation sociétale est probablement la conséquence  incontournable du désir (inéluctable) de plus en plus tardif d’enfant. </a:t>
            </a:r>
          </a:p>
          <a:p>
            <a:r>
              <a:rPr lang="fr-FR" altLang="fr-FR" sz="2800" i="1">
                <a:latin typeface="Cambria" pitchFamily="18" charset="0"/>
              </a:rPr>
              <a:t>     </a:t>
            </a:r>
            <a:r>
              <a:rPr lang="fr-FR" altLang="fr-FR" sz="2800" b="1" i="1">
                <a:latin typeface="Cambria" pitchFamily="18" charset="0"/>
              </a:rPr>
              <a:t>La société  se doit  de l’ encadrer </a:t>
            </a:r>
          </a:p>
          <a:p>
            <a:r>
              <a:rPr lang="fr-FR" altLang="fr-FR" sz="2800" b="1" i="1">
                <a:latin typeface="Cambria" pitchFamily="18" charset="0"/>
              </a:rPr>
              <a:t>                  mais de l’ autoriser.</a:t>
            </a:r>
          </a:p>
        </p:txBody>
      </p:sp>
      <p:pic>
        <p:nvPicPr>
          <p:cNvPr id="5" name="Image 4" descr="IMG_0127.JPG"/>
          <p:cNvPicPr>
            <a:picLocks noChangeAspect="1"/>
          </p:cNvPicPr>
          <p:nvPr/>
        </p:nvPicPr>
        <p:blipFill>
          <a:blip r:embed="rId3"/>
          <a:srcRect/>
          <a:stretch>
            <a:fillRect/>
          </a:stretch>
        </p:blipFill>
        <p:spPr bwMode="auto">
          <a:xfrm>
            <a:off x="7092950" y="5210175"/>
            <a:ext cx="1773238" cy="13319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2403">
                                            <p:txEl>
                                              <p:pRg st="2" end="2"/>
                                            </p:txEl>
                                          </p:spTgt>
                                        </p:tgtEl>
                                        <p:attrNameLst>
                                          <p:attrName>style.visibility</p:attrName>
                                        </p:attrNameLst>
                                      </p:cBhvr>
                                      <p:to>
                                        <p:strVal val="visible"/>
                                      </p:to>
                                    </p:set>
                                    <p:anim calcmode="lin" valueType="num">
                                      <p:cBhvr additive="base">
                                        <p:cTn id="13" dur="500" fill="hold"/>
                                        <p:tgtEl>
                                          <p:spTgt spid="10240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srcRect l="52174" t="22002" r="19089" b="15446"/>
          <a:stretch>
            <a:fillRect/>
          </a:stretch>
        </p:blipFill>
        <p:spPr bwMode="auto">
          <a:xfrm>
            <a:off x="1403350" y="-30163"/>
            <a:ext cx="5400675" cy="6888163"/>
          </a:xfrm>
          <a:prstGeom prst="rect">
            <a:avLst/>
          </a:prstGeom>
          <a:noFill/>
          <a:ln w="9525">
            <a:noFill/>
            <a:miter lim="800000"/>
            <a:headEnd/>
            <a:tailEnd/>
          </a:ln>
        </p:spPr>
      </p:pic>
      <p:sp>
        <p:nvSpPr>
          <p:cNvPr id="5" name="Ellipse 4"/>
          <p:cNvSpPr/>
          <p:nvPr/>
        </p:nvSpPr>
        <p:spPr>
          <a:xfrm>
            <a:off x="1692275" y="3306763"/>
            <a:ext cx="1511300" cy="4095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re 1"/>
          <p:cNvSpPr>
            <a:spLocks noGrp="1"/>
          </p:cNvSpPr>
          <p:nvPr>
            <p:ph type="title"/>
          </p:nvPr>
        </p:nvSpPr>
        <p:spPr/>
        <p:txBody>
          <a:bodyPr/>
          <a:lstStyle/>
          <a:p>
            <a:endParaRPr lang="fr-FR" smtClean="0"/>
          </a:p>
        </p:txBody>
      </p:sp>
      <p:pic>
        <p:nvPicPr>
          <p:cNvPr id="22530" name="Picture 2"/>
          <p:cNvPicPr>
            <a:picLocks noGrp="1" noChangeAspect="1" noChangeArrowheads="1"/>
          </p:cNvPicPr>
          <p:nvPr>
            <p:ph idx="1"/>
          </p:nvPr>
        </p:nvPicPr>
        <p:blipFill>
          <a:blip r:embed="rId3"/>
          <a:srcRect l="4575" t="13570" r="63628" b="13715"/>
          <a:stretch>
            <a:fillRect/>
          </a:stretch>
        </p:blipFill>
        <p:spPr bwMode="auto">
          <a:xfrm>
            <a:off x="250825" y="1484313"/>
            <a:ext cx="3136900" cy="4032250"/>
          </a:xfrm>
        </p:spPr>
      </p:pic>
      <p:pic>
        <p:nvPicPr>
          <p:cNvPr id="22531" name="Picture 2"/>
          <p:cNvPicPr>
            <a:picLocks noChangeAspect="1" noChangeArrowheads="1"/>
          </p:cNvPicPr>
          <p:nvPr/>
        </p:nvPicPr>
        <p:blipFill>
          <a:blip r:embed="rId4"/>
          <a:srcRect l="19643" t="17345" r="27226" b="53125"/>
          <a:stretch>
            <a:fillRect/>
          </a:stretch>
        </p:blipFill>
        <p:spPr bwMode="auto">
          <a:xfrm>
            <a:off x="1979613" y="-100013"/>
            <a:ext cx="5472112" cy="1711326"/>
          </a:xfrm>
          <a:prstGeom prst="rect">
            <a:avLst/>
          </a:prstGeom>
          <a:noFill/>
          <a:ln w="9525">
            <a:noFill/>
            <a:miter lim="800000"/>
            <a:headEnd/>
            <a:tailEnd/>
          </a:ln>
        </p:spPr>
      </p:pic>
      <p:pic>
        <p:nvPicPr>
          <p:cNvPr id="22532" name="Picture 2"/>
          <p:cNvPicPr>
            <a:picLocks noChangeAspect="1" noChangeArrowheads="1"/>
          </p:cNvPicPr>
          <p:nvPr/>
        </p:nvPicPr>
        <p:blipFill>
          <a:blip r:embed="rId3"/>
          <a:srcRect l="35464" t="31345" r="6390" b="10481"/>
          <a:stretch>
            <a:fillRect/>
          </a:stretch>
        </p:blipFill>
        <p:spPr bwMode="auto">
          <a:xfrm>
            <a:off x="3971925" y="2420938"/>
            <a:ext cx="4992688" cy="2808287"/>
          </a:xfrm>
          <a:prstGeom prst="rect">
            <a:avLst/>
          </a:prstGeom>
          <a:noFill/>
          <a:ln w="9525">
            <a:noFill/>
            <a:miter lim="800000"/>
            <a:headEnd/>
            <a:tailEnd/>
          </a:ln>
        </p:spPr>
      </p:pic>
      <p:sp>
        <p:nvSpPr>
          <p:cNvPr id="22533" name="Rectangle 6"/>
          <p:cNvSpPr>
            <a:spLocks noChangeArrowheads="1"/>
          </p:cNvSpPr>
          <p:nvPr/>
        </p:nvSpPr>
        <p:spPr bwMode="auto">
          <a:xfrm>
            <a:off x="6886575" y="1700213"/>
            <a:ext cx="2070100" cy="369887"/>
          </a:xfrm>
          <a:prstGeom prst="rect">
            <a:avLst/>
          </a:prstGeom>
          <a:noFill/>
          <a:ln w="9525">
            <a:noFill/>
            <a:miter lim="800000"/>
            <a:headEnd/>
            <a:tailEnd/>
          </a:ln>
        </p:spPr>
        <p:txBody>
          <a:bodyPr wrap="none">
            <a:spAutoFit/>
          </a:bodyPr>
          <a:lstStyle/>
          <a:p>
            <a:r>
              <a:rPr lang="fr-FR"/>
              <a:t>(Données 2010)</a:t>
            </a:r>
          </a:p>
        </p:txBody>
      </p:sp>
      <p:sp>
        <p:nvSpPr>
          <p:cNvPr id="22534" name="Rectangle 7"/>
          <p:cNvSpPr>
            <a:spLocks noChangeArrowheads="1"/>
          </p:cNvSpPr>
          <p:nvPr/>
        </p:nvSpPr>
        <p:spPr bwMode="auto">
          <a:xfrm>
            <a:off x="180975" y="5300663"/>
            <a:ext cx="9144000" cy="1354137"/>
          </a:xfrm>
          <a:prstGeom prst="rect">
            <a:avLst/>
          </a:prstGeom>
          <a:noFill/>
          <a:ln w="9525">
            <a:noFill/>
            <a:miter lim="800000"/>
            <a:headEnd/>
            <a:tailEnd/>
          </a:ln>
        </p:spPr>
        <p:txBody>
          <a:bodyPr>
            <a:spAutoFit/>
          </a:bodyPr>
          <a:lstStyle/>
          <a:p>
            <a:r>
              <a:rPr lang="fr-FR" sz="1600"/>
              <a:t>La région Île-de-France se distingue : l’âge au premier enfant y est le plus élevé de France métropolitaine, supérieur de près d’un an à la moyenne nationale. Ces différences régionales reflètent en partie celles des structures de population par diplôme. L’Île-de-France ainsi que les régions Midi-Pyrénées et Provence - Alpes Côte d’Azur, où les femmes ont leurs enfants le plus tard, figurent parmi les régions où les parts de diplômées sont les plus élevées</a:t>
            </a:r>
            <a:r>
              <a:rPr lang="fr-F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42913" y="-188913"/>
            <a:ext cx="8243887" cy="1314451"/>
          </a:xfrm>
        </p:spPr>
        <p:txBody>
          <a:bodyPr rtlCol="0">
            <a:normAutofit/>
          </a:bodyPr>
          <a:lstStyle/>
          <a:p>
            <a:pPr fontAlgn="auto">
              <a:spcAft>
                <a:spcPts val="0"/>
              </a:spcAft>
              <a:defRPr/>
            </a:pPr>
            <a:r>
              <a:rPr lang="fr-FR" sz="2400" b="1" dirty="0" smtClean="0">
                <a:solidFill>
                  <a:schemeClr val="tx1">
                    <a:lumMod val="75000"/>
                    <a:lumOff val="25000"/>
                  </a:schemeClr>
                </a:solidFill>
              </a:rPr>
              <a:t>Le </a:t>
            </a:r>
            <a:r>
              <a:rPr lang="fr-FR" sz="2400" b="1" u="sng" dirty="0" smtClean="0">
                <a:solidFill>
                  <a:schemeClr val="tx1">
                    <a:lumMod val="75000"/>
                    <a:lumOff val="25000"/>
                  </a:schemeClr>
                </a:solidFill>
              </a:rPr>
              <a:t>déni </a:t>
            </a:r>
            <a:r>
              <a:rPr lang="fr-FR" sz="2400" b="1" dirty="0" smtClean="0">
                <a:solidFill>
                  <a:schemeClr val="tx1">
                    <a:lumMod val="75000"/>
                    <a:lumOff val="25000"/>
                  </a:schemeClr>
                </a:solidFill>
              </a:rPr>
              <a:t> des femmes et des hommes  de la chute de la fertilité avec l’ âge est maintenant bien démontré dans la littérature ….</a:t>
            </a:r>
            <a:endParaRPr lang="fr-FR" sz="2400" b="1" dirty="0">
              <a:solidFill>
                <a:schemeClr val="tx1">
                  <a:lumMod val="75000"/>
                  <a:lumOff val="25000"/>
                </a:schemeClr>
              </a:solidFill>
            </a:endParaRPr>
          </a:p>
        </p:txBody>
      </p:sp>
      <p:sp>
        <p:nvSpPr>
          <p:cNvPr id="24578" name="Espace réservé du contenu 5"/>
          <p:cNvSpPr>
            <a:spLocks noGrp="1"/>
          </p:cNvSpPr>
          <p:nvPr>
            <p:ph idx="1"/>
          </p:nvPr>
        </p:nvSpPr>
        <p:spPr bwMode="auto">
          <a:xfrm>
            <a:off x="179388" y="1125538"/>
            <a:ext cx="8507412" cy="4895850"/>
          </a:xfrm>
        </p:spPr>
        <p:txBody>
          <a:bodyPr wrap="square" numCol="1" anchor="t" anchorCtr="0" compatLnSpc="1">
            <a:prstTxWarp prst="textNoShape">
              <a:avLst/>
            </a:prstTxWarp>
          </a:bodyPr>
          <a:lstStyle/>
          <a:p>
            <a:pPr>
              <a:buFont typeface="Wingdings" pitchFamily="2" charset="2"/>
              <a:buChar char="§"/>
            </a:pPr>
            <a:r>
              <a:rPr lang="fr-FR" altLang="fr-FR" sz="2000" smtClean="0">
                <a:solidFill>
                  <a:srgbClr val="000000"/>
                </a:solidFill>
              </a:rPr>
              <a:t>Sous  estimation  de l’impact  de l’ age sur la fertilité  surtout chez les femmes les plus diplômées</a:t>
            </a:r>
            <a:r>
              <a:rPr lang="en-US" altLang="fr-FR" sz="1800" smtClean="0"/>
              <a:t> </a:t>
            </a:r>
            <a:r>
              <a:rPr lang="fr-FR" altLang="fr-FR" sz="1400" smtClean="0"/>
              <a:t>(Lampic , 2006; Virtala ,</a:t>
            </a:r>
            <a:r>
              <a:rPr lang="en-US" altLang="fr-FR" sz="1400" smtClean="0"/>
              <a:t> 2011).</a:t>
            </a:r>
          </a:p>
          <a:p>
            <a:pPr>
              <a:buFont typeface="Wingdings" pitchFamily="2" charset="2"/>
              <a:buChar char="§"/>
            </a:pPr>
            <a:r>
              <a:rPr lang="en-US" altLang="fr-FR" sz="1800" smtClean="0">
                <a:solidFill>
                  <a:srgbClr val="000000"/>
                </a:solidFill>
              </a:rPr>
              <a:t>  </a:t>
            </a:r>
            <a:r>
              <a:rPr lang="en-US" altLang="fr-FR" sz="2000" smtClean="0">
                <a:solidFill>
                  <a:srgbClr val="000000"/>
                </a:solidFill>
              </a:rPr>
              <a:t>Méconaissance  des risques des  grossesses tardives </a:t>
            </a:r>
            <a:r>
              <a:rPr lang="en-US" altLang="fr-FR" sz="1400" smtClean="0"/>
              <a:t>(Tough et al., 2007; Cooke et al., 2010)</a:t>
            </a:r>
          </a:p>
          <a:p>
            <a:pPr>
              <a:buFont typeface="Wingdings" pitchFamily="2" charset="2"/>
              <a:buChar char="§"/>
            </a:pPr>
            <a:r>
              <a:rPr lang="en-US" altLang="fr-FR" sz="2000" smtClean="0">
                <a:solidFill>
                  <a:srgbClr val="000000"/>
                </a:solidFill>
              </a:rPr>
              <a:t>Confiance excessive   dans  l ‘AMP  pour contrebalancer les effets adverses de l’ age </a:t>
            </a:r>
            <a:r>
              <a:rPr lang="en-US" altLang="fr-FR" sz="1400" smtClean="0"/>
              <a:t>(Lampic et al., 2006; </a:t>
            </a:r>
            <a:r>
              <a:rPr lang="fr-FR" altLang="fr-FR" sz="1400" smtClean="0"/>
              <a:t>Maheshwari et al., 2008; Bretherick et al., 2010).</a:t>
            </a:r>
          </a:p>
          <a:p>
            <a:pPr>
              <a:buFont typeface="Wingdings" pitchFamily="2" charset="2"/>
              <a:buChar char="§"/>
            </a:pPr>
            <a:r>
              <a:rPr lang="en-US" altLang="fr-FR" sz="2000" smtClean="0">
                <a:solidFill>
                  <a:srgbClr val="000000"/>
                </a:solidFill>
              </a:rPr>
              <a:t>Plus encore chez les étudiants   </a:t>
            </a:r>
            <a:r>
              <a:rPr lang="en-US" altLang="fr-FR" sz="1400" smtClean="0"/>
              <a:t>(</a:t>
            </a:r>
            <a:r>
              <a:rPr lang="fr-FR" altLang="fr-FR" sz="1400" smtClean="0"/>
              <a:t>Suede , Finlande, Canada, Italie  Israel (Lampic et al., 2006;Bretherick et al., 2010; Rovei et al., 2010; Hashiloni-Dolev et al., 2011;Virtala et al., 2011).</a:t>
            </a:r>
          </a:p>
        </p:txBody>
      </p:sp>
      <p:pic>
        <p:nvPicPr>
          <p:cNvPr id="24579" name="Picture 2"/>
          <p:cNvPicPr>
            <a:picLocks noChangeAspect="1" noChangeArrowheads="1"/>
          </p:cNvPicPr>
          <p:nvPr/>
        </p:nvPicPr>
        <p:blipFill>
          <a:blip r:embed="rId3"/>
          <a:srcRect l="21835" t="35800" r="23653" b="15765"/>
          <a:stretch>
            <a:fillRect/>
          </a:stretch>
        </p:blipFill>
        <p:spPr bwMode="auto">
          <a:xfrm>
            <a:off x="2124075" y="4005263"/>
            <a:ext cx="3743325" cy="1409700"/>
          </a:xfrm>
          <a:prstGeom prst="rect">
            <a:avLst/>
          </a:prstGeom>
          <a:noFill/>
          <a:ln w="9525">
            <a:noFill/>
            <a:miter lim="800000"/>
            <a:headEnd/>
            <a:tailEnd/>
          </a:ln>
        </p:spPr>
      </p:pic>
      <p:sp>
        <p:nvSpPr>
          <p:cNvPr id="24580" name="Rectangle 6"/>
          <p:cNvSpPr>
            <a:spLocks noChangeArrowheads="1"/>
          </p:cNvSpPr>
          <p:nvPr/>
        </p:nvSpPr>
        <p:spPr bwMode="auto">
          <a:xfrm>
            <a:off x="179388" y="5516563"/>
            <a:ext cx="8713787" cy="1108075"/>
          </a:xfrm>
          <a:prstGeom prst="rect">
            <a:avLst/>
          </a:prstGeom>
          <a:noFill/>
          <a:ln w="9525">
            <a:noFill/>
            <a:miter lim="800000"/>
            <a:headEnd/>
            <a:tailEnd/>
          </a:ln>
        </p:spPr>
        <p:txBody>
          <a:bodyPr>
            <a:spAutoFit/>
          </a:bodyPr>
          <a:lstStyle/>
          <a:p>
            <a:r>
              <a:rPr lang="en-US" altLang="fr-FR" sz="1600" i="1">
                <a:solidFill>
                  <a:srgbClr val="000000"/>
                </a:solidFill>
                <a:cs typeface="Arial" charset="0"/>
              </a:rPr>
              <a:t>Regarding both spontaneous and IVF pregnancies, success rates of very late pregnancies (beyond 45 years and after menopause) were greatly </a:t>
            </a:r>
            <a:r>
              <a:rPr lang="en-US" altLang="fr-FR" sz="1600" b="1" i="1">
                <a:solidFill>
                  <a:srgbClr val="000000"/>
                </a:solidFill>
                <a:cs typeface="Arial" charset="0"/>
              </a:rPr>
              <a:t>overestimated.</a:t>
            </a:r>
            <a:r>
              <a:rPr lang="en-US" altLang="fr-FR" sz="1600" i="1">
                <a:solidFill>
                  <a:srgbClr val="000000"/>
                </a:solidFill>
                <a:cs typeface="Arial" charset="0"/>
              </a:rPr>
              <a:t> Only 11% of the students knew that genetic motherhood is unlikely to be achieved from the mid-40s onward, unless using oocytes frozen in advance</a:t>
            </a:r>
            <a:r>
              <a:rPr lang="en-US" altLang="fr-FR">
                <a:cs typeface="Arial" charset="0"/>
              </a:rPr>
              <a:t>.</a:t>
            </a:r>
            <a:endParaRPr lang="fr-FR" altLang="fr-FR">
              <a:latin typeface="Verdana" pitchFamily="34" charset="0"/>
              <a:cs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663575" y="198438"/>
            <a:ext cx="8229600" cy="1143000"/>
          </a:xfrm>
        </p:spPr>
        <p:txBody>
          <a:bodyPr/>
          <a:lstStyle/>
          <a:p>
            <a:r>
              <a:rPr lang="fr-FR" smtClean="0"/>
              <a:t>Comment faire face  ?</a:t>
            </a:r>
          </a:p>
        </p:txBody>
      </p:sp>
      <p:sp>
        <p:nvSpPr>
          <p:cNvPr id="12291" name="Rectangle 3"/>
          <p:cNvSpPr>
            <a:spLocks noGrp="1" noChangeArrowheads="1"/>
          </p:cNvSpPr>
          <p:nvPr>
            <p:ph idx="1"/>
          </p:nvPr>
        </p:nvSpPr>
        <p:spPr>
          <a:xfrm>
            <a:off x="179388" y="1773238"/>
            <a:ext cx="8229600" cy="5400675"/>
          </a:xfrm>
        </p:spPr>
        <p:txBody>
          <a:bodyPr>
            <a:normAutofit lnSpcReduction="10000"/>
          </a:bodyPr>
          <a:lstStyle/>
          <a:p>
            <a:pPr marL="274320" indent="-274320" fontAlgn="auto">
              <a:spcAft>
                <a:spcPts val="0"/>
              </a:spcAft>
              <a:buClr>
                <a:schemeClr val="accent3"/>
              </a:buClr>
              <a:buFontTx/>
              <a:buNone/>
              <a:defRPr/>
            </a:pPr>
            <a:r>
              <a:rPr lang="fr-FR" u="sng" dirty="0" smtClean="0"/>
              <a:t>Prévenir : Informer ???</a:t>
            </a:r>
          </a:p>
          <a:p>
            <a:pPr marL="274320" indent="-274320" fontAlgn="auto">
              <a:spcAft>
                <a:spcPts val="0"/>
              </a:spcAft>
              <a:buClr>
                <a:schemeClr val="accent3"/>
              </a:buClr>
              <a:buFont typeface="Wingdings" pitchFamily="2" charset="2"/>
              <a:buChar char="§"/>
              <a:defRPr/>
            </a:pPr>
            <a:r>
              <a:rPr lang="fr-FR" sz="2900" dirty="0" smtClean="0"/>
              <a:t>Chute de la fertilité  spontanée et</a:t>
            </a:r>
          </a:p>
          <a:p>
            <a:pPr marL="274320" indent="-274320" fontAlgn="auto">
              <a:spcAft>
                <a:spcPts val="0"/>
              </a:spcAft>
              <a:buClr>
                <a:schemeClr val="accent3"/>
              </a:buClr>
              <a:buFontTx/>
              <a:buNone/>
              <a:defRPr/>
            </a:pPr>
            <a:r>
              <a:rPr lang="fr-FR" sz="2900" dirty="0" smtClean="0"/>
              <a:t> après  traitements avec l’</a:t>
            </a:r>
            <a:r>
              <a:rPr lang="fr-FR" sz="2900" dirty="0" err="1" smtClean="0"/>
              <a:t>age</a:t>
            </a:r>
            <a:r>
              <a:rPr lang="fr-FR" sz="2900" dirty="0" smtClean="0"/>
              <a:t> chez la femme </a:t>
            </a:r>
          </a:p>
          <a:p>
            <a:pPr marL="274320" indent="-274320" fontAlgn="auto">
              <a:spcAft>
                <a:spcPts val="0"/>
              </a:spcAft>
              <a:buClr>
                <a:schemeClr val="accent3"/>
              </a:buClr>
              <a:buFont typeface="Wingdings" pitchFamily="2" charset="2"/>
              <a:buChar char="§"/>
              <a:defRPr/>
            </a:pPr>
            <a:r>
              <a:rPr lang="fr-FR" sz="2900" dirty="0" smtClean="0"/>
              <a:t>Risques </a:t>
            </a:r>
            <a:r>
              <a:rPr lang="fr-FR" sz="2900" dirty="0" err="1" smtClean="0"/>
              <a:t>materno</a:t>
            </a:r>
            <a:r>
              <a:rPr lang="fr-FR" sz="2900" dirty="0" smtClean="0"/>
              <a:t> fœtaux des grossesses tardives </a:t>
            </a:r>
          </a:p>
          <a:p>
            <a:pPr marL="274320" indent="-274320" fontAlgn="auto">
              <a:spcAft>
                <a:spcPts val="0"/>
              </a:spcAft>
              <a:buClr>
                <a:schemeClr val="accent3"/>
              </a:buClr>
              <a:buFont typeface="Wingdings" pitchFamily="2" charset="2"/>
              <a:buChar char="§"/>
              <a:defRPr/>
            </a:pPr>
            <a:r>
              <a:rPr lang="fr-FR" sz="2900" dirty="0" smtClean="0">
                <a:solidFill>
                  <a:srgbClr val="FF0000"/>
                </a:solidFill>
              </a:rPr>
              <a:t>  </a:t>
            </a:r>
            <a:r>
              <a:rPr lang="fr-FR" sz="2900" dirty="0" smtClean="0"/>
              <a:t> Chute  de la  fertilité masculine </a:t>
            </a:r>
          </a:p>
          <a:p>
            <a:pPr marL="274320" indent="-274320" fontAlgn="auto">
              <a:spcAft>
                <a:spcPts val="0"/>
              </a:spcAft>
              <a:buClr>
                <a:schemeClr val="accent3"/>
              </a:buClr>
              <a:buFont typeface="Wingdings 2"/>
              <a:buChar char=""/>
              <a:defRPr/>
            </a:pPr>
            <a:endParaRPr lang="fr-FR" dirty="0" smtClean="0"/>
          </a:p>
          <a:p>
            <a:pPr marL="274320" indent="-274320" fontAlgn="auto">
              <a:spcAft>
                <a:spcPts val="0"/>
              </a:spcAft>
              <a:buClr>
                <a:schemeClr val="accent3"/>
              </a:buClr>
              <a:buFont typeface="Wingdings 2"/>
              <a:buChar char=""/>
              <a:defRPr/>
            </a:pPr>
            <a:endParaRPr lang="fr-FR" dirty="0" smtClean="0"/>
          </a:p>
          <a:p>
            <a:pPr marL="274320" indent="-274320" fontAlgn="auto">
              <a:spcAft>
                <a:spcPts val="0"/>
              </a:spcAft>
              <a:buClr>
                <a:schemeClr val="accent3"/>
              </a:buClr>
              <a:buFontTx/>
              <a:buNone/>
              <a:defRPr/>
            </a:pPr>
            <a:endParaRPr lang="fr-FR" u="sng" dirty="0" smtClean="0"/>
          </a:p>
          <a:p>
            <a:pPr marL="274320" indent="-274320" fontAlgn="auto">
              <a:spcAft>
                <a:spcPts val="0"/>
              </a:spcAft>
              <a:buClr>
                <a:schemeClr val="accent3"/>
              </a:buClr>
              <a:buFontTx/>
              <a:buNone/>
              <a:defRPr/>
            </a:pPr>
            <a:endParaRPr lang="fr-FR" u="sng" dirty="0" smtClean="0"/>
          </a:p>
          <a:p>
            <a:pPr marL="274320" indent="-274320" fontAlgn="auto">
              <a:spcAft>
                <a:spcPts val="0"/>
              </a:spcAft>
              <a:buClr>
                <a:schemeClr val="accent3"/>
              </a:buClr>
              <a:buFontTx/>
              <a:buNone/>
              <a:defRPr/>
            </a:pPr>
            <a:endParaRPr lang="fr-FR" u="sng" dirty="0" smtClean="0"/>
          </a:p>
          <a:p>
            <a:pPr marL="274320" indent="-274320" algn="ctr" fontAlgn="auto">
              <a:spcAft>
                <a:spcPts val="0"/>
              </a:spcAft>
              <a:buClr>
                <a:schemeClr val="accent3"/>
              </a:buClr>
              <a:buFontTx/>
              <a:buNone/>
              <a:defRPr/>
            </a:pPr>
            <a:r>
              <a:rPr lang="fr-FR" b="1" u="sng" dirty="0" smtClean="0"/>
              <a:t>Prendre  en  charge ?</a:t>
            </a:r>
          </a:p>
          <a:p>
            <a:pPr marL="274320" indent="-274320" algn="ctr" fontAlgn="auto">
              <a:spcAft>
                <a:spcPts val="0"/>
              </a:spcAft>
              <a:buClr>
                <a:schemeClr val="accent3"/>
              </a:buClr>
              <a:buFont typeface="Wingdings 2"/>
              <a:buNone/>
              <a:defRPr/>
            </a:pPr>
            <a:r>
              <a:rPr lang="fr-FR" b="1" dirty="0" smtClean="0"/>
              <a:t>Comment  ?</a:t>
            </a:r>
          </a:p>
          <a:p>
            <a:pPr marL="274320" indent="-274320" algn="ctr" fontAlgn="auto">
              <a:spcAft>
                <a:spcPts val="0"/>
              </a:spcAft>
              <a:buClr>
                <a:schemeClr val="accent3"/>
              </a:buClr>
              <a:buFontTx/>
              <a:buNone/>
              <a:defRPr/>
            </a:pPr>
            <a:r>
              <a:rPr lang="fr-FR" b="1" dirty="0" smtClean="0"/>
              <a:t>Jusqu’ ou ?</a:t>
            </a:r>
          </a:p>
          <a:p>
            <a:pPr marL="274320" indent="-274320" algn="ctr" fontAlgn="auto">
              <a:spcAft>
                <a:spcPts val="0"/>
              </a:spcAft>
              <a:buClr>
                <a:schemeClr val="accent3"/>
              </a:buClr>
              <a:buFont typeface="Wingdings 2"/>
              <a:buChar char=""/>
              <a:defRPr/>
            </a:pPr>
            <a:endParaRPr lang="fr-FR" b="1" dirty="0" smtClean="0"/>
          </a:p>
        </p:txBody>
      </p:sp>
      <p:pic>
        <p:nvPicPr>
          <p:cNvPr id="26627" name="Picture 2"/>
          <p:cNvPicPr>
            <a:picLocks noChangeAspect="1" noChangeArrowheads="1"/>
          </p:cNvPicPr>
          <p:nvPr/>
        </p:nvPicPr>
        <p:blipFill>
          <a:blip r:embed="rId3"/>
          <a:srcRect l="35464" t="16801" r="32738" b="5634"/>
          <a:stretch>
            <a:fillRect/>
          </a:stretch>
        </p:blipFill>
        <p:spPr bwMode="auto">
          <a:xfrm>
            <a:off x="7019925" y="96838"/>
            <a:ext cx="1800225" cy="2468562"/>
          </a:xfrm>
          <a:prstGeom prst="rect">
            <a:avLst/>
          </a:prstGeom>
          <a:noFill/>
          <a:ln w="9525">
            <a:noFill/>
            <a:miter lim="800000"/>
            <a:headEnd/>
            <a:tailEnd/>
          </a:ln>
        </p:spPr>
      </p:pic>
      <p:pic>
        <p:nvPicPr>
          <p:cNvPr id="26628" name="Picture 5"/>
          <p:cNvPicPr>
            <a:picLocks noChangeAspect="1" noChangeArrowheads="1"/>
          </p:cNvPicPr>
          <p:nvPr/>
        </p:nvPicPr>
        <p:blipFill>
          <a:blip r:embed="rId4"/>
          <a:srcRect l="15875" t="16815" r="17632" b="20164"/>
          <a:stretch>
            <a:fillRect/>
          </a:stretch>
        </p:blipFill>
        <p:spPr bwMode="auto">
          <a:xfrm>
            <a:off x="5942013" y="3357563"/>
            <a:ext cx="3167062" cy="1655762"/>
          </a:xfrm>
          <a:prstGeom prst="rect">
            <a:avLst/>
          </a:prstGeom>
          <a:noFill/>
          <a:ln w="9525">
            <a:noFill/>
            <a:miter lim="800000"/>
            <a:headEnd/>
            <a:tailEnd/>
          </a:ln>
        </p:spPr>
      </p:pic>
      <p:pic>
        <p:nvPicPr>
          <p:cNvPr id="26629" name="Picture 3"/>
          <p:cNvPicPr>
            <a:picLocks noChangeAspect="1" noChangeArrowheads="1"/>
          </p:cNvPicPr>
          <p:nvPr/>
        </p:nvPicPr>
        <p:blipFill>
          <a:blip r:embed="rId5"/>
          <a:srcRect l="27122" t="3976" r="26485" b="7661"/>
          <a:stretch>
            <a:fillRect/>
          </a:stretch>
        </p:blipFill>
        <p:spPr bwMode="auto">
          <a:xfrm>
            <a:off x="395288" y="4011613"/>
            <a:ext cx="1655762" cy="2081212"/>
          </a:xfrm>
          <a:prstGeom prst="rect">
            <a:avLst/>
          </a:prstGeom>
          <a:noFill/>
          <a:ln w="9525">
            <a:noFill/>
            <a:miter lim="800000"/>
            <a:headEnd/>
            <a:tailEnd/>
          </a:ln>
        </p:spPr>
      </p:pic>
      <p:pic>
        <p:nvPicPr>
          <p:cNvPr id="26630" name="Picture 6"/>
          <p:cNvPicPr>
            <a:picLocks noChangeAspect="1" noChangeArrowheads="1"/>
          </p:cNvPicPr>
          <p:nvPr/>
        </p:nvPicPr>
        <p:blipFill>
          <a:blip r:embed="rId6"/>
          <a:srcRect l="14561" t="16174" r="24377" b="54756"/>
          <a:stretch>
            <a:fillRect/>
          </a:stretch>
        </p:blipFill>
        <p:spPr bwMode="auto">
          <a:xfrm>
            <a:off x="2051050" y="4421188"/>
            <a:ext cx="4248150" cy="1095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291">
                                            <p:txEl>
                                              <p:pRg st="10" end="10"/>
                                            </p:txEl>
                                          </p:spTgt>
                                        </p:tgtEl>
                                        <p:attrNameLst>
                                          <p:attrName>style.visibility</p:attrName>
                                        </p:attrNameLst>
                                      </p:cBhvr>
                                      <p:to>
                                        <p:strVal val="visible"/>
                                      </p:to>
                                    </p:set>
                                    <p:anim calcmode="lin" valueType="num">
                                      <p:cBhvr additive="base">
                                        <p:cTn id="7" dur="500" fill="hold"/>
                                        <p:tgtEl>
                                          <p:spTgt spid="12291">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10" end="1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291">
                                            <p:txEl>
                                              <p:pRg st="11" end="11"/>
                                            </p:txEl>
                                          </p:spTgt>
                                        </p:tgtEl>
                                        <p:attrNameLst>
                                          <p:attrName>style.visibility</p:attrName>
                                        </p:attrNameLst>
                                      </p:cBhvr>
                                      <p:to>
                                        <p:strVal val="visible"/>
                                      </p:to>
                                    </p:set>
                                    <p:anim calcmode="lin" valueType="num">
                                      <p:cBhvr additive="base">
                                        <p:cTn id="11" dur="500" fill="hold"/>
                                        <p:tgtEl>
                                          <p:spTgt spid="12291">
                                            <p:txEl>
                                              <p:pRg st="11" end="1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291">
                                            <p:txEl>
                                              <p:pRg st="11" end="1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291">
                                            <p:txEl>
                                              <p:pRg st="12" end="12"/>
                                            </p:txEl>
                                          </p:spTgt>
                                        </p:tgtEl>
                                        <p:attrNameLst>
                                          <p:attrName>style.visibility</p:attrName>
                                        </p:attrNameLst>
                                      </p:cBhvr>
                                      <p:to>
                                        <p:strVal val="visible"/>
                                      </p:to>
                                    </p:set>
                                    <p:anim calcmode="lin" valueType="num">
                                      <p:cBhvr additive="base">
                                        <p:cTn id="15" dur="500" fill="hold"/>
                                        <p:tgtEl>
                                          <p:spTgt spid="12291">
                                            <p:txEl>
                                              <p:pRg st="12" end="1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29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179388" y="549275"/>
            <a:ext cx="8701087" cy="1314450"/>
          </a:xfrm>
        </p:spPr>
        <p:txBody>
          <a:bodyPr>
            <a:normAutofit fontScale="90000"/>
          </a:bodyPr>
          <a:lstStyle/>
          <a:p>
            <a:r>
              <a:rPr lang="fr-FR" sz="3200" smtClean="0"/>
              <a:t>                    </a:t>
            </a:r>
            <a:br>
              <a:rPr lang="fr-FR" sz="3200" smtClean="0"/>
            </a:br>
            <a:r>
              <a:rPr lang="fr-FR" sz="3200" smtClean="0"/>
              <a:t>  Les techniques classiques ne font pas face: </a:t>
            </a:r>
            <a:r>
              <a:rPr lang="fr-FR" sz="3000" smtClean="0"/>
              <a:t>      </a:t>
            </a:r>
            <a:r>
              <a:rPr lang="fr-FR" sz="3200" smtClean="0"/>
              <a:t>Résultats  des IIU  selon l’ age </a:t>
            </a:r>
          </a:p>
        </p:txBody>
      </p:sp>
      <p:sp>
        <p:nvSpPr>
          <p:cNvPr id="28674" name="Rectangle 3"/>
          <p:cNvSpPr>
            <a:spLocks noGrp="1" noChangeArrowheads="1"/>
          </p:cNvSpPr>
          <p:nvPr>
            <p:ph idx="1"/>
          </p:nvPr>
        </p:nvSpPr>
        <p:spPr bwMode="auto">
          <a:xfrm>
            <a:off x="457200" y="2286000"/>
            <a:ext cx="8229600" cy="4598988"/>
          </a:xfrm>
        </p:spPr>
        <p:txBody>
          <a:bodyPr wrap="square" numCol="1" anchor="t" anchorCtr="0" compatLnSpc="1">
            <a:prstTxWarp prst="textNoShape">
              <a:avLst/>
            </a:prstTxWarp>
          </a:bodyPr>
          <a:lstStyle/>
          <a:p>
            <a:pPr>
              <a:buFontTx/>
              <a:buNone/>
            </a:pPr>
            <a:r>
              <a:rPr lang="fr-FR" dirty="0" smtClean="0"/>
              <a:t>Taux de grossesse cliniques en  Europe 2011</a:t>
            </a:r>
          </a:p>
          <a:p>
            <a:pPr>
              <a:buFontTx/>
              <a:buNone/>
            </a:pPr>
            <a:r>
              <a:rPr lang="fr-FR" dirty="0" smtClean="0"/>
              <a:t>&lt;40 ans  ( N=96  634)  :12,8%</a:t>
            </a:r>
          </a:p>
          <a:p>
            <a:pPr>
              <a:buFontTx/>
              <a:buNone/>
            </a:pPr>
            <a:r>
              <a:rPr lang="fr-FR" dirty="0" smtClean="0"/>
              <a:t>&gt; 40 ans ( N= 11 412 )   :6,9 % </a:t>
            </a:r>
          </a:p>
        </p:txBody>
      </p:sp>
      <p:sp>
        <p:nvSpPr>
          <p:cNvPr id="209924" name="Rectangle 4"/>
          <p:cNvSpPr>
            <a:spLocks noChangeArrowheads="1"/>
          </p:cNvSpPr>
          <p:nvPr/>
        </p:nvSpPr>
        <p:spPr bwMode="auto">
          <a:xfrm>
            <a:off x="683568" y="1863725"/>
            <a:ext cx="1685077" cy="369332"/>
          </a:xfrm>
          <a:prstGeom prst="rect">
            <a:avLst/>
          </a:prstGeom>
          <a:noFill/>
          <a:ln w="9525">
            <a:noFill/>
            <a:miter lim="800000"/>
            <a:headEnd/>
            <a:tailEnd/>
          </a:ln>
          <a:effectLst/>
        </p:spPr>
        <p:txBody>
          <a:bodyPr wrap="none">
            <a:spAutoFit/>
          </a:bodyPr>
          <a:lstStyle/>
          <a:p>
            <a:pPr>
              <a:defRPr/>
            </a:pPr>
            <a:r>
              <a:rPr lang="fr-FR" dirty="0">
                <a:solidFill>
                  <a:schemeClr val="tx2"/>
                </a:solidFill>
                <a:effectLst>
                  <a:outerShdw blurRad="38100" dist="38100" dir="2700000" algn="tl">
                    <a:srgbClr val="C0C0C0"/>
                  </a:outerShdw>
                </a:effectLst>
              </a:rPr>
              <a:t>ESHRE </a:t>
            </a:r>
            <a:r>
              <a:rPr lang="fr-FR" dirty="0" smtClean="0">
                <a:solidFill>
                  <a:schemeClr val="tx2"/>
                </a:solidFill>
                <a:effectLst>
                  <a:outerShdw blurRad="38100" dist="38100" dir="2700000" algn="tl">
                    <a:srgbClr val="C0C0C0"/>
                  </a:outerShdw>
                </a:effectLst>
              </a:rPr>
              <a:t>2014  </a:t>
            </a:r>
            <a:endParaRPr lang="fr-FR" dirty="0">
              <a:solidFill>
                <a:schemeClr val="tx2"/>
              </a:solidFill>
              <a:effectLst>
                <a:outerShdw blurRad="38100" dist="38100" dir="2700000" algn="tl">
                  <a:srgbClr val="C0C0C0"/>
                </a:outerShdw>
              </a:effectLst>
            </a:endParaRPr>
          </a:p>
        </p:txBody>
      </p:sp>
      <p:pic>
        <p:nvPicPr>
          <p:cNvPr id="28676" name="Picture 2"/>
          <p:cNvPicPr>
            <a:picLocks noChangeAspect="1" noChangeArrowheads="1"/>
          </p:cNvPicPr>
          <p:nvPr/>
        </p:nvPicPr>
        <p:blipFill>
          <a:blip r:embed="rId3"/>
          <a:srcRect l="35294" t="24236" r="20792" b="17688"/>
          <a:stretch>
            <a:fillRect/>
          </a:stretch>
        </p:blipFill>
        <p:spPr bwMode="auto">
          <a:xfrm>
            <a:off x="4597275" y="3408635"/>
            <a:ext cx="4367213" cy="3260725"/>
          </a:xfrm>
          <a:prstGeom prst="rect">
            <a:avLst/>
          </a:prstGeom>
          <a:noFill/>
          <a:ln w="9525">
            <a:noFill/>
            <a:miter lim="800000"/>
            <a:headEnd/>
            <a:tailEnd/>
          </a:ln>
        </p:spPr>
      </p:pic>
      <p:pic>
        <p:nvPicPr>
          <p:cNvPr id="6" name="Espace réservé du contenu 3"/>
          <p:cNvPicPr>
            <a:picLocks noChangeAspect="1"/>
          </p:cNvPicPr>
          <p:nvPr/>
        </p:nvPicPr>
        <p:blipFill rotWithShape="1">
          <a:blip r:embed="rId4"/>
          <a:srcRect l="28601" t="15335" r="13715" b="5233"/>
          <a:stretch/>
        </p:blipFill>
        <p:spPr>
          <a:xfrm>
            <a:off x="251520" y="2660139"/>
            <a:ext cx="4231998" cy="3289141"/>
          </a:xfrm>
          <a:prstGeom prst="rect">
            <a:avLst/>
          </a:prstGeom>
        </p:spPr>
      </p:pic>
      <p:sp>
        <p:nvSpPr>
          <p:cNvPr id="2" name="Ellipse 1"/>
          <p:cNvSpPr/>
          <p:nvPr/>
        </p:nvSpPr>
        <p:spPr>
          <a:xfrm>
            <a:off x="3225993" y="3408635"/>
            <a:ext cx="913959" cy="6684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p:cNvSpPr/>
          <p:nvPr/>
        </p:nvSpPr>
        <p:spPr>
          <a:xfrm flipV="1">
            <a:off x="8172400" y="5013176"/>
            <a:ext cx="914400" cy="15121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3965</TotalTime>
  <Words>3760</Words>
  <Application>Microsoft Office PowerPoint</Application>
  <PresentationFormat>Affichage à l'écran (4:3)</PresentationFormat>
  <Paragraphs>392</Paragraphs>
  <Slides>44</Slides>
  <Notes>27</Notes>
  <HiddenSlides>0</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44</vt:i4>
      </vt:variant>
    </vt:vector>
  </HeadingPairs>
  <TitlesOfParts>
    <vt:vector size="56" baseType="lpstr">
      <vt:lpstr>AdvOTaf232193</vt:lpstr>
      <vt:lpstr>Arial</vt:lpstr>
      <vt:lpstr>Calibri</vt:lpstr>
      <vt:lpstr>Calibri Light</vt:lpstr>
      <vt:lpstr>Cambria</vt:lpstr>
      <vt:lpstr>Symbol</vt:lpstr>
      <vt:lpstr>Times New Roman</vt:lpstr>
      <vt:lpstr>Verdana</vt:lpstr>
      <vt:lpstr>Wingdings</vt:lpstr>
      <vt:lpstr>Wingdings 2</vt:lpstr>
      <vt:lpstr>Thème Office</vt:lpstr>
      <vt:lpstr>Graphique</vt:lpstr>
      <vt:lpstr> </vt:lpstr>
      <vt:lpstr>      Déclaration  d ‘intérêt  </vt:lpstr>
      <vt:lpstr>Présentation PowerPoint</vt:lpstr>
      <vt:lpstr>Au quotidien  …</vt:lpstr>
      <vt:lpstr>Présentation PowerPoint</vt:lpstr>
      <vt:lpstr>Présentation PowerPoint</vt:lpstr>
      <vt:lpstr>Le déni  des femmes et des hommes  de la chute de la fertilité avec l’ âge est maintenant bien démontré dans la littérature ….</vt:lpstr>
      <vt:lpstr>Comment faire face  ?</vt:lpstr>
      <vt:lpstr>                       Les techniques classiques ne font pas face:       Résultats  des IIU  selon l’ age </vt:lpstr>
      <vt:lpstr> </vt:lpstr>
      <vt:lpstr>  L’A M P n’est pas la  baguette magique  qui rajeunit les ovaires … Léridon (2004)</vt:lpstr>
      <vt:lpstr>Le don  d’ovocyte  (ESHRE 2012):</vt:lpstr>
      <vt:lpstr>   </vt:lpstr>
      <vt:lpstr>Problème d’actualité en France</vt:lpstr>
      <vt:lpstr> En France, les lois de Bioéthique, de 2004 et 2011 (décret d’application du 22 décembre 2006), prévoient qu’« en vue d’une réalisation d’aide médicale à la procréation, toute personne peut bénéficier du recueil et de la conservation de  ses gamètes ou de tissu germinal […] lorsqu’une prise en charge médicale est susceptible d’altérer sa fertilité ou lorsque  sa  fertilité risque d’être prématurément altérée ».                                  2014  ,en pratique  …  </vt:lpstr>
      <vt:lpstr>Dans le monde ?           Ce n’est plus de la fiction…</vt:lpstr>
      <vt:lpstr>Présentation PowerPoint</vt:lpstr>
      <vt:lpstr> </vt:lpstr>
      <vt:lpstr>Les  problèmes   majeurs :</vt:lpstr>
      <vt:lpstr>Les risques des grossesses tardives …</vt:lpstr>
      <vt:lpstr>Avoir un enfant à  l’ âge d’être grand mère ?</vt:lpstr>
      <vt:lpstr>Aspects éthiques </vt:lpstr>
      <vt:lpstr>Age  et  désir    d’enfant… </vt:lpstr>
      <vt:lpstr>Présentation PowerPoint</vt:lpstr>
      <vt:lpstr>Présentation PowerPoint</vt:lpstr>
      <vt:lpstr>                   Vrai ou  faux espoir?  </vt:lpstr>
      <vt:lpstr>2014 </vt:lpstr>
      <vt:lpstr>Aspects  financiers </vt:lpstr>
      <vt:lpstr>Présentation PowerPoint</vt:lpstr>
      <vt:lpstr>Aspect bénéfique  :impact sur le don d’ovocyte </vt:lpstr>
      <vt:lpstr>Les professionnels? Questionnaire GEFF BLEFCO  Avril 2011 </vt:lpstr>
      <vt:lpstr>Présentation PowerPoint</vt:lpstr>
      <vt:lpstr>CNGOF    les limites </vt:lpstr>
      <vt:lpstr>Présentation PowerPoint</vt:lpstr>
      <vt:lpstr>Le CCNE  </vt:lpstr>
      <vt:lpstr>Présentation PowerPoint</vt:lpstr>
      <vt:lpstr>Aux USA : ASRM  Janvier 2013 </vt:lpstr>
      <vt:lpstr>En  Israel …</vt:lpstr>
      <vt:lpstr>Présentation PowerPoint</vt:lpstr>
      <vt:lpstr>Si l’ autoconservation devenait possible en France  quels seraient les   problemes ?  </vt:lpstr>
      <vt:lpstr>Le role de la médecine ?</vt:lpstr>
      <vt:lpstr>L’AMP ,la société et les professionnels  …</vt:lpstr>
      <vt:lpstr>           Conclusions  (1)</vt:lpstr>
      <vt:lpstr>Conclusions   (2)</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Préservation de la fertilité hors cancerologie</dc:title>
  <dc:creator>user</dc:creator>
  <cp:lastModifiedBy>joelle</cp:lastModifiedBy>
  <cp:revision>233</cp:revision>
  <dcterms:created xsi:type="dcterms:W3CDTF">2011-03-19T18:01:49Z</dcterms:created>
  <dcterms:modified xsi:type="dcterms:W3CDTF">2014-11-11T10:42:26Z</dcterms:modified>
</cp:coreProperties>
</file>